
<file path=[Content_Types].xml><?xml version="1.0" encoding="utf-8"?>
<Types xmlns="http://schemas.openxmlformats.org/package/2006/content-types">
  <Default Extension="png" ContentType="image/png"/>
  <Default Extension="emf" ContentType="image/x-emf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1.xml" ContentType="application/vnd.openxmlformats-officedocument.themeOverride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theme/themeOverride2.xml" ContentType="application/vnd.openxmlformats-officedocument.themeOverride+xml"/>
  <Override PartName="/ppt/drawings/drawing2.xml" ContentType="application/vnd.openxmlformats-officedocument.drawingml.chartshapes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theme/themeOverride3.xml" ContentType="application/vnd.openxmlformats-officedocument.themeOverride+xml"/>
  <Override PartName="/ppt/drawings/drawing3.xml" ContentType="application/vnd.openxmlformats-officedocument.drawingml.chartshapes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theme/themeOverride4.xml" ContentType="application/vnd.openxmlformats-officedocument.themeOverride+xml"/>
  <Override PartName="/ppt/drawings/drawing4.xml" ContentType="application/vnd.openxmlformats-officedocument.drawingml.chartshapes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theme/themeOverride5.xml" ContentType="application/vnd.openxmlformats-officedocument.themeOverrid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theme/themeOverride6.xml" ContentType="application/vnd.openxmlformats-officedocument.themeOverride+xml"/>
  <Override PartName="/ppt/drawings/drawing5.xml" ContentType="application/vnd.openxmlformats-officedocument.drawingml.chartshapes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theme/themeOverride7.xml" ContentType="application/vnd.openxmlformats-officedocument.themeOverride+xml"/>
  <Override PartName="/ppt/drawings/drawing6.xml" ContentType="application/vnd.openxmlformats-officedocument.drawingml.chartshapes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theme/themeOverride8.xml" ContentType="application/vnd.openxmlformats-officedocument.themeOverride+xml"/>
  <Override PartName="/ppt/drawings/drawing7.xml" ContentType="application/vnd.openxmlformats-officedocument.drawingml.chartshapes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theme/themeOverride9.xml" ContentType="application/vnd.openxmlformats-officedocument.themeOverride+xml"/>
  <Override PartName="/ppt/drawings/drawing8.xml" ContentType="application/vnd.openxmlformats-officedocument.drawingml.chartshapes+xml"/>
  <Override PartName="/ppt/notesSlides/notesSlide2.xml" ContentType="application/vnd.openxmlformats-officedocument.presentationml.notesSlide+xml"/>
  <Override PartName="/ppt/charts/chart11.xml" ContentType="application/vnd.openxmlformats-officedocument.drawingml.chart+xml"/>
  <Override PartName="/ppt/charts/style11.xml" ContentType="application/vnd.ms-office.chartstyle+xml"/>
  <Override PartName="/ppt/charts/colors11.xml" ContentType="application/vnd.ms-office.chartcolorstyle+xml"/>
  <Override PartName="/ppt/theme/themeOverride10.xml" ContentType="application/vnd.openxmlformats-officedocument.themeOverride+xml"/>
  <Override PartName="/ppt/drawings/drawing9.xml" ContentType="application/vnd.openxmlformats-officedocument.drawingml.chartshapes+xml"/>
  <Override PartName="/ppt/charts/chart12.xml" ContentType="application/vnd.openxmlformats-officedocument.drawingml.chart+xml"/>
  <Override PartName="/ppt/charts/style12.xml" ContentType="application/vnd.ms-office.chartstyle+xml"/>
  <Override PartName="/ppt/charts/colors12.xml" ContentType="application/vnd.ms-office.chartcolorstyle+xml"/>
  <Override PartName="/ppt/theme/themeOverride11.xml" ContentType="application/vnd.openxmlformats-officedocument.themeOverride+xml"/>
  <Override PartName="/ppt/drawings/drawing10.xml" ContentType="application/vnd.openxmlformats-officedocument.drawingml.chartshapes+xml"/>
  <Override PartName="/ppt/notesSlides/notesSlide3.xml" ContentType="application/vnd.openxmlformats-officedocument.presentationml.notesSlide+xml"/>
  <Override PartName="/ppt/charts/chart13.xml" ContentType="application/vnd.openxmlformats-officedocument.drawingml.chart+xml"/>
  <Override PartName="/ppt/charts/style13.xml" ContentType="application/vnd.ms-office.chartstyle+xml"/>
  <Override PartName="/ppt/charts/colors13.xml" ContentType="application/vnd.ms-office.chartcolorstyle+xml"/>
  <Override PartName="/ppt/theme/themeOverride12.xml" ContentType="application/vnd.openxmlformats-officedocument.themeOverride+xml"/>
  <Override PartName="/ppt/drawings/drawing11.xml" ContentType="application/vnd.openxmlformats-officedocument.drawingml.chartshapes+xml"/>
  <Override PartName="/ppt/charts/chart14.xml" ContentType="application/vnd.openxmlformats-officedocument.drawingml.chart+xml"/>
  <Override PartName="/ppt/charts/style14.xml" ContentType="application/vnd.ms-office.chartstyle+xml"/>
  <Override PartName="/ppt/charts/colors14.xml" ContentType="application/vnd.ms-office.chartcolorstyle+xml"/>
  <Override PartName="/ppt/theme/themeOverride13.xml" ContentType="application/vnd.openxmlformats-officedocument.themeOverride+xml"/>
  <Override PartName="/ppt/drawings/drawing12.xml" ContentType="application/vnd.openxmlformats-officedocument.drawingml.chartshapes+xml"/>
  <Override PartName="/ppt/notesSlides/notesSlide4.xml" ContentType="application/vnd.openxmlformats-officedocument.presentationml.notesSlide+xml"/>
  <Override PartName="/ppt/charts/chart15.xml" ContentType="application/vnd.openxmlformats-officedocument.drawingml.chart+xml"/>
  <Override PartName="/ppt/charts/style15.xml" ContentType="application/vnd.ms-office.chartstyle+xml"/>
  <Override PartName="/ppt/charts/colors15.xml" ContentType="application/vnd.ms-office.chartcolorstyle+xml"/>
  <Override PartName="/ppt/charts/chart16.xml" ContentType="application/vnd.openxmlformats-officedocument.drawingml.chart+xml"/>
  <Override PartName="/ppt/charts/style16.xml" ContentType="application/vnd.ms-office.chartstyle+xml"/>
  <Override PartName="/ppt/charts/colors16.xml" ContentType="application/vnd.ms-office.chartcolorstyle+xml"/>
  <Override PartName="/ppt/drawings/drawing13.xml" ContentType="application/vnd.openxmlformats-officedocument.drawingml.chartshapes+xml"/>
  <Override PartName="/ppt/charts/chart17.xml" ContentType="application/vnd.openxmlformats-officedocument.drawingml.chart+xml"/>
  <Override PartName="/ppt/charts/style17.xml" ContentType="application/vnd.ms-office.chartstyle+xml"/>
  <Override PartName="/ppt/charts/colors17.xml" ContentType="application/vnd.ms-office.chartcolorstyle+xml"/>
  <Override PartName="/ppt/drawings/drawing14.xml" ContentType="application/vnd.openxmlformats-officedocument.drawingml.chartshapes+xml"/>
  <Override PartName="/ppt/notesSlides/notesSlide5.xml" ContentType="application/vnd.openxmlformats-officedocument.presentationml.notesSlide+xml"/>
  <Override PartName="/ppt/charts/chart18.xml" ContentType="application/vnd.openxmlformats-officedocument.drawingml.chart+xml"/>
  <Override PartName="/ppt/charts/style18.xml" ContentType="application/vnd.ms-office.chartstyle+xml"/>
  <Override PartName="/ppt/charts/colors18.xml" ContentType="application/vnd.ms-office.chartcolorstyle+xml"/>
  <Override PartName="/ppt/theme/themeOverride14.xml" ContentType="application/vnd.openxmlformats-officedocument.themeOverride+xml"/>
  <Override PartName="/ppt/drawings/drawing15.xml" ContentType="application/vnd.openxmlformats-officedocument.drawingml.chartshapes+xml"/>
  <Override PartName="/ppt/charts/chart19.xml" ContentType="application/vnd.openxmlformats-officedocument.drawingml.chart+xml"/>
  <Override PartName="/ppt/charts/style19.xml" ContentType="application/vnd.ms-office.chartstyle+xml"/>
  <Override PartName="/ppt/charts/colors19.xml" ContentType="application/vnd.ms-office.chartcolorstyle+xml"/>
  <Override PartName="/ppt/theme/themeOverride15.xml" ContentType="application/vnd.openxmlformats-officedocument.themeOverride+xml"/>
  <Override PartName="/ppt/drawings/drawing16.xml" ContentType="application/vnd.openxmlformats-officedocument.drawingml.chartshapes+xml"/>
  <Override PartName="/ppt/charts/chart20.xml" ContentType="application/vnd.openxmlformats-officedocument.drawingml.chart+xml"/>
  <Override PartName="/ppt/charts/style20.xml" ContentType="application/vnd.ms-office.chartstyle+xml"/>
  <Override PartName="/ppt/charts/colors20.xml" ContentType="application/vnd.ms-office.chartcolorstyle+xml"/>
  <Override PartName="/ppt/theme/themeOverride16.xml" ContentType="application/vnd.openxmlformats-officedocument.themeOverride+xml"/>
  <Override PartName="/ppt/drawings/drawing17.xml" ContentType="application/vnd.openxmlformats-officedocument.drawingml.chartshapes+xml"/>
  <Override PartName="/ppt/notesSlides/notesSlide6.xml" ContentType="application/vnd.openxmlformats-officedocument.presentationml.notesSlide+xml"/>
  <Override PartName="/ppt/charts/chart21.xml" ContentType="application/vnd.openxmlformats-officedocument.drawingml.chart+xml"/>
  <Override PartName="/ppt/charts/style21.xml" ContentType="application/vnd.ms-office.chartstyle+xml"/>
  <Override PartName="/ppt/charts/colors21.xml" ContentType="application/vnd.ms-office.chartcolorstyle+xml"/>
  <Override PartName="/ppt/charts/chart22.xml" ContentType="application/vnd.openxmlformats-officedocument.drawingml.chart+xml"/>
  <Override PartName="/ppt/charts/style22.xml" ContentType="application/vnd.ms-office.chartstyle+xml"/>
  <Override PartName="/ppt/charts/colors22.xml" ContentType="application/vnd.ms-office.chartcolorstyle+xml"/>
  <Override PartName="/ppt/charts/chart23.xml" ContentType="application/vnd.openxmlformats-officedocument.drawingml.chart+xml"/>
  <Override PartName="/ppt/charts/style23.xml" ContentType="application/vnd.ms-office.chartstyle+xml"/>
  <Override PartName="/ppt/charts/colors23.xml" ContentType="application/vnd.ms-office.chartcolorstyle+xml"/>
  <Override PartName="/ppt/charts/chart24.xml" ContentType="application/vnd.openxmlformats-officedocument.drawingml.chart+xml"/>
  <Override PartName="/ppt/charts/style24.xml" ContentType="application/vnd.ms-office.chartstyle+xml"/>
  <Override PartName="/ppt/charts/colors24.xml" ContentType="application/vnd.ms-office.chartcolorstyle+xml"/>
  <Override PartName="/ppt/charts/chart25.xml" ContentType="application/vnd.openxmlformats-officedocument.drawingml.chart+xml"/>
  <Override PartName="/ppt/charts/style25.xml" ContentType="application/vnd.ms-office.chartstyle+xml"/>
  <Override PartName="/ppt/charts/colors25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5" r:id="rId1"/>
  </p:sldMasterIdLst>
  <p:notesMasterIdLst>
    <p:notesMasterId r:id="rId15"/>
  </p:notesMasterIdLst>
  <p:handoutMasterIdLst>
    <p:handoutMasterId r:id="rId16"/>
  </p:handoutMasterIdLst>
  <p:sldIdLst>
    <p:sldId id="293" r:id="rId2"/>
    <p:sldId id="320" r:id="rId3"/>
    <p:sldId id="349" r:id="rId4"/>
    <p:sldId id="351" r:id="rId5"/>
    <p:sldId id="321" r:id="rId6"/>
    <p:sldId id="322" r:id="rId7"/>
    <p:sldId id="298" r:id="rId8"/>
    <p:sldId id="323" r:id="rId9"/>
    <p:sldId id="324" r:id="rId10"/>
    <p:sldId id="318" r:id="rId11"/>
    <p:sldId id="345" r:id="rId12"/>
    <p:sldId id="343" r:id="rId13"/>
    <p:sldId id="352" r:id="rId14"/>
  </p:sldIdLst>
  <p:sldSz cx="9144000" cy="5143500" type="screen16x9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  <p15:guide id="3" orient="horz" pos="162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4">
          <p15:clr>
            <a:srgbClr val="A4A3A4"/>
          </p15:clr>
        </p15:guide>
        <p15:guide id="2" pos="2200">
          <p15:clr>
            <a:srgbClr val="A4A3A4"/>
          </p15:clr>
        </p15:guide>
        <p15:guide id="3" orient="horz" pos="2928">
          <p15:clr>
            <a:srgbClr val="A4A3A4"/>
          </p15:clr>
        </p15:guide>
        <p15:guide id="4" pos="2208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D9732"/>
    <a:srgbClr val="7A2630"/>
    <a:srgbClr val="E9B8BD"/>
    <a:srgbClr val="A33340"/>
    <a:srgbClr val="002060"/>
    <a:srgbClr val="FFC000"/>
    <a:srgbClr val="7F7F7F"/>
    <a:srgbClr val="BD732A"/>
    <a:srgbClr val="C5600D"/>
    <a:srgbClr val="E1AB7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975" autoAdjust="0"/>
    <p:restoredTop sz="71374" autoAdjust="0"/>
  </p:normalViewPr>
  <p:slideViewPr>
    <p:cSldViewPr snapToGrid="0">
      <p:cViewPr varScale="1">
        <p:scale>
          <a:sx n="119" d="100"/>
          <a:sy n="119" d="100"/>
        </p:scale>
        <p:origin x="300" y="68"/>
      </p:cViewPr>
      <p:guideLst>
        <p:guide orient="horz" pos="2160"/>
        <p:guide pos="2880"/>
        <p:guide orient="horz" pos="16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>
        <p:scale>
          <a:sx n="100" d="100"/>
          <a:sy n="100" d="100"/>
        </p:scale>
        <p:origin x="2348" y="-924"/>
      </p:cViewPr>
      <p:guideLst>
        <p:guide orient="horz" pos="2924"/>
        <p:guide pos="2200"/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1.xml"/><Relationship Id="rId1" Type="http://schemas.microsoft.com/office/2011/relationships/chartStyle" Target="style1.xml"/><Relationship Id="rId5" Type="http://schemas.openxmlformats.org/officeDocument/2006/relationships/chartUserShapes" Target="../drawings/drawing1.xml"/><Relationship Id="rId4" Type="http://schemas.openxmlformats.org/officeDocument/2006/relationships/package" Target="../embeddings/Microsoft_Excel_Worksheet1.xlsx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9.xml"/><Relationship Id="rId2" Type="http://schemas.microsoft.com/office/2011/relationships/chartColorStyle" Target="colors10.xml"/><Relationship Id="rId1" Type="http://schemas.microsoft.com/office/2011/relationships/chartStyle" Target="style10.xml"/><Relationship Id="rId5" Type="http://schemas.openxmlformats.org/officeDocument/2006/relationships/chartUserShapes" Target="../drawings/drawing8.xml"/><Relationship Id="rId4" Type="http://schemas.openxmlformats.org/officeDocument/2006/relationships/package" Target="../embeddings/Microsoft_Excel_Worksheet10.xlsx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0.xml"/><Relationship Id="rId2" Type="http://schemas.microsoft.com/office/2011/relationships/chartColorStyle" Target="colors11.xml"/><Relationship Id="rId1" Type="http://schemas.microsoft.com/office/2011/relationships/chartStyle" Target="style11.xml"/><Relationship Id="rId5" Type="http://schemas.openxmlformats.org/officeDocument/2006/relationships/chartUserShapes" Target="../drawings/drawing9.xml"/><Relationship Id="rId4" Type="http://schemas.openxmlformats.org/officeDocument/2006/relationships/package" Target="../embeddings/Microsoft_Excel_Worksheet11.xlsx"/></Relationships>
</file>

<file path=ppt/charts/_rels/chart12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1.xml"/><Relationship Id="rId2" Type="http://schemas.microsoft.com/office/2011/relationships/chartColorStyle" Target="colors12.xml"/><Relationship Id="rId1" Type="http://schemas.microsoft.com/office/2011/relationships/chartStyle" Target="style12.xml"/><Relationship Id="rId5" Type="http://schemas.openxmlformats.org/officeDocument/2006/relationships/chartUserShapes" Target="../drawings/drawing10.xml"/><Relationship Id="rId4" Type="http://schemas.openxmlformats.org/officeDocument/2006/relationships/package" Target="../embeddings/Microsoft_Excel_Worksheet12.xlsx"/></Relationships>
</file>

<file path=ppt/charts/_rels/chart13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2.xml"/><Relationship Id="rId2" Type="http://schemas.microsoft.com/office/2011/relationships/chartColorStyle" Target="colors13.xml"/><Relationship Id="rId1" Type="http://schemas.microsoft.com/office/2011/relationships/chartStyle" Target="style13.xml"/><Relationship Id="rId5" Type="http://schemas.openxmlformats.org/officeDocument/2006/relationships/chartUserShapes" Target="../drawings/drawing11.xml"/><Relationship Id="rId4" Type="http://schemas.openxmlformats.org/officeDocument/2006/relationships/package" Target="../embeddings/Microsoft_Excel_Worksheet13.xlsx"/></Relationships>
</file>

<file path=ppt/charts/_rels/chart14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3.xml"/><Relationship Id="rId2" Type="http://schemas.microsoft.com/office/2011/relationships/chartColorStyle" Target="colors14.xml"/><Relationship Id="rId1" Type="http://schemas.microsoft.com/office/2011/relationships/chartStyle" Target="style14.xml"/><Relationship Id="rId5" Type="http://schemas.openxmlformats.org/officeDocument/2006/relationships/chartUserShapes" Target="../drawings/drawing12.xml"/><Relationship Id="rId4" Type="http://schemas.openxmlformats.org/officeDocument/2006/relationships/package" Target="../embeddings/Microsoft_Excel_Worksheet14.xlsx"/></Relationships>
</file>

<file path=ppt/charts/_rels/chart1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5.xlsx"/><Relationship Id="rId2" Type="http://schemas.microsoft.com/office/2011/relationships/chartColorStyle" Target="colors15.xml"/><Relationship Id="rId1" Type="http://schemas.microsoft.com/office/2011/relationships/chartStyle" Target="style15.xml"/></Relationships>
</file>

<file path=ppt/charts/_rels/chart1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6.xlsx"/><Relationship Id="rId2" Type="http://schemas.microsoft.com/office/2011/relationships/chartColorStyle" Target="colors16.xml"/><Relationship Id="rId1" Type="http://schemas.microsoft.com/office/2011/relationships/chartStyle" Target="style16.xml"/><Relationship Id="rId4" Type="http://schemas.openxmlformats.org/officeDocument/2006/relationships/chartUserShapes" Target="../drawings/drawing13.xml"/></Relationships>
</file>

<file path=ppt/charts/_rels/chart1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7.xlsx"/><Relationship Id="rId2" Type="http://schemas.microsoft.com/office/2011/relationships/chartColorStyle" Target="colors17.xml"/><Relationship Id="rId1" Type="http://schemas.microsoft.com/office/2011/relationships/chartStyle" Target="style17.xml"/><Relationship Id="rId4" Type="http://schemas.openxmlformats.org/officeDocument/2006/relationships/chartUserShapes" Target="../drawings/drawing14.xml"/></Relationships>
</file>

<file path=ppt/charts/_rels/chart18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4.xml"/><Relationship Id="rId2" Type="http://schemas.microsoft.com/office/2011/relationships/chartColorStyle" Target="colors18.xml"/><Relationship Id="rId1" Type="http://schemas.microsoft.com/office/2011/relationships/chartStyle" Target="style18.xml"/><Relationship Id="rId5" Type="http://schemas.openxmlformats.org/officeDocument/2006/relationships/chartUserShapes" Target="../drawings/drawing15.xml"/><Relationship Id="rId4" Type="http://schemas.openxmlformats.org/officeDocument/2006/relationships/package" Target="../embeddings/Microsoft_Excel_Worksheet18.xlsx"/></Relationships>
</file>

<file path=ppt/charts/_rels/chart19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5.xml"/><Relationship Id="rId2" Type="http://schemas.microsoft.com/office/2011/relationships/chartColorStyle" Target="colors19.xml"/><Relationship Id="rId1" Type="http://schemas.microsoft.com/office/2011/relationships/chartStyle" Target="style19.xml"/><Relationship Id="rId5" Type="http://schemas.openxmlformats.org/officeDocument/2006/relationships/chartUserShapes" Target="../drawings/drawing16.xml"/><Relationship Id="rId4" Type="http://schemas.openxmlformats.org/officeDocument/2006/relationships/package" Target="../embeddings/Microsoft_Excel_Worksheet19.xlsx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2.xml"/><Relationship Id="rId2" Type="http://schemas.microsoft.com/office/2011/relationships/chartColorStyle" Target="colors2.xml"/><Relationship Id="rId1" Type="http://schemas.microsoft.com/office/2011/relationships/chartStyle" Target="style2.xml"/><Relationship Id="rId5" Type="http://schemas.openxmlformats.org/officeDocument/2006/relationships/chartUserShapes" Target="../drawings/drawing2.xml"/><Relationship Id="rId4" Type="http://schemas.openxmlformats.org/officeDocument/2006/relationships/package" Target="../embeddings/Microsoft_Excel_Worksheet2.xlsx"/></Relationships>
</file>

<file path=ppt/charts/_rels/chart20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6.xml"/><Relationship Id="rId2" Type="http://schemas.microsoft.com/office/2011/relationships/chartColorStyle" Target="colors20.xml"/><Relationship Id="rId1" Type="http://schemas.microsoft.com/office/2011/relationships/chartStyle" Target="style20.xml"/><Relationship Id="rId5" Type="http://schemas.openxmlformats.org/officeDocument/2006/relationships/chartUserShapes" Target="../drawings/drawing17.xml"/><Relationship Id="rId4" Type="http://schemas.openxmlformats.org/officeDocument/2006/relationships/package" Target="../embeddings/Microsoft_Excel_Worksheet20.xlsx"/></Relationships>
</file>

<file path=ppt/charts/_rels/chart2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1.xlsx"/><Relationship Id="rId2" Type="http://schemas.microsoft.com/office/2011/relationships/chartColorStyle" Target="colors21.xml"/><Relationship Id="rId1" Type="http://schemas.microsoft.com/office/2011/relationships/chartStyle" Target="style21.xml"/></Relationships>
</file>

<file path=ppt/charts/_rels/chart2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2.xlsx"/><Relationship Id="rId2" Type="http://schemas.microsoft.com/office/2011/relationships/chartColorStyle" Target="colors22.xml"/><Relationship Id="rId1" Type="http://schemas.microsoft.com/office/2011/relationships/chartStyle" Target="style22.xml"/></Relationships>
</file>

<file path=ppt/charts/_rels/chart2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3.xlsx"/><Relationship Id="rId2" Type="http://schemas.microsoft.com/office/2011/relationships/chartColorStyle" Target="colors23.xml"/><Relationship Id="rId1" Type="http://schemas.microsoft.com/office/2011/relationships/chartStyle" Target="style23.xml"/></Relationships>
</file>

<file path=ppt/charts/_rels/chart2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4.xlsx"/><Relationship Id="rId2" Type="http://schemas.microsoft.com/office/2011/relationships/chartColorStyle" Target="colors24.xml"/><Relationship Id="rId1" Type="http://schemas.microsoft.com/office/2011/relationships/chartStyle" Target="style24.xml"/></Relationships>
</file>

<file path=ppt/charts/_rels/chart2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5.xlsx"/><Relationship Id="rId2" Type="http://schemas.microsoft.com/office/2011/relationships/chartColorStyle" Target="colors25.xml"/><Relationship Id="rId1" Type="http://schemas.microsoft.com/office/2011/relationships/chartStyle" Target="style25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3.xml"/><Relationship Id="rId2" Type="http://schemas.microsoft.com/office/2011/relationships/chartColorStyle" Target="colors4.xml"/><Relationship Id="rId1" Type="http://schemas.microsoft.com/office/2011/relationships/chartStyle" Target="style4.xml"/><Relationship Id="rId5" Type="http://schemas.openxmlformats.org/officeDocument/2006/relationships/chartUserShapes" Target="../drawings/drawing3.xml"/><Relationship Id="rId4" Type="http://schemas.openxmlformats.org/officeDocument/2006/relationships/package" Target="../embeddings/Microsoft_Excel_Worksheet4.xlsx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4.xml"/><Relationship Id="rId2" Type="http://schemas.microsoft.com/office/2011/relationships/chartColorStyle" Target="colors5.xml"/><Relationship Id="rId1" Type="http://schemas.microsoft.com/office/2011/relationships/chartStyle" Target="style5.xml"/><Relationship Id="rId5" Type="http://schemas.openxmlformats.org/officeDocument/2006/relationships/chartUserShapes" Target="../drawings/drawing4.xml"/><Relationship Id="rId4" Type="http://schemas.openxmlformats.org/officeDocument/2006/relationships/package" Target="../embeddings/Microsoft_Excel_Worksheet5.xlsx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5.xml"/><Relationship Id="rId2" Type="http://schemas.microsoft.com/office/2011/relationships/chartColorStyle" Target="colors6.xml"/><Relationship Id="rId1" Type="http://schemas.microsoft.com/office/2011/relationships/chartStyle" Target="style6.xml"/><Relationship Id="rId4" Type="http://schemas.openxmlformats.org/officeDocument/2006/relationships/package" Target="../embeddings/Microsoft_Excel_Worksheet6.xlsx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6.xml"/><Relationship Id="rId2" Type="http://schemas.microsoft.com/office/2011/relationships/chartColorStyle" Target="colors7.xml"/><Relationship Id="rId1" Type="http://schemas.microsoft.com/office/2011/relationships/chartStyle" Target="style7.xml"/><Relationship Id="rId5" Type="http://schemas.openxmlformats.org/officeDocument/2006/relationships/chartUserShapes" Target="../drawings/drawing5.xml"/><Relationship Id="rId4" Type="http://schemas.openxmlformats.org/officeDocument/2006/relationships/package" Target="../embeddings/Microsoft_Excel_Worksheet7.xlsx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7.xml"/><Relationship Id="rId2" Type="http://schemas.microsoft.com/office/2011/relationships/chartColorStyle" Target="colors8.xml"/><Relationship Id="rId1" Type="http://schemas.microsoft.com/office/2011/relationships/chartStyle" Target="style8.xml"/><Relationship Id="rId5" Type="http://schemas.openxmlformats.org/officeDocument/2006/relationships/chartUserShapes" Target="../drawings/drawing6.xml"/><Relationship Id="rId4" Type="http://schemas.openxmlformats.org/officeDocument/2006/relationships/package" Target="../embeddings/Microsoft_Excel_Worksheet8.xlsx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8.xml"/><Relationship Id="rId2" Type="http://schemas.microsoft.com/office/2011/relationships/chartColorStyle" Target="colors9.xml"/><Relationship Id="rId1" Type="http://schemas.microsoft.com/office/2011/relationships/chartStyle" Target="style9.xml"/><Relationship Id="rId5" Type="http://schemas.openxmlformats.org/officeDocument/2006/relationships/chartUserShapes" Target="../drawings/drawing7.xml"/><Relationship Id="rId4" Type="http://schemas.openxmlformats.org/officeDocument/2006/relationships/package" Target="../embeddings/Microsoft_Excel_Worksheet9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5.8915864683581218E-2"/>
          <c:y val="7.0489178496926111E-2"/>
          <c:w val="0.65340958507597968"/>
          <c:h val="0.8365830829200317"/>
        </c:manualLayout>
      </c:layout>
      <c:lineChart>
        <c:grouping val="standard"/>
        <c:varyColors val="0"/>
        <c:ser>
          <c:idx val="5"/>
          <c:order val="0"/>
          <c:tx>
            <c:strRef>
              <c:f>Sheet1!$B$1</c:f>
              <c:strCache>
                <c:ptCount val="1"/>
                <c:pt idx="0">
                  <c:v>crude oil and lease condensate</c:v>
                </c:pt>
              </c:strCache>
            </c:strRef>
          </c:tx>
          <c:spPr>
            <a:ln w="22225" cap="rnd">
              <a:solidFill>
                <a:srgbClr val="675005"/>
              </a:solidFill>
              <a:round/>
            </a:ln>
            <a:effectLst/>
          </c:spPr>
          <c:marker>
            <c:symbol val="none"/>
          </c:marker>
          <c:cat>
            <c:numRef>
              <c:f>Sheet1!$A$2:$A$62</c:f>
              <c:numCache>
                <c:formatCode>General</c:formatCode>
                <c:ptCount val="61"/>
                <c:pt idx="0">
                  <c:v>1990</c:v>
                </c:pt>
                <c:pt idx="1">
                  <c:v>1991</c:v>
                </c:pt>
                <c:pt idx="2">
                  <c:v>1992</c:v>
                </c:pt>
                <c:pt idx="3">
                  <c:v>1993</c:v>
                </c:pt>
                <c:pt idx="4">
                  <c:v>1994</c:v>
                </c:pt>
                <c:pt idx="5">
                  <c:v>1995</c:v>
                </c:pt>
                <c:pt idx="6">
                  <c:v>1996</c:v>
                </c:pt>
                <c:pt idx="7">
                  <c:v>1997</c:v>
                </c:pt>
                <c:pt idx="8">
                  <c:v>1998</c:v>
                </c:pt>
                <c:pt idx="9">
                  <c:v>1999</c:v>
                </c:pt>
                <c:pt idx="10">
                  <c:v>2000</c:v>
                </c:pt>
                <c:pt idx="11">
                  <c:v>2001</c:v>
                </c:pt>
                <c:pt idx="12">
                  <c:v>2002</c:v>
                </c:pt>
                <c:pt idx="13">
                  <c:v>2003</c:v>
                </c:pt>
                <c:pt idx="14">
                  <c:v>2004</c:v>
                </c:pt>
                <c:pt idx="15">
                  <c:v>2005</c:v>
                </c:pt>
                <c:pt idx="16">
                  <c:v>2006</c:v>
                </c:pt>
                <c:pt idx="17">
                  <c:v>2007</c:v>
                </c:pt>
                <c:pt idx="18">
                  <c:v>2008</c:v>
                </c:pt>
                <c:pt idx="19">
                  <c:v>2009</c:v>
                </c:pt>
                <c:pt idx="20">
                  <c:v>2010</c:v>
                </c:pt>
                <c:pt idx="21">
                  <c:v>2011</c:v>
                </c:pt>
                <c:pt idx="22">
                  <c:v>2012</c:v>
                </c:pt>
                <c:pt idx="23">
                  <c:v>2013</c:v>
                </c:pt>
                <c:pt idx="24">
                  <c:v>2014</c:v>
                </c:pt>
                <c:pt idx="25">
                  <c:v>2015</c:v>
                </c:pt>
                <c:pt idx="26">
                  <c:v>2016</c:v>
                </c:pt>
                <c:pt idx="27">
                  <c:v>2017</c:v>
                </c:pt>
                <c:pt idx="28">
                  <c:v>2018</c:v>
                </c:pt>
                <c:pt idx="29">
                  <c:v>2019</c:v>
                </c:pt>
                <c:pt idx="30">
                  <c:v>2020</c:v>
                </c:pt>
                <c:pt idx="31">
                  <c:v>2021</c:v>
                </c:pt>
                <c:pt idx="32">
                  <c:v>2022</c:v>
                </c:pt>
                <c:pt idx="33">
                  <c:v>2023</c:v>
                </c:pt>
                <c:pt idx="34">
                  <c:v>2024</c:v>
                </c:pt>
                <c:pt idx="35">
                  <c:v>2025</c:v>
                </c:pt>
                <c:pt idx="36">
                  <c:v>2026</c:v>
                </c:pt>
                <c:pt idx="37">
                  <c:v>2027</c:v>
                </c:pt>
                <c:pt idx="38">
                  <c:v>2028</c:v>
                </c:pt>
                <c:pt idx="39">
                  <c:v>2029</c:v>
                </c:pt>
                <c:pt idx="40">
                  <c:v>2030</c:v>
                </c:pt>
                <c:pt idx="41">
                  <c:v>2031</c:v>
                </c:pt>
                <c:pt idx="42">
                  <c:v>2032</c:v>
                </c:pt>
                <c:pt idx="43">
                  <c:v>2033</c:v>
                </c:pt>
                <c:pt idx="44">
                  <c:v>2034</c:v>
                </c:pt>
                <c:pt idx="45">
                  <c:v>2035</c:v>
                </c:pt>
                <c:pt idx="46">
                  <c:v>2036</c:v>
                </c:pt>
                <c:pt idx="47">
                  <c:v>2037</c:v>
                </c:pt>
                <c:pt idx="48">
                  <c:v>2038</c:v>
                </c:pt>
                <c:pt idx="49">
                  <c:v>2039</c:v>
                </c:pt>
                <c:pt idx="50">
                  <c:v>2040</c:v>
                </c:pt>
                <c:pt idx="51">
                  <c:v>2041</c:v>
                </c:pt>
                <c:pt idx="52">
                  <c:v>2042</c:v>
                </c:pt>
                <c:pt idx="53">
                  <c:v>2043</c:v>
                </c:pt>
                <c:pt idx="54">
                  <c:v>2044</c:v>
                </c:pt>
                <c:pt idx="55">
                  <c:v>2045</c:v>
                </c:pt>
                <c:pt idx="56">
                  <c:v>2046</c:v>
                </c:pt>
                <c:pt idx="57">
                  <c:v>2047</c:v>
                </c:pt>
                <c:pt idx="58">
                  <c:v>2048</c:v>
                </c:pt>
                <c:pt idx="59">
                  <c:v>2049</c:v>
                </c:pt>
                <c:pt idx="60">
                  <c:v>2050</c:v>
                </c:pt>
              </c:numCache>
            </c:numRef>
          </c:cat>
          <c:val>
            <c:numRef>
              <c:f>Sheet1!$B$2:$B$62</c:f>
              <c:numCache>
                <c:formatCode>General</c:formatCode>
                <c:ptCount val="61"/>
                <c:pt idx="0">
                  <c:v>15.571185</c:v>
                </c:pt>
                <c:pt idx="1">
                  <c:v>15.700825999999999</c:v>
                </c:pt>
                <c:pt idx="2">
                  <c:v>15.222863</c:v>
                </c:pt>
                <c:pt idx="3">
                  <c:v>14.494389999999999</c:v>
                </c:pt>
                <c:pt idx="4">
                  <c:v>14.102563</c:v>
                </c:pt>
                <c:pt idx="5">
                  <c:v>13.886754000000002</c:v>
                </c:pt>
                <c:pt idx="6">
                  <c:v>13.722899</c:v>
                </c:pt>
                <c:pt idx="7">
                  <c:v>13.65802</c:v>
                </c:pt>
                <c:pt idx="8">
                  <c:v>13.23513</c:v>
                </c:pt>
                <c:pt idx="9">
                  <c:v>12.451046</c:v>
                </c:pt>
                <c:pt idx="10">
                  <c:v>12.358101000000001</c:v>
                </c:pt>
                <c:pt idx="11">
                  <c:v>12.281566000000002</c:v>
                </c:pt>
                <c:pt idx="12">
                  <c:v>12.160213000000001</c:v>
                </c:pt>
                <c:pt idx="13">
                  <c:v>11.959567999999999</c:v>
                </c:pt>
                <c:pt idx="14">
                  <c:v>11.550085999999999</c:v>
                </c:pt>
                <c:pt idx="15">
                  <c:v>10.974152</c:v>
                </c:pt>
                <c:pt idx="16">
                  <c:v>10.766774999999999</c:v>
                </c:pt>
                <c:pt idx="17">
                  <c:v>10.741447000000001</c:v>
                </c:pt>
                <c:pt idx="18">
                  <c:v>10.613301999999999</c:v>
                </c:pt>
                <c:pt idx="19">
                  <c:v>11.340126</c:v>
                </c:pt>
                <c:pt idx="20">
                  <c:v>11.610472</c:v>
                </c:pt>
                <c:pt idx="21">
                  <c:v>11.997530000000001</c:v>
                </c:pt>
                <c:pt idx="22">
                  <c:v>13.841899999999999</c:v>
                </c:pt>
                <c:pt idx="23">
                  <c:v>15.865054000000001</c:v>
                </c:pt>
                <c:pt idx="24">
                  <c:v>18.607135999999997</c:v>
                </c:pt>
                <c:pt idx="25">
                  <c:v>19.712044000000002</c:v>
                </c:pt>
                <c:pt idx="26">
                  <c:v>18.537316000000001</c:v>
                </c:pt>
                <c:pt idx="27">
                  <c:v>19.575778999999997</c:v>
                </c:pt>
                <c:pt idx="28">
                  <c:v>22.834795999999997</c:v>
                </c:pt>
                <c:pt idx="29">
                  <c:v>25.473071000000001</c:v>
                </c:pt>
                <c:pt idx="30">
                  <c:v>23.8687</c:v>
                </c:pt>
                <c:pt idx="31">
                  <c:v>23.252731000000001</c:v>
                </c:pt>
                <c:pt idx="32">
                  <c:v>24.181763</c:v>
                </c:pt>
                <c:pt idx="33">
                  <c:v>25.610167000000001</c:v>
                </c:pt>
                <c:pt idx="34">
                  <c:v>26.449864999999999</c:v>
                </c:pt>
                <c:pt idx="35">
                  <c:v>27.433527000000002</c:v>
                </c:pt>
                <c:pt idx="36">
                  <c:v>27.981459000000001</c:v>
                </c:pt>
                <c:pt idx="37">
                  <c:v>28.184557000000002</c:v>
                </c:pt>
                <c:pt idx="38">
                  <c:v>28.436070999999998</c:v>
                </c:pt>
                <c:pt idx="39">
                  <c:v>28.457267999999999</c:v>
                </c:pt>
                <c:pt idx="40">
                  <c:v>28.573612000000001</c:v>
                </c:pt>
                <c:pt idx="41">
                  <c:v>28.635943999999999</c:v>
                </c:pt>
                <c:pt idx="42">
                  <c:v>28.57733</c:v>
                </c:pt>
                <c:pt idx="43">
                  <c:v>28.781625999999999</c:v>
                </c:pt>
                <c:pt idx="44">
                  <c:v>28.829138</c:v>
                </c:pt>
                <c:pt idx="45">
                  <c:v>28.573709000000001</c:v>
                </c:pt>
                <c:pt idx="46">
                  <c:v>28.149768999999999</c:v>
                </c:pt>
                <c:pt idx="47">
                  <c:v>27.907505</c:v>
                </c:pt>
                <c:pt idx="48">
                  <c:v>27.682938</c:v>
                </c:pt>
                <c:pt idx="49">
                  <c:v>27.541288000000002</c:v>
                </c:pt>
                <c:pt idx="50">
                  <c:v>27.30584</c:v>
                </c:pt>
                <c:pt idx="51">
                  <c:v>27.188379000000001</c:v>
                </c:pt>
                <c:pt idx="52">
                  <c:v>27.247578000000001</c:v>
                </c:pt>
                <c:pt idx="53">
                  <c:v>27.590309000000001</c:v>
                </c:pt>
                <c:pt idx="54">
                  <c:v>27.674572000000001</c:v>
                </c:pt>
                <c:pt idx="55">
                  <c:v>27.394123</c:v>
                </c:pt>
                <c:pt idx="56">
                  <c:v>27.457819000000001</c:v>
                </c:pt>
                <c:pt idx="57">
                  <c:v>27.555928999999999</c:v>
                </c:pt>
                <c:pt idx="58">
                  <c:v>27.407074000000001</c:v>
                </c:pt>
                <c:pt idx="59">
                  <c:v>27.252414999999999</c:v>
                </c:pt>
                <c:pt idx="60">
                  <c:v>26.640561999999999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0-72B2-4ED5-B729-B7C5DE82A477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dry natural gas</c:v>
                </c:pt>
              </c:strCache>
            </c:strRef>
          </c:tx>
          <c:spPr>
            <a:ln w="22225" cap="rnd">
              <a:solidFill>
                <a:srgbClr val="2EA9DE"/>
              </a:solidFill>
              <a:round/>
            </a:ln>
            <a:effectLst/>
          </c:spPr>
          <c:marker>
            <c:symbol val="none"/>
          </c:marker>
          <c:cat>
            <c:numRef>
              <c:f>Sheet1!$A$2:$A$62</c:f>
              <c:numCache>
                <c:formatCode>General</c:formatCode>
                <c:ptCount val="61"/>
                <c:pt idx="0">
                  <c:v>1990</c:v>
                </c:pt>
                <c:pt idx="1">
                  <c:v>1991</c:v>
                </c:pt>
                <c:pt idx="2">
                  <c:v>1992</c:v>
                </c:pt>
                <c:pt idx="3">
                  <c:v>1993</c:v>
                </c:pt>
                <c:pt idx="4">
                  <c:v>1994</c:v>
                </c:pt>
                <c:pt idx="5">
                  <c:v>1995</c:v>
                </c:pt>
                <c:pt idx="6">
                  <c:v>1996</c:v>
                </c:pt>
                <c:pt idx="7">
                  <c:v>1997</c:v>
                </c:pt>
                <c:pt idx="8">
                  <c:v>1998</c:v>
                </c:pt>
                <c:pt idx="9">
                  <c:v>1999</c:v>
                </c:pt>
                <c:pt idx="10">
                  <c:v>2000</c:v>
                </c:pt>
                <c:pt idx="11">
                  <c:v>2001</c:v>
                </c:pt>
                <c:pt idx="12">
                  <c:v>2002</c:v>
                </c:pt>
                <c:pt idx="13">
                  <c:v>2003</c:v>
                </c:pt>
                <c:pt idx="14">
                  <c:v>2004</c:v>
                </c:pt>
                <c:pt idx="15">
                  <c:v>2005</c:v>
                </c:pt>
                <c:pt idx="16">
                  <c:v>2006</c:v>
                </c:pt>
                <c:pt idx="17">
                  <c:v>2007</c:v>
                </c:pt>
                <c:pt idx="18">
                  <c:v>2008</c:v>
                </c:pt>
                <c:pt idx="19">
                  <c:v>2009</c:v>
                </c:pt>
                <c:pt idx="20">
                  <c:v>2010</c:v>
                </c:pt>
                <c:pt idx="21">
                  <c:v>2011</c:v>
                </c:pt>
                <c:pt idx="22">
                  <c:v>2012</c:v>
                </c:pt>
                <c:pt idx="23">
                  <c:v>2013</c:v>
                </c:pt>
                <c:pt idx="24">
                  <c:v>2014</c:v>
                </c:pt>
                <c:pt idx="25">
                  <c:v>2015</c:v>
                </c:pt>
                <c:pt idx="26">
                  <c:v>2016</c:v>
                </c:pt>
                <c:pt idx="27">
                  <c:v>2017</c:v>
                </c:pt>
                <c:pt idx="28">
                  <c:v>2018</c:v>
                </c:pt>
                <c:pt idx="29">
                  <c:v>2019</c:v>
                </c:pt>
                <c:pt idx="30">
                  <c:v>2020</c:v>
                </c:pt>
                <c:pt idx="31">
                  <c:v>2021</c:v>
                </c:pt>
                <c:pt idx="32">
                  <c:v>2022</c:v>
                </c:pt>
                <c:pt idx="33">
                  <c:v>2023</c:v>
                </c:pt>
                <c:pt idx="34">
                  <c:v>2024</c:v>
                </c:pt>
                <c:pt idx="35">
                  <c:v>2025</c:v>
                </c:pt>
                <c:pt idx="36">
                  <c:v>2026</c:v>
                </c:pt>
                <c:pt idx="37">
                  <c:v>2027</c:v>
                </c:pt>
                <c:pt idx="38">
                  <c:v>2028</c:v>
                </c:pt>
                <c:pt idx="39">
                  <c:v>2029</c:v>
                </c:pt>
                <c:pt idx="40">
                  <c:v>2030</c:v>
                </c:pt>
                <c:pt idx="41">
                  <c:v>2031</c:v>
                </c:pt>
                <c:pt idx="42">
                  <c:v>2032</c:v>
                </c:pt>
                <c:pt idx="43">
                  <c:v>2033</c:v>
                </c:pt>
                <c:pt idx="44">
                  <c:v>2034</c:v>
                </c:pt>
                <c:pt idx="45">
                  <c:v>2035</c:v>
                </c:pt>
                <c:pt idx="46">
                  <c:v>2036</c:v>
                </c:pt>
                <c:pt idx="47">
                  <c:v>2037</c:v>
                </c:pt>
                <c:pt idx="48">
                  <c:v>2038</c:v>
                </c:pt>
                <c:pt idx="49">
                  <c:v>2039</c:v>
                </c:pt>
                <c:pt idx="50">
                  <c:v>2040</c:v>
                </c:pt>
                <c:pt idx="51">
                  <c:v>2041</c:v>
                </c:pt>
                <c:pt idx="52">
                  <c:v>2042</c:v>
                </c:pt>
                <c:pt idx="53">
                  <c:v>2043</c:v>
                </c:pt>
                <c:pt idx="54">
                  <c:v>2044</c:v>
                </c:pt>
                <c:pt idx="55">
                  <c:v>2045</c:v>
                </c:pt>
                <c:pt idx="56">
                  <c:v>2046</c:v>
                </c:pt>
                <c:pt idx="57">
                  <c:v>2047</c:v>
                </c:pt>
                <c:pt idx="58">
                  <c:v>2048</c:v>
                </c:pt>
                <c:pt idx="59">
                  <c:v>2049</c:v>
                </c:pt>
                <c:pt idx="60">
                  <c:v>2050</c:v>
                </c:pt>
              </c:numCache>
            </c:numRef>
          </c:cat>
          <c:val>
            <c:numRef>
              <c:f>Sheet1!$C$2:$C$62</c:f>
              <c:numCache>
                <c:formatCode>General</c:formatCode>
                <c:ptCount val="61"/>
                <c:pt idx="0">
                  <c:v>18.326155</c:v>
                </c:pt>
                <c:pt idx="1">
                  <c:v>18.228736000000001</c:v>
                </c:pt>
                <c:pt idx="2">
                  <c:v>18.3751</c:v>
                </c:pt>
                <c:pt idx="3">
                  <c:v>18.584036999999999</c:v>
                </c:pt>
                <c:pt idx="4">
                  <c:v>19.348012999999998</c:v>
                </c:pt>
                <c:pt idx="5">
                  <c:v>19.082245</c:v>
                </c:pt>
                <c:pt idx="6">
                  <c:v>19.344268</c:v>
                </c:pt>
                <c:pt idx="7">
                  <c:v>19.393850999999998</c:v>
                </c:pt>
                <c:pt idx="8">
                  <c:v>19.613294999999997</c:v>
                </c:pt>
                <c:pt idx="9">
                  <c:v>19.340703000000001</c:v>
                </c:pt>
                <c:pt idx="10">
                  <c:v>19.661528999999998</c:v>
                </c:pt>
                <c:pt idx="11">
                  <c:v>20.165566999999999</c:v>
                </c:pt>
                <c:pt idx="12">
                  <c:v>19.382055000000001</c:v>
                </c:pt>
                <c:pt idx="13">
                  <c:v>19.633303999999999</c:v>
                </c:pt>
                <c:pt idx="14">
                  <c:v>19.074254</c:v>
                </c:pt>
                <c:pt idx="15">
                  <c:v>18.556014999999999</c:v>
                </c:pt>
                <c:pt idx="16">
                  <c:v>19.021705999999998</c:v>
                </c:pt>
                <c:pt idx="17">
                  <c:v>19.786208999999999</c:v>
                </c:pt>
                <c:pt idx="18">
                  <c:v>20.702883999999997</c:v>
                </c:pt>
                <c:pt idx="19">
                  <c:v>21.13945</c:v>
                </c:pt>
                <c:pt idx="20">
                  <c:v>21.805762999999999</c:v>
                </c:pt>
                <c:pt idx="21">
                  <c:v>23.405720000000002</c:v>
                </c:pt>
                <c:pt idx="22">
                  <c:v>24.610064999999999</c:v>
                </c:pt>
                <c:pt idx="23">
                  <c:v>24.859072000000001</c:v>
                </c:pt>
                <c:pt idx="24">
                  <c:v>26.718073</c:v>
                </c:pt>
                <c:pt idx="25">
                  <c:v>28.066882</c:v>
                </c:pt>
                <c:pt idx="26">
                  <c:v>27.576022999999999</c:v>
                </c:pt>
                <c:pt idx="27">
                  <c:v>28.289334999999998</c:v>
                </c:pt>
                <c:pt idx="28">
                  <c:v>31.689895</c:v>
                </c:pt>
                <c:pt idx="29">
                  <c:v>34.902355999999997</c:v>
                </c:pt>
                <c:pt idx="30">
                  <c:v>35.144691000000002</c:v>
                </c:pt>
                <c:pt idx="31">
                  <c:v>33.50515</c:v>
                </c:pt>
                <c:pt idx="32">
                  <c:v>33.993533999999997</c:v>
                </c:pt>
                <c:pt idx="33">
                  <c:v>35.280872000000002</c:v>
                </c:pt>
                <c:pt idx="34">
                  <c:v>36.258437999999998</c:v>
                </c:pt>
                <c:pt idx="35">
                  <c:v>37.603428000000001</c:v>
                </c:pt>
                <c:pt idx="36">
                  <c:v>38.250008000000001</c:v>
                </c:pt>
                <c:pt idx="37">
                  <c:v>38.391167000000003</c:v>
                </c:pt>
                <c:pt idx="38">
                  <c:v>38.572612999999997</c:v>
                </c:pt>
                <c:pt idx="39">
                  <c:v>38.933571000000001</c:v>
                </c:pt>
                <c:pt idx="40">
                  <c:v>39.282772000000001</c:v>
                </c:pt>
                <c:pt idx="41">
                  <c:v>39.545341000000001</c:v>
                </c:pt>
                <c:pt idx="42">
                  <c:v>39.715575999999999</c:v>
                </c:pt>
                <c:pt idx="43">
                  <c:v>39.892344999999999</c:v>
                </c:pt>
                <c:pt idx="44">
                  <c:v>40.040512</c:v>
                </c:pt>
                <c:pt idx="45">
                  <c:v>40.042014999999999</c:v>
                </c:pt>
                <c:pt idx="46">
                  <c:v>40.208855</c:v>
                </c:pt>
                <c:pt idx="47">
                  <c:v>40.425517999999997</c:v>
                </c:pt>
                <c:pt idx="48">
                  <c:v>40.743046</c:v>
                </c:pt>
                <c:pt idx="49">
                  <c:v>41.050590999999997</c:v>
                </c:pt>
                <c:pt idx="50">
                  <c:v>41.393681000000001</c:v>
                </c:pt>
                <c:pt idx="51">
                  <c:v>41.595657000000003</c:v>
                </c:pt>
                <c:pt idx="52">
                  <c:v>41.985748000000001</c:v>
                </c:pt>
                <c:pt idx="53">
                  <c:v>42.434672999999997</c:v>
                </c:pt>
                <c:pt idx="54">
                  <c:v>42.814444999999999</c:v>
                </c:pt>
                <c:pt idx="55">
                  <c:v>43.075909000000003</c:v>
                </c:pt>
                <c:pt idx="56">
                  <c:v>43.351005999999998</c:v>
                </c:pt>
                <c:pt idx="57">
                  <c:v>43.622123999999999</c:v>
                </c:pt>
                <c:pt idx="58">
                  <c:v>43.960766</c:v>
                </c:pt>
                <c:pt idx="59">
                  <c:v>44.237194000000002</c:v>
                </c:pt>
                <c:pt idx="60">
                  <c:v>44.583553000000002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1-72B2-4ED5-B729-B7C5DE82A477}"/>
            </c:ext>
          </c:extLst>
        </c:ser>
        <c:ser>
          <c:idx val="4"/>
          <c:order val="2"/>
          <c:tx>
            <c:strRef>
              <c:f>Sheet1!$D$1</c:f>
              <c:strCache>
                <c:ptCount val="1"/>
                <c:pt idx="0">
                  <c:v>other renewable energy</c:v>
                </c:pt>
              </c:strCache>
            </c:strRef>
          </c:tx>
          <c:spPr>
            <a:ln w="22225" cap="rnd">
              <a:solidFill>
                <a:srgbClr val="5D9732"/>
              </a:solidFill>
              <a:round/>
            </a:ln>
            <a:effectLst/>
          </c:spPr>
          <c:marker>
            <c:symbol val="none"/>
          </c:marker>
          <c:cat>
            <c:numRef>
              <c:f>Sheet1!$A$2:$A$62</c:f>
              <c:numCache>
                <c:formatCode>General</c:formatCode>
                <c:ptCount val="61"/>
                <c:pt idx="0">
                  <c:v>1990</c:v>
                </c:pt>
                <c:pt idx="1">
                  <c:v>1991</c:v>
                </c:pt>
                <c:pt idx="2">
                  <c:v>1992</c:v>
                </c:pt>
                <c:pt idx="3">
                  <c:v>1993</c:v>
                </c:pt>
                <c:pt idx="4">
                  <c:v>1994</c:v>
                </c:pt>
                <c:pt idx="5">
                  <c:v>1995</c:v>
                </c:pt>
                <c:pt idx="6">
                  <c:v>1996</c:v>
                </c:pt>
                <c:pt idx="7">
                  <c:v>1997</c:v>
                </c:pt>
                <c:pt idx="8">
                  <c:v>1998</c:v>
                </c:pt>
                <c:pt idx="9">
                  <c:v>1999</c:v>
                </c:pt>
                <c:pt idx="10">
                  <c:v>2000</c:v>
                </c:pt>
                <c:pt idx="11">
                  <c:v>2001</c:v>
                </c:pt>
                <c:pt idx="12">
                  <c:v>2002</c:v>
                </c:pt>
                <c:pt idx="13">
                  <c:v>2003</c:v>
                </c:pt>
                <c:pt idx="14">
                  <c:v>2004</c:v>
                </c:pt>
                <c:pt idx="15">
                  <c:v>2005</c:v>
                </c:pt>
                <c:pt idx="16">
                  <c:v>2006</c:v>
                </c:pt>
                <c:pt idx="17">
                  <c:v>2007</c:v>
                </c:pt>
                <c:pt idx="18">
                  <c:v>2008</c:v>
                </c:pt>
                <c:pt idx="19">
                  <c:v>2009</c:v>
                </c:pt>
                <c:pt idx="20">
                  <c:v>2010</c:v>
                </c:pt>
                <c:pt idx="21">
                  <c:v>2011</c:v>
                </c:pt>
                <c:pt idx="22">
                  <c:v>2012</c:v>
                </c:pt>
                <c:pt idx="23">
                  <c:v>2013</c:v>
                </c:pt>
                <c:pt idx="24">
                  <c:v>2014</c:v>
                </c:pt>
                <c:pt idx="25">
                  <c:v>2015</c:v>
                </c:pt>
                <c:pt idx="26">
                  <c:v>2016</c:v>
                </c:pt>
                <c:pt idx="27">
                  <c:v>2017</c:v>
                </c:pt>
                <c:pt idx="28">
                  <c:v>2018</c:v>
                </c:pt>
                <c:pt idx="29">
                  <c:v>2019</c:v>
                </c:pt>
                <c:pt idx="30">
                  <c:v>2020</c:v>
                </c:pt>
                <c:pt idx="31">
                  <c:v>2021</c:v>
                </c:pt>
                <c:pt idx="32">
                  <c:v>2022</c:v>
                </c:pt>
                <c:pt idx="33">
                  <c:v>2023</c:v>
                </c:pt>
                <c:pt idx="34">
                  <c:v>2024</c:v>
                </c:pt>
                <c:pt idx="35">
                  <c:v>2025</c:v>
                </c:pt>
                <c:pt idx="36">
                  <c:v>2026</c:v>
                </c:pt>
                <c:pt idx="37">
                  <c:v>2027</c:v>
                </c:pt>
                <c:pt idx="38">
                  <c:v>2028</c:v>
                </c:pt>
                <c:pt idx="39">
                  <c:v>2029</c:v>
                </c:pt>
                <c:pt idx="40">
                  <c:v>2030</c:v>
                </c:pt>
                <c:pt idx="41">
                  <c:v>2031</c:v>
                </c:pt>
                <c:pt idx="42">
                  <c:v>2032</c:v>
                </c:pt>
                <c:pt idx="43">
                  <c:v>2033</c:v>
                </c:pt>
                <c:pt idx="44">
                  <c:v>2034</c:v>
                </c:pt>
                <c:pt idx="45">
                  <c:v>2035</c:v>
                </c:pt>
                <c:pt idx="46">
                  <c:v>2036</c:v>
                </c:pt>
                <c:pt idx="47">
                  <c:v>2037</c:v>
                </c:pt>
                <c:pt idx="48">
                  <c:v>2038</c:v>
                </c:pt>
                <c:pt idx="49">
                  <c:v>2039</c:v>
                </c:pt>
                <c:pt idx="50">
                  <c:v>2040</c:v>
                </c:pt>
                <c:pt idx="51">
                  <c:v>2041</c:v>
                </c:pt>
                <c:pt idx="52">
                  <c:v>2042</c:v>
                </c:pt>
                <c:pt idx="53">
                  <c:v>2043</c:v>
                </c:pt>
                <c:pt idx="54">
                  <c:v>2044</c:v>
                </c:pt>
                <c:pt idx="55">
                  <c:v>2045</c:v>
                </c:pt>
                <c:pt idx="56">
                  <c:v>2046</c:v>
                </c:pt>
                <c:pt idx="57">
                  <c:v>2047</c:v>
                </c:pt>
                <c:pt idx="58">
                  <c:v>2048</c:v>
                </c:pt>
                <c:pt idx="59">
                  <c:v>2049</c:v>
                </c:pt>
                <c:pt idx="60">
                  <c:v>2050</c:v>
                </c:pt>
              </c:numCache>
            </c:numRef>
          </c:cat>
          <c:val>
            <c:numRef>
              <c:f>Sheet1!$D$2:$D$62</c:f>
              <c:numCache>
                <c:formatCode>General</c:formatCode>
                <c:ptCount val="61"/>
                <c:pt idx="0">
                  <c:v>2.9936330000000004</c:v>
                </c:pt>
                <c:pt idx="1">
                  <c:v>3.0518419999999997</c:v>
                </c:pt>
                <c:pt idx="2">
                  <c:v>3.2031199999999993</c:v>
                </c:pt>
                <c:pt idx="3">
                  <c:v>3.190296</c:v>
                </c:pt>
                <c:pt idx="4">
                  <c:v>3.3036849999999998</c:v>
                </c:pt>
                <c:pt idx="5">
                  <c:v>3.352001</c:v>
                </c:pt>
                <c:pt idx="6">
                  <c:v>3.421233</c:v>
                </c:pt>
                <c:pt idx="7">
                  <c:v>3.3763520000000002</c:v>
                </c:pt>
                <c:pt idx="8">
                  <c:v>3.1956809999999995</c:v>
                </c:pt>
                <c:pt idx="9">
                  <c:v>3.2480129999999998</c:v>
                </c:pt>
                <c:pt idx="10">
                  <c:v>3.2905510000000002</c:v>
                </c:pt>
                <c:pt idx="11">
                  <c:v>2.9199139999999999</c:v>
                </c:pt>
                <c:pt idx="12">
                  <c:v>3.0418850000000002</c:v>
                </c:pt>
                <c:pt idx="13">
                  <c:v>3.1499279999999996</c:v>
                </c:pt>
                <c:pt idx="14">
                  <c:v>3.3742030000000005</c:v>
                </c:pt>
                <c:pt idx="15">
                  <c:v>3.5178699999999998</c:v>
                </c:pt>
                <c:pt idx="16">
                  <c:v>3.7172080000000007</c:v>
                </c:pt>
                <c:pt idx="17">
                  <c:v>4.0639779999999996</c:v>
                </c:pt>
                <c:pt idx="18">
                  <c:v>4.6804380000000005</c:v>
                </c:pt>
                <c:pt idx="19">
                  <c:v>4.9561080000000004</c:v>
                </c:pt>
                <c:pt idx="20">
                  <c:v>5.7752210000000002</c:v>
                </c:pt>
                <c:pt idx="21">
                  <c:v>6.1966960000000011</c:v>
                </c:pt>
                <c:pt idx="22">
                  <c:v>6.2573159999999994</c:v>
                </c:pt>
                <c:pt idx="23">
                  <c:v>6.8555210000000004</c:v>
                </c:pt>
                <c:pt idx="24">
                  <c:v>7.2999399999999994</c:v>
                </c:pt>
                <c:pt idx="25">
                  <c:v>7.4075879999999996</c:v>
                </c:pt>
                <c:pt idx="26">
                  <c:v>7.950429999999999</c:v>
                </c:pt>
                <c:pt idx="27">
                  <c:v>8.4289559999999994</c:v>
                </c:pt>
                <c:pt idx="28">
                  <c:v>8.8452259999999985</c:v>
                </c:pt>
                <c:pt idx="29">
                  <c:v>9.1454229999999992</c:v>
                </c:pt>
                <c:pt idx="30">
                  <c:v>8.8986599999999996</c:v>
                </c:pt>
                <c:pt idx="31">
                  <c:v>9.7737979999999993</c:v>
                </c:pt>
                <c:pt idx="32">
                  <c:v>10.269380999999999</c:v>
                </c:pt>
                <c:pt idx="33">
                  <c:v>11.123191</c:v>
                </c:pt>
                <c:pt idx="34">
                  <c:v>12.241033</c:v>
                </c:pt>
                <c:pt idx="35">
                  <c:v>12.802636</c:v>
                </c:pt>
                <c:pt idx="36">
                  <c:v>13.071111</c:v>
                </c:pt>
                <c:pt idx="37">
                  <c:v>13.430021</c:v>
                </c:pt>
                <c:pt idx="38">
                  <c:v>13.649262</c:v>
                </c:pt>
                <c:pt idx="39">
                  <c:v>13.971882000000001</c:v>
                </c:pt>
                <c:pt idx="40">
                  <c:v>14.409369999999999</c:v>
                </c:pt>
                <c:pt idx="41">
                  <c:v>14.688266</c:v>
                </c:pt>
                <c:pt idx="42">
                  <c:v>14.913703999999999</c:v>
                </c:pt>
                <c:pt idx="43">
                  <c:v>15.157425</c:v>
                </c:pt>
                <c:pt idx="44">
                  <c:v>15.480319</c:v>
                </c:pt>
                <c:pt idx="45">
                  <c:v>15.932148999999999</c:v>
                </c:pt>
                <c:pt idx="46">
                  <c:v>16.189917000000001</c:v>
                </c:pt>
                <c:pt idx="47">
                  <c:v>16.394358</c:v>
                </c:pt>
                <c:pt idx="48">
                  <c:v>16.597702999999999</c:v>
                </c:pt>
                <c:pt idx="49">
                  <c:v>16.708972000000003</c:v>
                </c:pt>
                <c:pt idx="50">
                  <c:v>16.842497000000002</c:v>
                </c:pt>
                <c:pt idx="51">
                  <c:v>17.075226000000001</c:v>
                </c:pt>
                <c:pt idx="52">
                  <c:v>17.232082000000002</c:v>
                </c:pt>
                <c:pt idx="53">
                  <c:v>17.433494</c:v>
                </c:pt>
                <c:pt idx="54">
                  <c:v>17.647072999999999</c:v>
                </c:pt>
                <c:pt idx="55">
                  <c:v>17.954778000000001</c:v>
                </c:pt>
                <c:pt idx="56">
                  <c:v>18.271850000000001</c:v>
                </c:pt>
                <c:pt idx="57">
                  <c:v>18.667472</c:v>
                </c:pt>
                <c:pt idx="58">
                  <c:v>18.921351999999999</c:v>
                </c:pt>
                <c:pt idx="59">
                  <c:v>19.217136</c:v>
                </c:pt>
                <c:pt idx="60">
                  <c:v>19.503150000000002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2-72B2-4ED5-B729-B7C5DE82A477}"/>
            </c:ext>
          </c:extLst>
        </c:ser>
        <c:ser>
          <c:idx val="7"/>
          <c:order val="3"/>
          <c:tx>
            <c:strRef>
              <c:f>Sheet1!$E$1</c:f>
              <c:strCache>
                <c:ptCount val="1"/>
                <c:pt idx="0">
                  <c:v>coal</c:v>
                </c:pt>
              </c:strCache>
            </c:strRef>
          </c:tx>
          <c:spPr>
            <a:ln w="22225" cap="rnd">
              <a:solidFill>
                <a:srgbClr val="8B8B8B"/>
              </a:solidFill>
              <a:round/>
            </a:ln>
            <a:effectLst/>
          </c:spPr>
          <c:marker>
            <c:symbol val="none"/>
          </c:marker>
          <c:cat>
            <c:numRef>
              <c:f>Sheet1!$A$2:$A$62</c:f>
              <c:numCache>
                <c:formatCode>General</c:formatCode>
                <c:ptCount val="61"/>
                <c:pt idx="0">
                  <c:v>1990</c:v>
                </c:pt>
                <c:pt idx="1">
                  <c:v>1991</c:v>
                </c:pt>
                <c:pt idx="2">
                  <c:v>1992</c:v>
                </c:pt>
                <c:pt idx="3">
                  <c:v>1993</c:v>
                </c:pt>
                <c:pt idx="4">
                  <c:v>1994</c:v>
                </c:pt>
                <c:pt idx="5">
                  <c:v>1995</c:v>
                </c:pt>
                <c:pt idx="6">
                  <c:v>1996</c:v>
                </c:pt>
                <c:pt idx="7">
                  <c:v>1997</c:v>
                </c:pt>
                <c:pt idx="8">
                  <c:v>1998</c:v>
                </c:pt>
                <c:pt idx="9">
                  <c:v>1999</c:v>
                </c:pt>
                <c:pt idx="10">
                  <c:v>2000</c:v>
                </c:pt>
                <c:pt idx="11">
                  <c:v>2001</c:v>
                </c:pt>
                <c:pt idx="12">
                  <c:v>2002</c:v>
                </c:pt>
                <c:pt idx="13">
                  <c:v>2003</c:v>
                </c:pt>
                <c:pt idx="14">
                  <c:v>2004</c:v>
                </c:pt>
                <c:pt idx="15">
                  <c:v>2005</c:v>
                </c:pt>
                <c:pt idx="16">
                  <c:v>2006</c:v>
                </c:pt>
                <c:pt idx="17">
                  <c:v>2007</c:v>
                </c:pt>
                <c:pt idx="18">
                  <c:v>2008</c:v>
                </c:pt>
                <c:pt idx="19">
                  <c:v>2009</c:v>
                </c:pt>
                <c:pt idx="20">
                  <c:v>2010</c:v>
                </c:pt>
                <c:pt idx="21">
                  <c:v>2011</c:v>
                </c:pt>
                <c:pt idx="22">
                  <c:v>2012</c:v>
                </c:pt>
                <c:pt idx="23">
                  <c:v>2013</c:v>
                </c:pt>
                <c:pt idx="24">
                  <c:v>2014</c:v>
                </c:pt>
                <c:pt idx="25">
                  <c:v>2015</c:v>
                </c:pt>
                <c:pt idx="26">
                  <c:v>2016</c:v>
                </c:pt>
                <c:pt idx="27">
                  <c:v>2017</c:v>
                </c:pt>
                <c:pt idx="28">
                  <c:v>2018</c:v>
                </c:pt>
                <c:pt idx="29">
                  <c:v>2019</c:v>
                </c:pt>
                <c:pt idx="30">
                  <c:v>2020</c:v>
                </c:pt>
                <c:pt idx="31">
                  <c:v>2021</c:v>
                </c:pt>
                <c:pt idx="32">
                  <c:v>2022</c:v>
                </c:pt>
                <c:pt idx="33">
                  <c:v>2023</c:v>
                </c:pt>
                <c:pt idx="34">
                  <c:v>2024</c:v>
                </c:pt>
                <c:pt idx="35">
                  <c:v>2025</c:v>
                </c:pt>
                <c:pt idx="36">
                  <c:v>2026</c:v>
                </c:pt>
                <c:pt idx="37">
                  <c:v>2027</c:v>
                </c:pt>
                <c:pt idx="38">
                  <c:v>2028</c:v>
                </c:pt>
                <c:pt idx="39">
                  <c:v>2029</c:v>
                </c:pt>
                <c:pt idx="40">
                  <c:v>2030</c:v>
                </c:pt>
                <c:pt idx="41">
                  <c:v>2031</c:v>
                </c:pt>
                <c:pt idx="42">
                  <c:v>2032</c:v>
                </c:pt>
                <c:pt idx="43">
                  <c:v>2033</c:v>
                </c:pt>
                <c:pt idx="44">
                  <c:v>2034</c:v>
                </c:pt>
                <c:pt idx="45">
                  <c:v>2035</c:v>
                </c:pt>
                <c:pt idx="46">
                  <c:v>2036</c:v>
                </c:pt>
                <c:pt idx="47">
                  <c:v>2037</c:v>
                </c:pt>
                <c:pt idx="48">
                  <c:v>2038</c:v>
                </c:pt>
                <c:pt idx="49">
                  <c:v>2039</c:v>
                </c:pt>
                <c:pt idx="50">
                  <c:v>2040</c:v>
                </c:pt>
                <c:pt idx="51">
                  <c:v>2041</c:v>
                </c:pt>
                <c:pt idx="52">
                  <c:v>2042</c:v>
                </c:pt>
                <c:pt idx="53">
                  <c:v>2043</c:v>
                </c:pt>
                <c:pt idx="54">
                  <c:v>2044</c:v>
                </c:pt>
                <c:pt idx="55">
                  <c:v>2045</c:v>
                </c:pt>
                <c:pt idx="56">
                  <c:v>2046</c:v>
                </c:pt>
                <c:pt idx="57">
                  <c:v>2047</c:v>
                </c:pt>
                <c:pt idx="58">
                  <c:v>2048</c:v>
                </c:pt>
                <c:pt idx="59">
                  <c:v>2049</c:v>
                </c:pt>
                <c:pt idx="60">
                  <c:v>2050</c:v>
                </c:pt>
              </c:numCache>
            </c:numRef>
          </c:cat>
          <c:val>
            <c:numRef>
              <c:f>Sheet1!$E$2:$E$62</c:f>
              <c:numCache>
                <c:formatCode>General</c:formatCode>
                <c:ptCount val="61"/>
                <c:pt idx="0">
                  <c:v>22.487548</c:v>
                </c:pt>
                <c:pt idx="1">
                  <c:v>21.636423999999998</c:v>
                </c:pt>
                <c:pt idx="2">
                  <c:v>21.694132</c:v>
                </c:pt>
                <c:pt idx="3">
                  <c:v>20.335653999999998</c:v>
                </c:pt>
                <c:pt idx="4">
                  <c:v>22.202082999999998</c:v>
                </c:pt>
                <c:pt idx="5">
                  <c:v>22.129549999999998</c:v>
                </c:pt>
                <c:pt idx="6">
                  <c:v>22.790148000000002</c:v>
                </c:pt>
                <c:pt idx="7">
                  <c:v>23.309614</c:v>
                </c:pt>
                <c:pt idx="8">
                  <c:v>24.045197999999999</c:v>
                </c:pt>
                <c:pt idx="9">
                  <c:v>23.295083999999999</c:v>
                </c:pt>
                <c:pt idx="10">
                  <c:v>22.735478000000001</c:v>
                </c:pt>
                <c:pt idx="11">
                  <c:v>23.547080000000001</c:v>
                </c:pt>
                <c:pt idx="12">
                  <c:v>22.732237000000001</c:v>
                </c:pt>
                <c:pt idx="13">
                  <c:v>22.093651999999999</c:v>
                </c:pt>
                <c:pt idx="14">
                  <c:v>22.852098999999999</c:v>
                </c:pt>
                <c:pt idx="15">
                  <c:v>23.185188999999998</c:v>
                </c:pt>
                <c:pt idx="16">
                  <c:v>23.78951</c:v>
                </c:pt>
                <c:pt idx="17">
                  <c:v>23.492742</c:v>
                </c:pt>
                <c:pt idx="18">
                  <c:v>23.851367999999997</c:v>
                </c:pt>
                <c:pt idx="19">
                  <c:v>21.623721</c:v>
                </c:pt>
                <c:pt idx="20">
                  <c:v>22.038225999999998</c:v>
                </c:pt>
                <c:pt idx="21">
                  <c:v>22.221406999999999</c:v>
                </c:pt>
                <c:pt idx="22">
                  <c:v>20.676893</c:v>
                </c:pt>
                <c:pt idx="23">
                  <c:v>20.001304000000001</c:v>
                </c:pt>
                <c:pt idx="24">
                  <c:v>20.285705</c:v>
                </c:pt>
                <c:pt idx="25">
                  <c:v>17.946095</c:v>
                </c:pt>
                <c:pt idx="26">
                  <c:v>14.667089000000001</c:v>
                </c:pt>
                <c:pt idx="27">
                  <c:v>15.625377</c:v>
                </c:pt>
                <c:pt idx="28">
                  <c:v>15.363441999999999</c:v>
                </c:pt>
                <c:pt idx="29">
                  <c:v>14.289165000000001</c:v>
                </c:pt>
                <c:pt idx="30">
                  <c:v>10.800087</c:v>
                </c:pt>
                <c:pt idx="31">
                  <c:v>12.552465</c:v>
                </c:pt>
                <c:pt idx="32">
                  <c:v>13.464594999999999</c:v>
                </c:pt>
                <c:pt idx="33">
                  <c:v>12.362299</c:v>
                </c:pt>
                <c:pt idx="34">
                  <c:v>11.363764</c:v>
                </c:pt>
                <c:pt idx="35">
                  <c:v>10.380013999999999</c:v>
                </c:pt>
                <c:pt idx="36">
                  <c:v>10.547122</c:v>
                </c:pt>
                <c:pt idx="37">
                  <c:v>10.278834</c:v>
                </c:pt>
                <c:pt idx="38">
                  <c:v>10.307351000000001</c:v>
                </c:pt>
                <c:pt idx="39">
                  <c:v>10.262581000000001</c:v>
                </c:pt>
                <c:pt idx="40">
                  <c:v>10.137418</c:v>
                </c:pt>
                <c:pt idx="41">
                  <c:v>10.010776999999999</c:v>
                </c:pt>
                <c:pt idx="42">
                  <c:v>9.9313479999999998</c:v>
                </c:pt>
                <c:pt idx="43">
                  <c:v>9.853116</c:v>
                </c:pt>
                <c:pt idx="44">
                  <c:v>9.8246149999999997</c:v>
                </c:pt>
                <c:pt idx="45">
                  <c:v>9.7129130000000004</c:v>
                </c:pt>
                <c:pt idx="46">
                  <c:v>9.6577160000000006</c:v>
                </c:pt>
                <c:pt idx="47">
                  <c:v>9.5686789999999995</c:v>
                </c:pt>
                <c:pt idx="48">
                  <c:v>9.3951670000000007</c:v>
                </c:pt>
                <c:pt idx="49">
                  <c:v>9.2912189999999999</c:v>
                </c:pt>
                <c:pt idx="50">
                  <c:v>9.2794000000000008</c:v>
                </c:pt>
                <c:pt idx="51">
                  <c:v>9.2307810000000003</c:v>
                </c:pt>
                <c:pt idx="52">
                  <c:v>9.2491509999999995</c:v>
                </c:pt>
                <c:pt idx="53">
                  <c:v>9.1956209999999992</c:v>
                </c:pt>
                <c:pt idx="54">
                  <c:v>9.1528899999999993</c:v>
                </c:pt>
                <c:pt idx="55">
                  <c:v>9.0299569999999996</c:v>
                </c:pt>
                <c:pt idx="56">
                  <c:v>9.0036670000000001</c:v>
                </c:pt>
                <c:pt idx="57">
                  <c:v>8.9929970000000008</c:v>
                </c:pt>
                <c:pt idx="58">
                  <c:v>9.0276340000000008</c:v>
                </c:pt>
                <c:pt idx="59">
                  <c:v>9.0501369999999994</c:v>
                </c:pt>
                <c:pt idx="60">
                  <c:v>9.0817130000000006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3-72B2-4ED5-B729-B7C5DE82A477}"/>
            </c:ext>
          </c:extLst>
        </c:ser>
        <c:ser>
          <c:idx val="3"/>
          <c:order val="4"/>
          <c:tx>
            <c:strRef>
              <c:f>Sheet1!$F$1</c:f>
              <c:strCache>
                <c:ptCount val="1"/>
                <c:pt idx="0">
                  <c:v>nuclear</c:v>
                </c:pt>
              </c:strCache>
            </c:strRef>
          </c:tx>
          <c:spPr>
            <a:ln w="22225" cap="rnd">
              <a:solidFill>
                <a:srgbClr val="A33340"/>
              </a:solidFill>
              <a:round/>
            </a:ln>
            <a:effectLst/>
          </c:spPr>
          <c:marker>
            <c:symbol val="none"/>
          </c:marker>
          <c:cat>
            <c:numRef>
              <c:f>Sheet1!$A$2:$A$62</c:f>
              <c:numCache>
                <c:formatCode>General</c:formatCode>
                <c:ptCount val="61"/>
                <c:pt idx="0">
                  <c:v>1990</c:v>
                </c:pt>
                <c:pt idx="1">
                  <c:v>1991</c:v>
                </c:pt>
                <c:pt idx="2">
                  <c:v>1992</c:v>
                </c:pt>
                <c:pt idx="3">
                  <c:v>1993</c:v>
                </c:pt>
                <c:pt idx="4">
                  <c:v>1994</c:v>
                </c:pt>
                <c:pt idx="5">
                  <c:v>1995</c:v>
                </c:pt>
                <c:pt idx="6">
                  <c:v>1996</c:v>
                </c:pt>
                <c:pt idx="7">
                  <c:v>1997</c:v>
                </c:pt>
                <c:pt idx="8">
                  <c:v>1998</c:v>
                </c:pt>
                <c:pt idx="9">
                  <c:v>1999</c:v>
                </c:pt>
                <c:pt idx="10">
                  <c:v>2000</c:v>
                </c:pt>
                <c:pt idx="11">
                  <c:v>2001</c:v>
                </c:pt>
                <c:pt idx="12">
                  <c:v>2002</c:v>
                </c:pt>
                <c:pt idx="13">
                  <c:v>2003</c:v>
                </c:pt>
                <c:pt idx="14">
                  <c:v>2004</c:v>
                </c:pt>
                <c:pt idx="15">
                  <c:v>2005</c:v>
                </c:pt>
                <c:pt idx="16">
                  <c:v>2006</c:v>
                </c:pt>
                <c:pt idx="17">
                  <c:v>2007</c:v>
                </c:pt>
                <c:pt idx="18">
                  <c:v>2008</c:v>
                </c:pt>
                <c:pt idx="19">
                  <c:v>2009</c:v>
                </c:pt>
                <c:pt idx="20">
                  <c:v>2010</c:v>
                </c:pt>
                <c:pt idx="21">
                  <c:v>2011</c:v>
                </c:pt>
                <c:pt idx="22">
                  <c:v>2012</c:v>
                </c:pt>
                <c:pt idx="23">
                  <c:v>2013</c:v>
                </c:pt>
                <c:pt idx="24">
                  <c:v>2014</c:v>
                </c:pt>
                <c:pt idx="25">
                  <c:v>2015</c:v>
                </c:pt>
                <c:pt idx="26">
                  <c:v>2016</c:v>
                </c:pt>
                <c:pt idx="27">
                  <c:v>2017</c:v>
                </c:pt>
                <c:pt idx="28">
                  <c:v>2018</c:v>
                </c:pt>
                <c:pt idx="29">
                  <c:v>2019</c:v>
                </c:pt>
                <c:pt idx="30">
                  <c:v>2020</c:v>
                </c:pt>
                <c:pt idx="31">
                  <c:v>2021</c:v>
                </c:pt>
                <c:pt idx="32">
                  <c:v>2022</c:v>
                </c:pt>
                <c:pt idx="33">
                  <c:v>2023</c:v>
                </c:pt>
                <c:pt idx="34">
                  <c:v>2024</c:v>
                </c:pt>
                <c:pt idx="35">
                  <c:v>2025</c:v>
                </c:pt>
                <c:pt idx="36">
                  <c:v>2026</c:v>
                </c:pt>
                <c:pt idx="37">
                  <c:v>2027</c:v>
                </c:pt>
                <c:pt idx="38">
                  <c:v>2028</c:v>
                </c:pt>
                <c:pt idx="39">
                  <c:v>2029</c:v>
                </c:pt>
                <c:pt idx="40">
                  <c:v>2030</c:v>
                </c:pt>
                <c:pt idx="41">
                  <c:v>2031</c:v>
                </c:pt>
                <c:pt idx="42">
                  <c:v>2032</c:v>
                </c:pt>
                <c:pt idx="43">
                  <c:v>2033</c:v>
                </c:pt>
                <c:pt idx="44">
                  <c:v>2034</c:v>
                </c:pt>
                <c:pt idx="45">
                  <c:v>2035</c:v>
                </c:pt>
                <c:pt idx="46">
                  <c:v>2036</c:v>
                </c:pt>
                <c:pt idx="47">
                  <c:v>2037</c:v>
                </c:pt>
                <c:pt idx="48">
                  <c:v>2038</c:v>
                </c:pt>
                <c:pt idx="49">
                  <c:v>2039</c:v>
                </c:pt>
                <c:pt idx="50">
                  <c:v>2040</c:v>
                </c:pt>
                <c:pt idx="51">
                  <c:v>2041</c:v>
                </c:pt>
                <c:pt idx="52">
                  <c:v>2042</c:v>
                </c:pt>
                <c:pt idx="53">
                  <c:v>2043</c:v>
                </c:pt>
                <c:pt idx="54">
                  <c:v>2044</c:v>
                </c:pt>
                <c:pt idx="55">
                  <c:v>2045</c:v>
                </c:pt>
                <c:pt idx="56">
                  <c:v>2046</c:v>
                </c:pt>
                <c:pt idx="57">
                  <c:v>2047</c:v>
                </c:pt>
                <c:pt idx="58">
                  <c:v>2048</c:v>
                </c:pt>
                <c:pt idx="59">
                  <c:v>2049</c:v>
                </c:pt>
                <c:pt idx="60">
                  <c:v>2050</c:v>
                </c:pt>
              </c:numCache>
            </c:numRef>
          </c:cat>
          <c:val>
            <c:numRef>
              <c:f>Sheet1!$F$2:$F$62</c:f>
              <c:numCache>
                <c:formatCode>General</c:formatCode>
                <c:ptCount val="61"/>
                <c:pt idx="0">
                  <c:v>6.1043500000000002</c:v>
                </c:pt>
                <c:pt idx="1">
                  <c:v>6.4221319999999995</c:v>
                </c:pt>
                <c:pt idx="2">
                  <c:v>6.4792060000000005</c:v>
                </c:pt>
                <c:pt idx="3">
                  <c:v>6.4104989999999997</c:v>
                </c:pt>
                <c:pt idx="4">
                  <c:v>6.6938770000000005</c:v>
                </c:pt>
                <c:pt idx="5">
                  <c:v>7.0754359999999998</c:v>
                </c:pt>
                <c:pt idx="6">
                  <c:v>7.0866740000000004</c:v>
                </c:pt>
                <c:pt idx="7">
                  <c:v>6.5969920000000002</c:v>
                </c:pt>
                <c:pt idx="8">
                  <c:v>7.0678090000000005</c:v>
                </c:pt>
                <c:pt idx="9">
                  <c:v>7.6102560000000006</c:v>
                </c:pt>
                <c:pt idx="10">
                  <c:v>7.862349</c:v>
                </c:pt>
                <c:pt idx="11">
                  <c:v>8.0288529999999998</c:v>
                </c:pt>
                <c:pt idx="12">
                  <c:v>8.145429</c:v>
                </c:pt>
                <c:pt idx="13">
                  <c:v>7.9596220000000004</c:v>
                </c:pt>
                <c:pt idx="14">
                  <c:v>8.2227739999999994</c:v>
                </c:pt>
                <c:pt idx="15">
                  <c:v>8.1608099999999997</c:v>
                </c:pt>
                <c:pt idx="16">
                  <c:v>8.2146260000000009</c:v>
                </c:pt>
                <c:pt idx="17">
                  <c:v>8.4585889999999999</c:v>
                </c:pt>
                <c:pt idx="18">
                  <c:v>8.4264910000000004</c:v>
                </c:pt>
                <c:pt idx="19">
                  <c:v>8.3552199999999992</c:v>
                </c:pt>
                <c:pt idx="20">
                  <c:v>8.4344330000000003</c:v>
                </c:pt>
                <c:pt idx="21">
                  <c:v>8.2686980000000005</c:v>
                </c:pt>
                <c:pt idx="22">
                  <c:v>8.0618219999999994</c:v>
                </c:pt>
                <c:pt idx="23">
                  <c:v>8.2444330000000008</c:v>
                </c:pt>
                <c:pt idx="24">
                  <c:v>8.3375589999999988</c:v>
                </c:pt>
                <c:pt idx="25">
                  <c:v>8.3368859999999998</c:v>
                </c:pt>
                <c:pt idx="26">
                  <c:v>8.4267530000000015</c:v>
                </c:pt>
                <c:pt idx="27">
                  <c:v>8.4189680000000013</c:v>
                </c:pt>
                <c:pt idx="28">
                  <c:v>8.4380679999999995</c:v>
                </c:pt>
                <c:pt idx="29">
                  <c:v>8.4623740000000005</c:v>
                </c:pt>
                <c:pt idx="30">
                  <c:v>8.2053379999999994</c:v>
                </c:pt>
                <c:pt idx="31">
                  <c:v>7.9521930000000003</c:v>
                </c:pt>
                <c:pt idx="32">
                  <c:v>7.7023359999999998</c:v>
                </c:pt>
                <c:pt idx="33">
                  <c:v>7.8394539999999999</c:v>
                </c:pt>
                <c:pt idx="34">
                  <c:v>7.8721709999999998</c:v>
                </c:pt>
                <c:pt idx="35">
                  <c:v>7.7886559999999996</c:v>
                </c:pt>
                <c:pt idx="36">
                  <c:v>6.8895980000000003</c:v>
                </c:pt>
                <c:pt idx="37">
                  <c:v>6.742038</c:v>
                </c:pt>
                <c:pt idx="38">
                  <c:v>6.7456670000000001</c:v>
                </c:pt>
                <c:pt idx="39">
                  <c:v>6.5818890000000003</c:v>
                </c:pt>
                <c:pt idx="40">
                  <c:v>6.5897199999999998</c:v>
                </c:pt>
                <c:pt idx="41">
                  <c:v>6.6018720000000002</c:v>
                </c:pt>
                <c:pt idx="42">
                  <c:v>6.6107250000000004</c:v>
                </c:pt>
                <c:pt idx="43">
                  <c:v>6.5300070000000003</c:v>
                </c:pt>
                <c:pt idx="44">
                  <c:v>6.3550139999999997</c:v>
                </c:pt>
                <c:pt idx="45">
                  <c:v>6.3697049999999997</c:v>
                </c:pt>
                <c:pt idx="46">
                  <c:v>6.301876</c:v>
                </c:pt>
                <c:pt idx="47">
                  <c:v>6.3040830000000003</c:v>
                </c:pt>
                <c:pt idx="48">
                  <c:v>6.3062860000000001</c:v>
                </c:pt>
                <c:pt idx="49">
                  <c:v>6.3062860000000001</c:v>
                </c:pt>
                <c:pt idx="50">
                  <c:v>6.2189899999999998</c:v>
                </c:pt>
                <c:pt idx="51">
                  <c:v>6.232081</c:v>
                </c:pt>
                <c:pt idx="52">
                  <c:v>6.241549</c:v>
                </c:pt>
                <c:pt idx="53">
                  <c:v>6.2506820000000003</c:v>
                </c:pt>
                <c:pt idx="54">
                  <c:v>6.2585800000000003</c:v>
                </c:pt>
                <c:pt idx="55">
                  <c:v>6.2671380000000001</c:v>
                </c:pt>
                <c:pt idx="56">
                  <c:v>6.2715930000000002</c:v>
                </c:pt>
                <c:pt idx="57">
                  <c:v>6.1951790000000004</c:v>
                </c:pt>
                <c:pt idx="58">
                  <c:v>6.197953</c:v>
                </c:pt>
                <c:pt idx="59">
                  <c:v>6.2013059999999998</c:v>
                </c:pt>
                <c:pt idx="60">
                  <c:v>6.2061510000000002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4-72B2-4ED5-B729-B7C5DE82A477}"/>
            </c:ext>
          </c:extLst>
        </c:ser>
        <c:ser>
          <c:idx val="0"/>
          <c:order val="5"/>
          <c:tx>
            <c:strRef>
              <c:f>Sheet1!$G$1</c:f>
              <c:strCache>
                <c:ptCount val="1"/>
                <c:pt idx="0">
                  <c:v>hydro</c:v>
                </c:pt>
              </c:strCache>
            </c:strRef>
          </c:tx>
          <c:spPr>
            <a:ln w="22225" cap="rnd">
              <a:solidFill>
                <a:srgbClr val="003953"/>
              </a:solidFill>
              <a:round/>
            </a:ln>
            <a:effectLst/>
          </c:spPr>
          <c:marker>
            <c:symbol val="none"/>
          </c:marker>
          <c:cat>
            <c:numRef>
              <c:f>Sheet1!$A$2:$A$62</c:f>
              <c:numCache>
                <c:formatCode>General</c:formatCode>
                <c:ptCount val="61"/>
                <c:pt idx="0">
                  <c:v>1990</c:v>
                </c:pt>
                <c:pt idx="1">
                  <c:v>1991</c:v>
                </c:pt>
                <c:pt idx="2">
                  <c:v>1992</c:v>
                </c:pt>
                <c:pt idx="3">
                  <c:v>1993</c:v>
                </c:pt>
                <c:pt idx="4">
                  <c:v>1994</c:v>
                </c:pt>
                <c:pt idx="5">
                  <c:v>1995</c:v>
                </c:pt>
                <c:pt idx="6">
                  <c:v>1996</c:v>
                </c:pt>
                <c:pt idx="7">
                  <c:v>1997</c:v>
                </c:pt>
                <c:pt idx="8">
                  <c:v>1998</c:v>
                </c:pt>
                <c:pt idx="9">
                  <c:v>1999</c:v>
                </c:pt>
                <c:pt idx="10">
                  <c:v>2000</c:v>
                </c:pt>
                <c:pt idx="11">
                  <c:v>2001</c:v>
                </c:pt>
                <c:pt idx="12">
                  <c:v>2002</c:v>
                </c:pt>
                <c:pt idx="13">
                  <c:v>2003</c:v>
                </c:pt>
                <c:pt idx="14">
                  <c:v>2004</c:v>
                </c:pt>
                <c:pt idx="15">
                  <c:v>2005</c:v>
                </c:pt>
                <c:pt idx="16">
                  <c:v>2006</c:v>
                </c:pt>
                <c:pt idx="17">
                  <c:v>2007</c:v>
                </c:pt>
                <c:pt idx="18">
                  <c:v>2008</c:v>
                </c:pt>
                <c:pt idx="19">
                  <c:v>2009</c:v>
                </c:pt>
                <c:pt idx="20">
                  <c:v>2010</c:v>
                </c:pt>
                <c:pt idx="21">
                  <c:v>2011</c:v>
                </c:pt>
                <c:pt idx="22">
                  <c:v>2012</c:v>
                </c:pt>
                <c:pt idx="23">
                  <c:v>2013</c:v>
                </c:pt>
                <c:pt idx="24">
                  <c:v>2014</c:v>
                </c:pt>
                <c:pt idx="25">
                  <c:v>2015</c:v>
                </c:pt>
                <c:pt idx="26">
                  <c:v>2016</c:v>
                </c:pt>
                <c:pt idx="27">
                  <c:v>2017</c:v>
                </c:pt>
                <c:pt idx="28">
                  <c:v>2018</c:v>
                </c:pt>
                <c:pt idx="29">
                  <c:v>2019</c:v>
                </c:pt>
                <c:pt idx="30">
                  <c:v>2020</c:v>
                </c:pt>
                <c:pt idx="31">
                  <c:v>2021</c:v>
                </c:pt>
                <c:pt idx="32">
                  <c:v>2022</c:v>
                </c:pt>
                <c:pt idx="33">
                  <c:v>2023</c:v>
                </c:pt>
                <c:pt idx="34">
                  <c:v>2024</c:v>
                </c:pt>
                <c:pt idx="35">
                  <c:v>2025</c:v>
                </c:pt>
                <c:pt idx="36">
                  <c:v>2026</c:v>
                </c:pt>
                <c:pt idx="37">
                  <c:v>2027</c:v>
                </c:pt>
                <c:pt idx="38">
                  <c:v>2028</c:v>
                </c:pt>
                <c:pt idx="39">
                  <c:v>2029</c:v>
                </c:pt>
                <c:pt idx="40">
                  <c:v>2030</c:v>
                </c:pt>
                <c:pt idx="41">
                  <c:v>2031</c:v>
                </c:pt>
                <c:pt idx="42">
                  <c:v>2032</c:v>
                </c:pt>
                <c:pt idx="43">
                  <c:v>2033</c:v>
                </c:pt>
                <c:pt idx="44">
                  <c:v>2034</c:v>
                </c:pt>
                <c:pt idx="45">
                  <c:v>2035</c:v>
                </c:pt>
                <c:pt idx="46">
                  <c:v>2036</c:v>
                </c:pt>
                <c:pt idx="47">
                  <c:v>2037</c:v>
                </c:pt>
                <c:pt idx="48">
                  <c:v>2038</c:v>
                </c:pt>
                <c:pt idx="49">
                  <c:v>2039</c:v>
                </c:pt>
                <c:pt idx="50">
                  <c:v>2040</c:v>
                </c:pt>
                <c:pt idx="51">
                  <c:v>2041</c:v>
                </c:pt>
                <c:pt idx="52">
                  <c:v>2042</c:v>
                </c:pt>
                <c:pt idx="53">
                  <c:v>2043</c:v>
                </c:pt>
                <c:pt idx="54">
                  <c:v>2044</c:v>
                </c:pt>
                <c:pt idx="55">
                  <c:v>2045</c:v>
                </c:pt>
                <c:pt idx="56">
                  <c:v>2046</c:v>
                </c:pt>
                <c:pt idx="57">
                  <c:v>2047</c:v>
                </c:pt>
                <c:pt idx="58">
                  <c:v>2048</c:v>
                </c:pt>
                <c:pt idx="59">
                  <c:v>2049</c:v>
                </c:pt>
                <c:pt idx="60">
                  <c:v>2050</c:v>
                </c:pt>
              </c:numCache>
            </c:numRef>
          </c:cat>
          <c:val>
            <c:numRef>
              <c:f>Sheet1!$G$2:$G$62</c:f>
              <c:numCache>
                <c:formatCode>General</c:formatCode>
                <c:ptCount val="61"/>
                <c:pt idx="0">
                  <c:v>3.0463910000000003</c:v>
                </c:pt>
                <c:pt idx="1">
                  <c:v>3.015943</c:v>
                </c:pt>
                <c:pt idx="2">
                  <c:v>2.6174360000000001</c:v>
                </c:pt>
                <c:pt idx="3">
                  <c:v>2.891613</c:v>
                </c:pt>
                <c:pt idx="4">
                  <c:v>2.6834569999999998</c:v>
                </c:pt>
                <c:pt idx="5">
                  <c:v>3.2053069999999999</c:v>
                </c:pt>
                <c:pt idx="6">
                  <c:v>3.5896559999999997</c:v>
                </c:pt>
                <c:pt idx="7">
                  <c:v>3.6404580000000002</c:v>
                </c:pt>
                <c:pt idx="8">
                  <c:v>3.2970540000000002</c:v>
                </c:pt>
                <c:pt idx="9">
                  <c:v>3.2675749999999999</c:v>
                </c:pt>
                <c:pt idx="10">
                  <c:v>2.8111160000000002</c:v>
                </c:pt>
                <c:pt idx="11">
                  <c:v>2.2418580000000001</c:v>
                </c:pt>
                <c:pt idx="12">
                  <c:v>2.6890169999999998</c:v>
                </c:pt>
                <c:pt idx="13">
                  <c:v>2.7925390000000001</c:v>
                </c:pt>
                <c:pt idx="14">
                  <c:v>2.6884679999999999</c:v>
                </c:pt>
                <c:pt idx="15">
                  <c:v>2.7029420000000002</c:v>
                </c:pt>
                <c:pt idx="16">
                  <c:v>2.8690349999999998</c:v>
                </c:pt>
                <c:pt idx="17">
                  <c:v>2.4463889999999999</c:v>
                </c:pt>
                <c:pt idx="18">
                  <c:v>2.5111080000000001</c:v>
                </c:pt>
                <c:pt idx="19">
                  <c:v>2.6688239999999999</c:v>
                </c:pt>
                <c:pt idx="20">
                  <c:v>2.5385410000000004</c:v>
                </c:pt>
                <c:pt idx="21">
                  <c:v>3.1028519999999999</c:v>
                </c:pt>
                <c:pt idx="22">
                  <c:v>2.6287020000000001</c:v>
                </c:pt>
                <c:pt idx="23">
                  <c:v>2.5623819999999999</c:v>
                </c:pt>
                <c:pt idx="24">
                  <c:v>2.466577</c:v>
                </c:pt>
                <c:pt idx="25">
                  <c:v>2.321177</c:v>
                </c:pt>
                <c:pt idx="26">
                  <c:v>2.472442</c:v>
                </c:pt>
                <c:pt idx="27">
                  <c:v>2.7669670000000002</c:v>
                </c:pt>
                <c:pt idx="28">
                  <c:v>2.663138</c:v>
                </c:pt>
                <c:pt idx="29">
                  <c:v>2.491832</c:v>
                </c:pt>
                <c:pt idx="30">
                  <c:v>2.534411</c:v>
                </c:pt>
                <c:pt idx="31">
                  <c:v>2.4826380000000001</c:v>
                </c:pt>
                <c:pt idx="32">
                  <c:v>2.5643180000000001</c:v>
                </c:pt>
                <c:pt idx="33">
                  <c:v>2.6349200000000002</c:v>
                </c:pt>
                <c:pt idx="34">
                  <c:v>2.5740500000000002</c:v>
                </c:pt>
                <c:pt idx="35">
                  <c:v>2.5420980000000002</c:v>
                </c:pt>
                <c:pt idx="36">
                  <c:v>2.470024</c:v>
                </c:pt>
                <c:pt idx="37">
                  <c:v>2.453376</c:v>
                </c:pt>
                <c:pt idx="38">
                  <c:v>2.4351470000000002</c:v>
                </c:pt>
                <c:pt idx="39">
                  <c:v>2.4319229999999998</c:v>
                </c:pt>
                <c:pt idx="40">
                  <c:v>2.4272170000000002</c:v>
                </c:pt>
                <c:pt idx="41">
                  <c:v>2.4245009999999998</c:v>
                </c:pt>
                <c:pt idx="42">
                  <c:v>2.4136000000000002</c:v>
                </c:pt>
                <c:pt idx="43">
                  <c:v>2.4049689999999999</c:v>
                </c:pt>
                <c:pt idx="44">
                  <c:v>2.3993850000000001</c:v>
                </c:pt>
                <c:pt idx="45">
                  <c:v>2.3948390000000002</c:v>
                </c:pt>
                <c:pt idx="46">
                  <c:v>2.3885049999999999</c:v>
                </c:pt>
                <c:pt idx="47">
                  <c:v>2.3842129999999999</c:v>
                </c:pt>
                <c:pt idx="48">
                  <c:v>2.3756080000000002</c:v>
                </c:pt>
                <c:pt idx="49">
                  <c:v>2.3628269999999998</c:v>
                </c:pt>
                <c:pt idx="50">
                  <c:v>2.3550469999999999</c:v>
                </c:pt>
                <c:pt idx="51">
                  <c:v>2.3482159999999999</c:v>
                </c:pt>
                <c:pt idx="52">
                  <c:v>2.3421569999999998</c:v>
                </c:pt>
                <c:pt idx="53">
                  <c:v>2.3377150000000002</c:v>
                </c:pt>
                <c:pt idx="54">
                  <c:v>2.3251590000000002</c:v>
                </c:pt>
                <c:pt idx="55">
                  <c:v>2.3202970000000001</c:v>
                </c:pt>
                <c:pt idx="56">
                  <c:v>2.311928</c:v>
                </c:pt>
                <c:pt idx="57">
                  <c:v>2.3078069999999999</c:v>
                </c:pt>
                <c:pt idx="58">
                  <c:v>2.3054860000000001</c:v>
                </c:pt>
                <c:pt idx="59">
                  <c:v>2.301498</c:v>
                </c:pt>
                <c:pt idx="60">
                  <c:v>2.2946719999999998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5-72B2-4ED5-B729-B7C5DE82A477}"/>
            </c:ext>
          </c:extLst>
        </c:ser>
        <c:ser>
          <c:idx val="2"/>
          <c:order val="6"/>
          <c:tx>
            <c:strRef>
              <c:f>Sheet1!$H$1</c:f>
              <c:strCache>
                <c:ptCount val="1"/>
                <c:pt idx="0">
                  <c:v>natural gas plant liquids</c:v>
                </c:pt>
              </c:strCache>
            </c:strRef>
          </c:tx>
          <c:spPr>
            <a:ln w="22225" cap="rnd">
              <a:solidFill>
                <a:srgbClr val="8E561F"/>
              </a:solidFill>
              <a:round/>
            </a:ln>
            <a:effectLst/>
          </c:spPr>
          <c:marker>
            <c:symbol val="none"/>
          </c:marker>
          <c:cat>
            <c:numRef>
              <c:f>Sheet1!$A$2:$A$62</c:f>
              <c:numCache>
                <c:formatCode>General</c:formatCode>
                <c:ptCount val="61"/>
                <c:pt idx="0">
                  <c:v>1990</c:v>
                </c:pt>
                <c:pt idx="1">
                  <c:v>1991</c:v>
                </c:pt>
                <c:pt idx="2">
                  <c:v>1992</c:v>
                </c:pt>
                <c:pt idx="3">
                  <c:v>1993</c:v>
                </c:pt>
                <c:pt idx="4">
                  <c:v>1994</c:v>
                </c:pt>
                <c:pt idx="5">
                  <c:v>1995</c:v>
                </c:pt>
                <c:pt idx="6">
                  <c:v>1996</c:v>
                </c:pt>
                <c:pt idx="7">
                  <c:v>1997</c:v>
                </c:pt>
                <c:pt idx="8">
                  <c:v>1998</c:v>
                </c:pt>
                <c:pt idx="9">
                  <c:v>1999</c:v>
                </c:pt>
                <c:pt idx="10">
                  <c:v>2000</c:v>
                </c:pt>
                <c:pt idx="11">
                  <c:v>2001</c:v>
                </c:pt>
                <c:pt idx="12">
                  <c:v>2002</c:v>
                </c:pt>
                <c:pt idx="13">
                  <c:v>2003</c:v>
                </c:pt>
                <c:pt idx="14">
                  <c:v>2004</c:v>
                </c:pt>
                <c:pt idx="15">
                  <c:v>2005</c:v>
                </c:pt>
                <c:pt idx="16">
                  <c:v>2006</c:v>
                </c:pt>
                <c:pt idx="17">
                  <c:v>2007</c:v>
                </c:pt>
                <c:pt idx="18">
                  <c:v>2008</c:v>
                </c:pt>
                <c:pt idx="19">
                  <c:v>2009</c:v>
                </c:pt>
                <c:pt idx="20">
                  <c:v>2010</c:v>
                </c:pt>
                <c:pt idx="21">
                  <c:v>2011</c:v>
                </c:pt>
                <c:pt idx="22">
                  <c:v>2012</c:v>
                </c:pt>
                <c:pt idx="23">
                  <c:v>2013</c:v>
                </c:pt>
                <c:pt idx="24">
                  <c:v>2014</c:v>
                </c:pt>
                <c:pt idx="25">
                  <c:v>2015</c:v>
                </c:pt>
                <c:pt idx="26">
                  <c:v>2016</c:v>
                </c:pt>
                <c:pt idx="27">
                  <c:v>2017</c:v>
                </c:pt>
                <c:pt idx="28">
                  <c:v>2018</c:v>
                </c:pt>
                <c:pt idx="29">
                  <c:v>2019</c:v>
                </c:pt>
                <c:pt idx="30">
                  <c:v>2020</c:v>
                </c:pt>
                <c:pt idx="31">
                  <c:v>2021</c:v>
                </c:pt>
                <c:pt idx="32">
                  <c:v>2022</c:v>
                </c:pt>
                <c:pt idx="33">
                  <c:v>2023</c:v>
                </c:pt>
                <c:pt idx="34">
                  <c:v>2024</c:v>
                </c:pt>
                <c:pt idx="35">
                  <c:v>2025</c:v>
                </c:pt>
                <c:pt idx="36">
                  <c:v>2026</c:v>
                </c:pt>
                <c:pt idx="37">
                  <c:v>2027</c:v>
                </c:pt>
                <c:pt idx="38">
                  <c:v>2028</c:v>
                </c:pt>
                <c:pt idx="39">
                  <c:v>2029</c:v>
                </c:pt>
                <c:pt idx="40">
                  <c:v>2030</c:v>
                </c:pt>
                <c:pt idx="41">
                  <c:v>2031</c:v>
                </c:pt>
                <c:pt idx="42">
                  <c:v>2032</c:v>
                </c:pt>
                <c:pt idx="43">
                  <c:v>2033</c:v>
                </c:pt>
                <c:pt idx="44">
                  <c:v>2034</c:v>
                </c:pt>
                <c:pt idx="45">
                  <c:v>2035</c:v>
                </c:pt>
                <c:pt idx="46">
                  <c:v>2036</c:v>
                </c:pt>
                <c:pt idx="47">
                  <c:v>2037</c:v>
                </c:pt>
                <c:pt idx="48">
                  <c:v>2038</c:v>
                </c:pt>
                <c:pt idx="49">
                  <c:v>2039</c:v>
                </c:pt>
                <c:pt idx="50">
                  <c:v>2040</c:v>
                </c:pt>
                <c:pt idx="51">
                  <c:v>2041</c:v>
                </c:pt>
                <c:pt idx="52">
                  <c:v>2042</c:v>
                </c:pt>
                <c:pt idx="53">
                  <c:v>2043</c:v>
                </c:pt>
                <c:pt idx="54">
                  <c:v>2044</c:v>
                </c:pt>
                <c:pt idx="55">
                  <c:v>2045</c:v>
                </c:pt>
                <c:pt idx="56">
                  <c:v>2046</c:v>
                </c:pt>
                <c:pt idx="57">
                  <c:v>2047</c:v>
                </c:pt>
                <c:pt idx="58">
                  <c:v>2048</c:v>
                </c:pt>
                <c:pt idx="59">
                  <c:v>2049</c:v>
                </c:pt>
                <c:pt idx="60">
                  <c:v>2050</c:v>
                </c:pt>
              </c:numCache>
            </c:numRef>
          </c:cat>
          <c:val>
            <c:numRef>
              <c:f>Sheet1!$H$2:$H$62</c:f>
              <c:numCache>
                <c:formatCode>General</c:formatCode>
                <c:ptCount val="61"/>
                <c:pt idx="0">
                  <c:v>2.1382979999999998</c:v>
                </c:pt>
                <c:pt idx="1">
                  <c:v>2.265161</c:v>
                </c:pt>
                <c:pt idx="2">
                  <c:v>2.3225850000000001</c:v>
                </c:pt>
                <c:pt idx="3">
                  <c:v>2.36619</c:v>
                </c:pt>
                <c:pt idx="4">
                  <c:v>2.349386</c:v>
                </c:pt>
                <c:pt idx="5">
                  <c:v>2.3978459999999999</c:v>
                </c:pt>
                <c:pt idx="6">
                  <c:v>2.480343</c:v>
                </c:pt>
                <c:pt idx="7">
                  <c:v>2.4447979999999996</c:v>
                </c:pt>
                <c:pt idx="8">
                  <c:v>2.3722939999999997</c:v>
                </c:pt>
                <c:pt idx="9">
                  <c:v>2.4729650000000003</c:v>
                </c:pt>
                <c:pt idx="10">
                  <c:v>2.551466</c:v>
                </c:pt>
                <c:pt idx="11">
                  <c:v>2.4905330000000001</c:v>
                </c:pt>
                <c:pt idx="12">
                  <c:v>2.5022060000000002</c:v>
                </c:pt>
                <c:pt idx="13">
                  <c:v>2.2960590000000001</c:v>
                </c:pt>
                <c:pt idx="14">
                  <c:v>2.407581</c:v>
                </c:pt>
                <c:pt idx="15">
                  <c:v>2.2799459999999998</c:v>
                </c:pt>
                <c:pt idx="16">
                  <c:v>2.2987169999999999</c:v>
                </c:pt>
                <c:pt idx="17">
                  <c:v>2.348716</c:v>
                </c:pt>
                <c:pt idx="18">
                  <c:v>2.359299</c:v>
                </c:pt>
                <c:pt idx="19">
                  <c:v>2.5082520000000001</c:v>
                </c:pt>
                <c:pt idx="20">
                  <c:v>2.7048290000000001</c:v>
                </c:pt>
                <c:pt idx="21">
                  <c:v>2.8900749999999999</c:v>
                </c:pt>
                <c:pt idx="22">
                  <c:v>3.1621260000000002</c:v>
                </c:pt>
                <c:pt idx="23">
                  <c:v>3.4513859999999998</c:v>
                </c:pt>
                <c:pt idx="24">
                  <c:v>4.0050850000000002</c:v>
                </c:pt>
                <c:pt idx="25">
                  <c:v>4.4759930000000008</c:v>
                </c:pt>
                <c:pt idx="26">
                  <c:v>4.6647850000000002</c:v>
                </c:pt>
                <c:pt idx="27">
                  <c:v>4.9870959999999993</c:v>
                </c:pt>
                <c:pt idx="28">
                  <c:v>5.7269730000000001</c:v>
                </c:pt>
                <c:pt idx="29">
                  <c:v>6.3517290000000006</c:v>
                </c:pt>
                <c:pt idx="30">
                  <c:v>6.5830979999999997</c:v>
                </c:pt>
                <c:pt idx="31">
                  <c:v>6.7031159999999996</c:v>
                </c:pt>
                <c:pt idx="32">
                  <c:v>7.0491809999999999</c:v>
                </c:pt>
                <c:pt idx="33">
                  <c:v>7.4552329999999998</c:v>
                </c:pt>
                <c:pt idx="34">
                  <c:v>7.5801990000000004</c:v>
                </c:pt>
                <c:pt idx="35">
                  <c:v>7.605804</c:v>
                </c:pt>
                <c:pt idx="36">
                  <c:v>7.7026570000000003</c:v>
                </c:pt>
                <c:pt idx="37">
                  <c:v>7.7505179999999996</c:v>
                </c:pt>
                <c:pt idx="38">
                  <c:v>7.7318020000000001</c:v>
                </c:pt>
                <c:pt idx="39">
                  <c:v>7.7949520000000003</c:v>
                </c:pt>
                <c:pt idx="40">
                  <c:v>7.8972550000000004</c:v>
                </c:pt>
                <c:pt idx="41">
                  <c:v>7.934329</c:v>
                </c:pt>
                <c:pt idx="42">
                  <c:v>7.8997539999999997</c:v>
                </c:pt>
                <c:pt idx="43">
                  <c:v>7.9069089999999997</c:v>
                </c:pt>
                <c:pt idx="44">
                  <c:v>7.9408450000000004</c:v>
                </c:pt>
                <c:pt idx="45">
                  <c:v>7.9307350000000003</c:v>
                </c:pt>
                <c:pt idx="46">
                  <c:v>7.8936229999999998</c:v>
                </c:pt>
                <c:pt idx="47">
                  <c:v>7.8892980000000001</c:v>
                </c:pt>
                <c:pt idx="48">
                  <c:v>7.8851290000000001</c:v>
                </c:pt>
                <c:pt idx="49">
                  <c:v>7.9089780000000003</c:v>
                </c:pt>
                <c:pt idx="50">
                  <c:v>7.9175449999999996</c:v>
                </c:pt>
                <c:pt idx="51">
                  <c:v>7.9019709999999996</c:v>
                </c:pt>
                <c:pt idx="52">
                  <c:v>7.9476339999999999</c:v>
                </c:pt>
                <c:pt idx="53">
                  <c:v>8.0173430000000003</c:v>
                </c:pt>
                <c:pt idx="54">
                  <c:v>8.0682869999999998</c:v>
                </c:pt>
                <c:pt idx="55">
                  <c:v>8.0711870000000001</c:v>
                </c:pt>
                <c:pt idx="56">
                  <c:v>8.0483150000000006</c:v>
                </c:pt>
                <c:pt idx="57">
                  <c:v>8.0116759999999996</c:v>
                </c:pt>
                <c:pt idx="58">
                  <c:v>8.007339</c:v>
                </c:pt>
                <c:pt idx="59">
                  <c:v>8.0318159999999992</c:v>
                </c:pt>
                <c:pt idx="60">
                  <c:v>8.0546290000000003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6-72B2-4ED5-B729-B7C5DE82A47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-269460640"/>
        <c:axId val="-269470976"/>
      </c:lineChart>
      <c:catAx>
        <c:axId val="-26946064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269470976"/>
        <c:crosses val="autoZero"/>
        <c:auto val="1"/>
        <c:lblAlgn val="ctr"/>
        <c:lblOffset val="100"/>
        <c:tickLblSkip val="10"/>
        <c:tickMarkSkip val="10"/>
        <c:noMultiLvlLbl val="0"/>
      </c:catAx>
      <c:valAx>
        <c:axId val="-269470976"/>
        <c:scaling>
          <c:orientation val="minMax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low"/>
        <c:spPr>
          <a:noFill/>
          <a:ln w="22225">
            <a:solidFill>
              <a:srgbClr val="FFFFFF">
                <a:lumMod val="65000"/>
              </a:srgbClr>
            </a:solidFill>
            <a:prstDash val="lgDash"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269460640"/>
        <c:crossesAt val="31"/>
        <c:crossBetween val="midCat"/>
      </c:valAx>
      <c:spPr>
        <a:noFill/>
        <a:ln>
          <a:noFill/>
        </a:ln>
        <a:effectLst/>
      </c:spPr>
    </c:plotArea>
    <c:plotVisOnly val="1"/>
    <c:dispBlanksAs val="zero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200">
          <a:solidFill>
            <a:sysClr val="windowText" lastClr="000000"/>
          </a:solidFill>
        </a:defRPr>
      </a:pPr>
      <a:endParaRPr lang="en-US"/>
    </a:p>
  </c:txPr>
  <c:externalData r:id="rId4">
    <c:autoUpdate val="0"/>
  </c:externalData>
  <c:userShapes r:id="rId5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0419901932147985"/>
          <c:y val="6.3886468253878573E-2"/>
          <c:w val="0.80909274662968644"/>
          <c:h val="0.84527444512211458"/>
        </c:manualLayout>
      </c:layout>
      <c:lineChart>
        <c:grouping val="standard"/>
        <c:varyColors val="0"/>
        <c:ser>
          <c:idx val="5"/>
          <c:order val="0"/>
          <c:tx>
            <c:strRef>
              <c:f>Sheet1!$B$1</c:f>
              <c:strCache>
                <c:ptCount val="1"/>
                <c:pt idx="0">
                  <c:v>petroleum</c:v>
                </c:pt>
              </c:strCache>
            </c:strRef>
          </c:tx>
          <c:spPr>
            <a:ln w="22225" cap="rnd">
              <a:solidFill>
                <a:srgbClr val="BD732A"/>
              </a:solidFill>
              <a:round/>
            </a:ln>
            <a:effectLst/>
          </c:spPr>
          <c:marker>
            <c:symbol val="none"/>
          </c:marker>
          <c:cat>
            <c:numRef>
              <c:f>Sheet1!$A$2:$A$62</c:f>
              <c:numCache>
                <c:formatCode>General</c:formatCode>
                <c:ptCount val="61"/>
                <c:pt idx="0">
                  <c:v>1990</c:v>
                </c:pt>
                <c:pt idx="1">
                  <c:v>1991</c:v>
                </c:pt>
                <c:pt idx="2">
                  <c:v>1992</c:v>
                </c:pt>
                <c:pt idx="3">
                  <c:v>1993</c:v>
                </c:pt>
                <c:pt idx="4">
                  <c:v>1994</c:v>
                </c:pt>
                <c:pt idx="5">
                  <c:v>1995</c:v>
                </c:pt>
                <c:pt idx="6">
                  <c:v>1996</c:v>
                </c:pt>
                <c:pt idx="7">
                  <c:v>1997</c:v>
                </c:pt>
                <c:pt idx="8">
                  <c:v>1998</c:v>
                </c:pt>
                <c:pt idx="9">
                  <c:v>1999</c:v>
                </c:pt>
                <c:pt idx="10">
                  <c:v>2000</c:v>
                </c:pt>
                <c:pt idx="11">
                  <c:v>2001</c:v>
                </c:pt>
                <c:pt idx="12">
                  <c:v>2002</c:v>
                </c:pt>
                <c:pt idx="13">
                  <c:v>2003</c:v>
                </c:pt>
                <c:pt idx="14">
                  <c:v>2004</c:v>
                </c:pt>
                <c:pt idx="15">
                  <c:v>2005</c:v>
                </c:pt>
                <c:pt idx="16">
                  <c:v>2006</c:v>
                </c:pt>
                <c:pt idx="17">
                  <c:v>2007</c:v>
                </c:pt>
                <c:pt idx="18">
                  <c:v>2008</c:v>
                </c:pt>
                <c:pt idx="19">
                  <c:v>2009</c:v>
                </c:pt>
                <c:pt idx="20">
                  <c:v>2010</c:v>
                </c:pt>
                <c:pt idx="21">
                  <c:v>2011</c:v>
                </c:pt>
                <c:pt idx="22">
                  <c:v>2012</c:v>
                </c:pt>
                <c:pt idx="23">
                  <c:v>2013</c:v>
                </c:pt>
                <c:pt idx="24">
                  <c:v>2014</c:v>
                </c:pt>
                <c:pt idx="25">
                  <c:v>2015</c:v>
                </c:pt>
                <c:pt idx="26">
                  <c:v>2016</c:v>
                </c:pt>
                <c:pt idx="27">
                  <c:v>2017</c:v>
                </c:pt>
                <c:pt idx="28">
                  <c:v>2018</c:v>
                </c:pt>
                <c:pt idx="29">
                  <c:v>2019</c:v>
                </c:pt>
                <c:pt idx="30">
                  <c:v>2020</c:v>
                </c:pt>
                <c:pt idx="31">
                  <c:v>2021</c:v>
                </c:pt>
                <c:pt idx="32">
                  <c:v>2022</c:v>
                </c:pt>
                <c:pt idx="33">
                  <c:v>2023</c:v>
                </c:pt>
                <c:pt idx="34">
                  <c:v>2024</c:v>
                </c:pt>
                <c:pt idx="35">
                  <c:v>2025</c:v>
                </c:pt>
                <c:pt idx="36">
                  <c:v>2026</c:v>
                </c:pt>
                <c:pt idx="37">
                  <c:v>2027</c:v>
                </c:pt>
                <c:pt idx="38">
                  <c:v>2028</c:v>
                </c:pt>
                <c:pt idx="39">
                  <c:v>2029</c:v>
                </c:pt>
                <c:pt idx="40">
                  <c:v>2030</c:v>
                </c:pt>
                <c:pt idx="41">
                  <c:v>2031</c:v>
                </c:pt>
                <c:pt idx="42">
                  <c:v>2032</c:v>
                </c:pt>
                <c:pt idx="43">
                  <c:v>2033</c:v>
                </c:pt>
                <c:pt idx="44">
                  <c:v>2034</c:v>
                </c:pt>
                <c:pt idx="45">
                  <c:v>2035</c:v>
                </c:pt>
                <c:pt idx="46">
                  <c:v>2036</c:v>
                </c:pt>
                <c:pt idx="47">
                  <c:v>2037</c:v>
                </c:pt>
                <c:pt idx="48">
                  <c:v>2038</c:v>
                </c:pt>
                <c:pt idx="49">
                  <c:v>2039</c:v>
                </c:pt>
                <c:pt idx="50">
                  <c:v>2040</c:v>
                </c:pt>
                <c:pt idx="51">
                  <c:v>2041</c:v>
                </c:pt>
                <c:pt idx="52">
                  <c:v>2042</c:v>
                </c:pt>
                <c:pt idx="53">
                  <c:v>2043</c:v>
                </c:pt>
                <c:pt idx="54">
                  <c:v>2044</c:v>
                </c:pt>
                <c:pt idx="55">
                  <c:v>2045</c:v>
                </c:pt>
                <c:pt idx="56">
                  <c:v>2046</c:v>
                </c:pt>
                <c:pt idx="57">
                  <c:v>2047</c:v>
                </c:pt>
                <c:pt idx="58">
                  <c:v>2048</c:v>
                </c:pt>
                <c:pt idx="59">
                  <c:v>2049</c:v>
                </c:pt>
                <c:pt idx="60">
                  <c:v>2050</c:v>
                </c:pt>
              </c:numCache>
            </c:numRef>
          </c:cat>
          <c:val>
            <c:numRef>
              <c:f>Sheet1!$B$2:$B$62</c:f>
              <c:numCache>
                <c:formatCode>General</c:formatCode>
                <c:ptCount val="61"/>
                <c:pt idx="0">
                  <c:v>2.185276</c:v>
                </c:pt>
                <c:pt idx="1">
                  <c:v>2.1309070000000001</c:v>
                </c:pt>
                <c:pt idx="2">
                  <c:v>2.1784560000000002</c:v>
                </c:pt>
                <c:pt idx="3">
                  <c:v>2.1827649999999998</c:v>
                </c:pt>
                <c:pt idx="4">
                  <c:v>2.2236560000000001</c:v>
                </c:pt>
                <c:pt idx="5">
                  <c:v>2.2139189999999997</c:v>
                </c:pt>
                <c:pt idx="6">
                  <c:v>2.2992060000000003</c:v>
                </c:pt>
                <c:pt idx="7">
                  <c:v>2.3180549999999998</c:v>
                </c:pt>
                <c:pt idx="8">
                  <c:v>2.3630300000000002</c:v>
                </c:pt>
                <c:pt idx="9">
                  <c:v>2.422031</c:v>
                </c:pt>
                <c:pt idx="10">
                  <c:v>2.4540680000000004</c:v>
                </c:pt>
                <c:pt idx="11">
                  <c:v>2.4724390000000001</c:v>
                </c:pt>
                <c:pt idx="12">
                  <c:v>2.4708319999999997</c:v>
                </c:pt>
                <c:pt idx="13">
                  <c:v>2.5167459999999999</c:v>
                </c:pt>
                <c:pt idx="14">
                  <c:v>2.6064059999999998</c:v>
                </c:pt>
                <c:pt idx="15">
                  <c:v>2.6228470000000002</c:v>
                </c:pt>
                <c:pt idx="16">
                  <c:v>2.5841419999999999</c:v>
                </c:pt>
                <c:pt idx="17">
                  <c:v>2.5731979999999997</c:v>
                </c:pt>
                <c:pt idx="18">
                  <c:v>2.4096060000000001</c:v>
                </c:pt>
                <c:pt idx="19">
                  <c:v>2.2711460000000003</c:v>
                </c:pt>
                <c:pt idx="20">
                  <c:v>2.2957620000000003</c:v>
                </c:pt>
                <c:pt idx="21">
                  <c:v>2.2472600000000003</c:v>
                </c:pt>
                <c:pt idx="22">
                  <c:v>2.1885859999999999</c:v>
                </c:pt>
                <c:pt idx="23">
                  <c:v>2.2176709999999997</c:v>
                </c:pt>
                <c:pt idx="24">
                  <c:v>2.2485490000000001</c:v>
                </c:pt>
                <c:pt idx="25">
                  <c:v>2.2879800000000001</c:v>
                </c:pt>
                <c:pt idx="26">
                  <c:v>2.3106629999999999</c:v>
                </c:pt>
                <c:pt idx="27">
                  <c:v>2.3284119999999997</c:v>
                </c:pt>
                <c:pt idx="28">
                  <c:v>2.3740039999999998</c:v>
                </c:pt>
                <c:pt idx="29">
                  <c:v>2.3654890000000002</c:v>
                </c:pt>
                <c:pt idx="30">
                  <c:v>2.015744019</c:v>
                </c:pt>
                <c:pt idx="31">
                  <c:v>2.1223283689999999</c:v>
                </c:pt>
                <c:pt idx="32">
                  <c:v>2.185958496</c:v>
                </c:pt>
                <c:pt idx="33">
                  <c:v>2.1959638670000001</c:v>
                </c:pt>
                <c:pt idx="34">
                  <c:v>2.1947539059999999</c:v>
                </c:pt>
                <c:pt idx="35">
                  <c:v>2.187734131</c:v>
                </c:pt>
                <c:pt idx="36">
                  <c:v>2.183594238</c:v>
                </c:pt>
                <c:pt idx="37">
                  <c:v>2.173197021</c:v>
                </c:pt>
                <c:pt idx="38">
                  <c:v>2.1670893549999999</c:v>
                </c:pt>
                <c:pt idx="39">
                  <c:v>2.1599252929999997</c:v>
                </c:pt>
                <c:pt idx="40">
                  <c:v>2.1582084960000003</c:v>
                </c:pt>
                <c:pt idx="41">
                  <c:v>2.1498720699999998</c:v>
                </c:pt>
                <c:pt idx="42">
                  <c:v>2.1463925779999999</c:v>
                </c:pt>
                <c:pt idx="43">
                  <c:v>2.1448706049999999</c:v>
                </c:pt>
                <c:pt idx="44">
                  <c:v>2.146858398</c:v>
                </c:pt>
                <c:pt idx="45">
                  <c:v>2.1486567380000001</c:v>
                </c:pt>
                <c:pt idx="46">
                  <c:v>2.14955249</c:v>
                </c:pt>
                <c:pt idx="47">
                  <c:v>2.1506145019999998</c:v>
                </c:pt>
                <c:pt idx="48">
                  <c:v>2.1520971679999996</c:v>
                </c:pt>
                <c:pt idx="49">
                  <c:v>2.1551916500000003</c:v>
                </c:pt>
                <c:pt idx="50">
                  <c:v>2.1577819819999999</c:v>
                </c:pt>
                <c:pt idx="51">
                  <c:v>2.1642116700000003</c:v>
                </c:pt>
                <c:pt idx="52">
                  <c:v>2.169441162</c:v>
                </c:pt>
                <c:pt idx="53">
                  <c:v>2.1778950199999998</c:v>
                </c:pt>
                <c:pt idx="54">
                  <c:v>2.1852419429999999</c:v>
                </c:pt>
                <c:pt idx="55">
                  <c:v>2.19533252</c:v>
                </c:pt>
                <c:pt idx="56">
                  <c:v>2.2017949219999999</c:v>
                </c:pt>
                <c:pt idx="57">
                  <c:v>2.2097636720000002</c:v>
                </c:pt>
                <c:pt idx="58">
                  <c:v>2.2198767090000002</c:v>
                </c:pt>
                <c:pt idx="59">
                  <c:v>2.2295856930000002</c:v>
                </c:pt>
                <c:pt idx="60">
                  <c:v>2.240569824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0-44BA-493C-B3C9-92A237D6EF9B}"/>
            </c:ext>
          </c:extLst>
        </c:ser>
        <c:ser>
          <c:idx val="7"/>
          <c:order val="1"/>
          <c:tx>
            <c:strRef>
              <c:f>Sheet1!$C$1</c:f>
              <c:strCache>
                <c:ptCount val="1"/>
                <c:pt idx="0">
                  <c:v>natural gas</c:v>
                </c:pt>
              </c:strCache>
            </c:strRef>
          </c:tx>
          <c:spPr>
            <a:ln w="22225" cap="rnd">
              <a:solidFill>
                <a:srgbClr val="0096D7"/>
              </a:solidFill>
              <a:round/>
            </a:ln>
            <a:effectLst/>
          </c:spPr>
          <c:marker>
            <c:symbol val="none"/>
          </c:marker>
          <c:cat>
            <c:numRef>
              <c:f>Sheet1!$A$2:$A$62</c:f>
              <c:numCache>
                <c:formatCode>General</c:formatCode>
                <c:ptCount val="61"/>
                <c:pt idx="0">
                  <c:v>1990</c:v>
                </c:pt>
                <c:pt idx="1">
                  <c:v>1991</c:v>
                </c:pt>
                <c:pt idx="2">
                  <c:v>1992</c:v>
                </c:pt>
                <c:pt idx="3">
                  <c:v>1993</c:v>
                </c:pt>
                <c:pt idx="4">
                  <c:v>1994</c:v>
                </c:pt>
                <c:pt idx="5">
                  <c:v>1995</c:v>
                </c:pt>
                <c:pt idx="6">
                  <c:v>1996</c:v>
                </c:pt>
                <c:pt idx="7">
                  <c:v>1997</c:v>
                </c:pt>
                <c:pt idx="8">
                  <c:v>1998</c:v>
                </c:pt>
                <c:pt idx="9">
                  <c:v>1999</c:v>
                </c:pt>
                <c:pt idx="10">
                  <c:v>2000</c:v>
                </c:pt>
                <c:pt idx="11">
                  <c:v>2001</c:v>
                </c:pt>
                <c:pt idx="12">
                  <c:v>2002</c:v>
                </c:pt>
                <c:pt idx="13">
                  <c:v>2003</c:v>
                </c:pt>
                <c:pt idx="14">
                  <c:v>2004</c:v>
                </c:pt>
                <c:pt idx="15">
                  <c:v>2005</c:v>
                </c:pt>
                <c:pt idx="16">
                  <c:v>2006</c:v>
                </c:pt>
                <c:pt idx="17">
                  <c:v>2007</c:v>
                </c:pt>
                <c:pt idx="18">
                  <c:v>2008</c:v>
                </c:pt>
                <c:pt idx="19">
                  <c:v>2009</c:v>
                </c:pt>
                <c:pt idx="20">
                  <c:v>2010</c:v>
                </c:pt>
                <c:pt idx="21">
                  <c:v>2011</c:v>
                </c:pt>
                <c:pt idx="22">
                  <c:v>2012</c:v>
                </c:pt>
                <c:pt idx="23">
                  <c:v>2013</c:v>
                </c:pt>
                <c:pt idx="24">
                  <c:v>2014</c:v>
                </c:pt>
                <c:pt idx="25">
                  <c:v>2015</c:v>
                </c:pt>
                <c:pt idx="26">
                  <c:v>2016</c:v>
                </c:pt>
                <c:pt idx="27">
                  <c:v>2017</c:v>
                </c:pt>
                <c:pt idx="28">
                  <c:v>2018</c:v>
                </c:pt>
                <c:pt idx="29">
                  <c:v>2019</c:v>
                </c:pt>
                <c:pt idx="30">
                  <c:v>2020</c:v>
                </c:pt>
                <c:pt idx="31">
                  <c:v>2021</c:v>
                </c:pt>
                <c:pt idx="32">
                  <c:v>2022</c:v>
                </c:pt>
                <c:pt idx="33">
                  <c:v>2023</c:v>
                </c:pt>
                <c:pt idx="34">
                  <c:v>2024</c:v>
                </c:pt>
                <c:pt idx="35">
                  <c:v>2025</c:v>
                </c:pt>
                <c:pt idx="36">
                  <c:v>2026</c:v>
                </c:pt>
                <c:pt idx="37">
                  <c:v>2027</c:v>
                </c:pt>
                <c:pt idx="38">
                  <c:v>2028</c:v>
                </c:pt>
                <c:pt idx="39">
                  <c:v>2029</c:v>
                </c:pt>
                <c:pt idx="40">
                  <c:v>2030</c:v>
                </c:pt>
                <c:pt idx="41">
                  <c:v>2031</c:v>
                </c:pt>
                <c:pt idx="42">
                  <c:v>2032</c:v>
                </c:pt>
                <c:pt idx="43">
                  <c:v>2033</c:v>
                </c:pt>
                <c:pt idx="44">
                  <c:v>2034</c:v>
                </c:pt>
                <c:pt idx="45">
                  <c:v>2035</c:v>
                </c:pt>
                <c:pt idx="46">
                  <c:v>2036</c:v>
                </c:pt>
                <c:pt idx="47">
                  <c:v>2037</c:v>
                </c:pt>
                <c:pt idx="48">
                  <c:v>2038</c:v>
                </c:pt>
                <c:pt idx="49">
                  <c:v>2039</c:v>
                </c:pt>
                <c:pt idx="50">
                  <c:v>2040</c:v>
                </c:pt>
                <c:pt idx="51">
                  <c:v>2041</c:v>
                </c:pt>
                <c:pt idx="52">
                  <c:v>2042</c:v>
                </c:pt>
                <c:pt idx="53">
                  <c:v>2043</c:v>
                </c:pt>
                <c:pt idx="54">
                  <c:v>2044</c:v>
                </c:pt>
                <c:pt idx="55">
                  <c:v>2045</c:v>
                </c:pt>
                <c:pt idx="56">
                  <c:v>2046</c:v>
                </c:pt>
                <c:pt idx="57">
                  <c:v>2047</c:v>
                </c:pt>
                <c:pt idx="58">
                  <c:v>2048</c:v>
                </c:pt>
                <c:pt idx="59">
                  <c:v>2049</c:v>
                </c:pt>
                <c:pt idx="60">
                  <c:v>2050</c:v>
                </c:pt>
              </c:numCache>
            </c:numRef>
          </c:cat>
          <c:val>
            <c:numRef>
              <c:f>Sheet1!$C$2:$C$62</c:f>
              <c:numCache>
                <c:formatCode>General</c:formatCode>
                <c:ptCount val="61"/>
                <c:pt idx="0">
                  <c:v>1.0273079999999999</c:v>
                </c:pt>
                <c:pt idx="1">
                  <c:v>1.0490730000000001</c:v>
                </c:pt>
                <c:pt idx="2">
                  <c:v>1.0846230000000001</c:v>
                </c:pt>
                <c:pt idx="3">
                  <c:v>1.1113309999999998</c:v>
                </c:pt>
                <c:pt idx="4">
                  <c:v>1.136951</c:v>
                </c:pt>
                <c:pt idx="5">
                  <c:v>1.185835</c:v>
                </c:pt>
                <c:pt idx="6">
                  <c:v>1.207144</c:v>
                </c:pt>
                <c:pt idx="7">
                  <c:v>1.2141780000000002</c:v>
                </c:pt>
                <c:pt idx="8">
                  <c:v>1.1930889999999998</c:v>
                </c:pt>
                <c:pt idx="9">
                  <c:v>1.1976089999999999</c:v>
                </c:pt>
                <c:pt idx="10">
                  <c:v>1.246173</c:v>
                </c:pt>
                <c:pt idx="11">
                  <c:v>1.1927070000000002</c:v>
                </c:pt>
                <c:pt idx="12">
                  <c:v>1.231363</c:v>
                </c:pt>
                <c:pt idx="13">
                  <c:v>1.1963309999999998</c:v>
                </c:pt>
                <c:pt idx="14">
                  <c:v>1.2013289999999999</c:v>
                </c:pt>
                <c:pt idx="15">
                  <c:v>1.183406</c:v>
                </c:pt>
                <c:pt idx="16">
                  <c:v>1.1706259999999999</c:v>
                </c:pt>
                <c:pt idx="17">
                  <c:v>1.2458589999999998</c:v>
                </c:pt>
                <c:pt idx="18">
                  <c:v>1.2552290000000002</c:v>
                </c:pt>
                <c:pt idx="19">
                  <c:v>1.2335119999999999</c:v>
                </c:pt>
                <c:pt idx="20">
                  <c:v>1.2915460000000001</c:v>
                </c:pt>
                <c:pt idx="21">
                  <c:v>1.3114220000000001</c:v>
                </c:pt>
                <c:pt idx="22">
                  <c:v>1.371561</c:v>
                </c:pt>
                <c:pt idx="23">
                  <c:v>1.409354</c:v>
                </c:pt>
                <c:pt idx="24">
                  <c:v>1.4395260000000001</c:v>
                </c:pt>
                <c:pt idx="25">
                  <c:v>1.4829839999999999</c:v>
                </c:pt>
                <c:pt idx="26">
                  <c:v>1.493981</c:v>
                </c:pt>
                <c:pt idx="27">
                  <c:v>1.475042</c:v>
                </c:pt>
                <c:pt idx="28">
                  <c:v>1.6355930000000001</c:v>
                </c:pt>
                <c:pt idx="29">
                  <c:v>1.689155</c:v>
                </c:pt>
                <c:pt idx="30">
                  <c:v>1.6752073969999999</c:v>
                </c:pt>
                <c:pt idx="31">
                  <c:v>1.5758598629999998</c:v>
                </c:pt>
                <c:pt idx="32">
                  <c:v>1.5843111570000001</c:v>
                </c:pt>
                <c:pt idx="33">
                  <c:v>1.624368652</c:v>
                </c:pt>
                <c:pt idx="34">
                  <c:v>1.636765381</c:v>
                </c:pt>
                <c:pt idx="35">
                  <c:v>1.6759758300000001</c:v>
                </c:pt>
                <c:pt idx="36">
                  <c:v>1.692099609</c:v>
                </c:pt>
                <c:pt idx="37">
                  <c:v>1.692767578</c:v>
                </c:pt>
                <c:pt idx="38">
                  <c:v>1.687022217</c:v>
                </c:pt>
                <c:pt idx="39">
                  <c:v>1.6896293949999999</c:v>
                </c:pt>
                <c:pt idx="40">
                  <c:v>1.6833334959999999</c:v>
                </c:pt>
                <c:pt idx="41">
                  <c:v>1.6912504879999999</c:v>
                </c:pt>
                <c:pt idx="42">
                  <c:v>1.694447998</c:v>
                </c:pt>
                <c:pt idx="43">
                  <c:v>1.698314941</c:v>
                </c:pt>
                <c:pt idx="44">
                  <c:v>1.705332764</c:v>
                </c:pt>
                <c:pt idx="45">
                  <c:v>1.7050863039999999</c:v>
                </c:pt>
                <c:pt idx="46">
                  <c:v>1.7122370609999999</c:v>
                </c:pt>
                <c:pt idx="47">
                  <c:v>1.7243818360000001</c:v>
                </c:pt>
                <c:pt idx="48">
                  <c:v>1.7410368650000001</c:v>
                </c:pt>
                <c:pt idx="49">
                  <c:v>1.7574147949999999</c:v>
                </c:pt>
                <c:pt idx="50">
                  <c:v>1.774251343</c:v>
                </c:pt>
                <c:pt idx="51">
                  <c:v>1.784940918</c:v>
                </c:pt>
                <c:pt idx="52">
                  <c:v>1.8033046879999999</c:v>
                </c:pt>
                <c:pt idx="53">
                  <c:v>1.82504895</c:v>
                </c:pt>
                <c:pt idx="54">
                  <c:v>1.840999268</c:v>
                </c:pt>
                <c:pt idx="55">
                  <c:v>1.8541684569999999</c:v>
                </c:pt>
                <c:pt idx="56">
                  <c:v>1.8664145510000001</c:v>
                </c:pt>
                <c:pt idx="57">
                  <c:v>1.878144043</c:v>
                </c:pt>
                <c:pt idx="58">
                  <c:v>1.8922358400000001</c:v>
                </c:pt>
                <c:pt idx="59">
                  <c:v>1.9064162599999999</c:v>
                </c:pt>
                <c:pt idx="60">
                  <c:v>1.9235871580000001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1-44BA-493C-B3C9-92A237D6EF9B}"/>
            </c:ext>
          </c:extLst>
        </c:ser>
        <c:ser>
          <c:idx val="0"/>
          <c:order val="2"/>
          <c:tx>
            <c:strRef>
              <c:f>Sheet1!$D$1</c:f>
              <c:strCache>
                <c:ptCount val="1"/>
                <c:pt idx="0">
                  <c:v>coal</c:v>
                </c:pt>
              </c:strCache>
            </c:strRef>
          </c:tx>
          <c:spPr>
            <a:ln w="22225" cap="rnd">
              <a:solidFill>
                <a:srgbClr val="8B8B8B"/>
              </a:solidFill>
              <a:round/>
            </a:ln>
            <a:effectLst/>
          </c:spPr>
          <c:marker>
            <c:symbol val="none"/>
          </c:marker>
          <c:cat>
            <c:numRef>
              <c:f>Sheet1!$A$2:$A$62</c:f>
              <c:numCache>
                <c:formatCode>General</c:formatCode>
                <c:ptCount val="61"/>
                <c:pt idx="0">
                  <c:v>1990</c:v>
                </c:pt>
                <c:pt idx="1">
                  <c:v>1991</c:v>
                </c:pt>
                <c:pt idx="2">
                  <c:v>1992</c:v>
                </c:pt>
                <c:pt idx="3">
                  <c:v>1993</c:v>
                </c:pt>
                <c:pt idx="4">
                  <c:v>1994</c:v>
                </c:pt>
                <c:pt idx="5">
                  <c:v>1995</c:v>
                </c:pt>
                <c:pt idx="6">
                  <c:v>1996</c:v>
                </c:pt>
                <c:pt idx="7">
                  <c:v>1997</c:v>
                </c:pt>
                <c:pt idx="8">
                  <c:v>1998</c:v>
                </c:pt>
                <c:pt idx="9">
                  <c:v>1999</c:v>
                </c:pt>
                <c:pt idx="10">
                  <c:v>2000</c:v>
                </c:pt>
                <c:pt idx="11">
                  <c:v>2001</c:v>
                </c:pt>
                <c:pt idx="12">
                  <c:v>2002</c:v>
                </c:pt>
                <c:pt idx="13">
                  <c:v>2003</c:v>
                </c:pt>
                <c:pt idx="14">
                  <c:v>2004</c:v>
                </c:pt>
                <c:pt idx="15">
                  <c:v>2005</c:v>
                </c:pt>
                <c:pt idx="16">
                  <c:v>2006</c:v>
                </c:pt>
                <c:pt idx="17">
                  <c:v>2007</c:v>
                </c:pt>
                <c:pt idx="18">
                  <c:v>2008</c:v>
                </c:pt>
                <c:pt idx="19">
                  <c:v>2009</c:v>
                </c:pt>
                <c:pt idx="20">
                  <c:v>2010</c:v>
                </c:pt>
                <c:pt idx="21">
                  <c:v>2011</c:v>
                </c:pt>
                <c:pt idx="22">
                  <c:v>2012</c:v>
                </c:pt>
                <c:pt idx="23">
                  <c:v>2013</c:v>
                </c:pt>
                <c:pt idx="24">
                  <c:v>2014</c:v>
                </c:pt>
                <c:pt idx="25">
                  <c:v>2015</c:v>
                </c:pt>
                <c:pt idx="26">
                  <c:v>2016</c:v>
                </c:pt>
                <c:pt idx="27">
                  <c:v>2017</c:v>
                </c:pt>
                <c:pt idx="28">
                  <c:v>2018</c:v>
                </c:pt>
                <c:pt idx="29">
                  <c:v>2019</c:v>
                </c:pt>
                <c:pt idx="30">
                  <c:v>2020</c:v>
                </c:pt>
                <c:pt idx="31">
                  <c:v>2021</c:v>
                </c:pt>
                <c:pt idx="32">
                  <c:v>2022</c:v>
                </c:pt>
                <c:pt idx="33">
                  <c:v>2023</c:v>
                </c:pt>
                <c:pt idx="34">
                  <c:v>2024</c:v>
                </c:pt>
                <c:pt idx="35">
                  <c:v>2025</c:v>
                </c:pt>
                <c:pt idx="36">
                  <c:v>2026</c:v>
                </c:pt>
                <c:pt idx="37">
                  <c:v>2027</c:v>
                </c:pt>
                <c:pt idx="38">
                  <c:v>2028</c:v>
                </c:pt>
                <c:pt idx="39">
                  <c:v>2029</c:v>
                </c:pt>
                <c:pt idx="40">
                  <c:v>2030</c:v>
                </c:pt>
                <c:pt idx="41">
                  <c:v>2031</c:v>
                </c:pt>
                <c:pt idx="42">
                  <c:v>2032</c:v>
                </c:pt>
                <c:pt idx="43">
                  <c:v>2033</c:v>
                </c:pt>
                <c:pt idx="44">
                  <c:v>2034</c:v>
                </c:pt>
                <c:pt idx="45">
                  <c:v>2035</c:v>
                </c:pt>
                <c:pt idx="46">
                  <c:v>2036</c:v>
                </c:pt>
                <c:pt idx="47">
                  <c:v>2037</c:v>
                </c:pt>
                <c:pt idx="48">
                  <c:v>2038</c:v>
                </c:pt>
                <c:pt idx="49">
                  <c:v>2039</c:v>
                </c:pt>
                <c:pt idx="50">
                  <c:v>2040</c:v>
                </c:pt>
                <c:pt idx="51">
                  <c:v>2041</c:v>
                </c:pt>
                <c:pt idx="52">
                  <c:v>2042</c:v>
                </c:pt>
                <c:pt idx="53">
                  <c:v>2043</c:v>
                </c:pt>
                <c:pt idx="54">
                  <c:v>2044</c:v>
                </c:pt>
                <c:pt idx="55">
                  <c:v>2045</c:v>
                </c:pt>
                <c:pt idx="56">
                  <c:v>2046</c:v>
                </c:pt>
                <c:pt idx="57">
                  <c:v>2047</c:v>
                </c:pt>
                <c:pt idx="58">
                  <c:v>2048</c:v>
                </c:pt>
                <c:pt idx="59">
                  <c:v>2049</c:v>
                </c:pt>
                <c:pt idx="60">
                  <c:v>2050</c:v>
                </c:pt>
              </c:numCache>
            </c:numRef>
          </c:cat>
          <c:val>
            <c:numRef>
              <c:f>Sheet1!$D$2:$D$62</c:f>
              <c:numCache>
                <c:formatCode>General</c:formatCode>
                <c:ptCount val="61"/>
                <c:pt idx="0">
                  <c:v>1.821142</c:v>
                </c:pt>
                <c:pt idx="1">
                  <c:v>1.8070219999999999</c:v>
                </c:pt>
                <c:pt idx="2">
                  <c:v>1.8229819999999999</c:v>
                </c:pt>
                <c:pt idx="3">
                  <c:v>1.882647</c:v>
                </c:pt>
                <c:pt idx="4">
                  <c:v>1.89324</c:v>
                </c:pt>
                <c:pt idx="5">
                  <c:v>1.9131149999999999</c:v>
                </c:pt>
                <c:pt idx="6">
                  <c:v>1.9954829999999999</c:v>
                </c:pt>
                <c:pt idx="7">
                  <c:v>2.0399340000000001</c:v>
                </c:pt>
                <c:pt idx="8">
                  <c:v>2.0647410000000002</c:v>
                </c:pt>
                <c:pt idx="9">
                  <c:v>2.0626819999999997</c:v>
                </c:pt>
                <c:pt idx="10">
                  <c:v>2.1558069999999998</c:v>
                </c:pt>
                <c:pt idx="11">
                  <c:v>2.088292</c:v>
                </c:pt>
                <c:pt idx="12">
                  <c:v>2.0939259999999997</c:v>
                </c:pt>
                <c:pt idx="13">
                  <c:v>2.134995</c:v>
                </c:pt>
                <c:pt idx="14">
                  <c:v>2.1595300000000002</c:v>
                </c:pt>
                <c:pt idx="15">
                  <c:v>2.1812750000000003</c:v>
                </c:pt>
                <c:pt idx="16">
                  <c:v>2.1470770000000003</c:v>
                </c:pt>
                <c:pt idx="17">
                  <c:v>2.1723699999999999</c:v>
                </c:pt>
                <c:pt idx="18">
                  <c:v>2.1397399999999998</c:v>
                </c:pt>
                <c:pt idx="19">
                  <c:v>1.8757349999999999</c:v>
                </c:pt>
                <c:pt idx="20">
                  <c:v>1.9858659999999999</c:v>
                </c:pt>
                <c:pt idx="21">
                  <c:v>1.875481</c:v>
                </c:pt>
                <c:pt idx="22">
                  <c:v>1.656979</c:v>
                </c:pt>
                <c:pt idx="23">
                  <c:v>1.71753</c:v>
                </c:pt>
                <c:pt idx="24">
                  <c:v>1.7136130000000001</c:v>
                </c:pt>
                <c:pt idx="25">
                  <c:v>1.4803900000000001</c:v>
                </c:pt>
                <c:pt idx="26">
                  <c:v>1.354217</c:v>
                </c:pt>
                <c:pt idx="27">
                  <c:v>1.3160340000000001</c:v>
                </c:pt>
                <c:pt idx="28">
                  <c:v>1.260292</c:v>
                </c:pt>
                <c:pt idx="29">
                  <c:v>1.0759400000000001</c:v>
                </c:pt>
                <c:pt idx="30">
                  <c:v>0.86115466299999999</c:v>
                </c:pt>
                <c:pt idx="31">
                  <c:v>1.016419556</c:v>
                </c:pt>
                <c:pt idx="32">
                  <c:v>1.0639949950000001</c:v>
                </c:pt>
                <c:pt idx="33">
                  <c:v>0.93786254899999999</c:v>
                </c:pt>
                <c:pt idx="34">
                  <c:v>0.84577069100000002</c:v>
                </c:pt>
                <c:pt idx="35">
                  <c:v>0.74866668700000005</c:v>
                </c:pt>
                <c:pt idx="36">
                  <c:v>0.76368133500000002</c:v>
                </c:pt>
                <c:pt idx="37">
                  <c:v>0.73850244099999995</c:v>
                </c:pt>
                <c:pt idx="38">
                  <c:v>0.74152239999999991</c:v>
                </c:pt>
                <c:pt idx="39">
                  <c:v>0.74090808100000005</c:v>
                </c:pt>
                <c:pt idx="40">
                  <c:v>0.73133105499999995</c:v>
                </c:pt>
                <c:pt idx="41">
                  <c:v>0.71886865200000005</c:v>
                </c:pt>
                <c:pt idx="42">
                  <c:v>0.70662860100000002</c:v>
                </c:pt>
                <c:pt idx="43">
                  <c:v>0.70408093299999996</c:v>
                </c:pt>
                <c:pt idx="44">
                  <c:v>0.70222735599999997</c:v>
                </c:pt>
                <c:pt idx="45">
                  <c:v>0.68829150400000005</c:v>
                </c:pt>
                <c:pt idx="46">
                  <c:v>0.68652758800000002</c:v>
                </c:pt>
                <c:pt idx="47">
                  <c:v>0.67772290000000002</c:v>
                </c:pt>
                <c:pt idx="48">
                  <c:v>0.66049499499999997</c:v>
                </c:pt>
                <c:pt idx="49">
                  <c:v>0.6553118899999999</c:v>
                </c:pt>
                <c:pt idx="50">
                  <c:v>0.65267688000000001</c:v>
                </c:pt>
                <c:pt idx="51">
                  <c:v>0.64945013400000007</c:v>
                </c:pt>
                <c:pt idx="52">
                  <c:v>0.65119384800000002</c:v>
                </c:pt>
                <c:pt idx="53">
                  <c:v>0.64609515399999995</c:v>
                </c:pt>
                <c:pt idx="54">
                  <c:v>0.642297852</c:v>
                </c:pt>
                <c:pt idx="55">
                  <c:v>0.63039385999999997</c:v>
                </c:pt>
                <c:pt idx="56">
                  <c:v>0.62766241499999997</c:v>
                </c:pt>
                <c:pt idx="57">
                  <c:v>0.62672052</c:v>
                </c:pt>
                <c:pt idx="58">
                  <c:v>0.63010632300000002</c:v>
                </c:pt>
                <c:pt idx="59">
                  <c:v>0.63211413599999999</c:v>
                </c:pt>
                <c:pt idx="60">
                  <c:v>0.631452087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2-44BA-493C-B3C9-92A237D6EF9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-205191536"/>
        <c:axId val="-205190992"/>
      </c:lineChart>
      <c:catAx>
        <c:axId val="-20519153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205190992"/>
        <c:crosses val="autoZero"/>
        <c:auto val="1"/>
        <c:lblAlgn val="ctr"/>
        <c:lblOffset val="100"/>
        <c:tickLblSkip val="10"/>
        <c:tickMarkSkip val="10"/>
        <c:noMultiLvlLbl val="0"/>
      </c:catAx>
      <c:valAx>
        <c:axId val="-20519099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" sourceLinked="0"/>
        <c:majorTickMark val="none"/>
        <c:minorTickMark val="none"/>
        <c:tickLblPos val="low"/>
        <c:spPr>
          <a:noFill/>
          <a:ln w="22225">
            <a:solidFill>
              <a:srgbClr val="FFFFFF">
                <a:lumMod val="65000"/>
              </a:srgbClr>
            </a:solidFill>
            <a:prstDash val="lgDash"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205191536"/>
        <c:crossesAt val="31"/>
        <c:crossBetween val="midCat"/>
      </c:valAx>
      <c:spPr>
        <a:noFill/>
        <a:ln>
          <a:noFill/>
        </a:ln>
        <a:effectLst/>
      </c:spPr>
    </c:plotArea>
    <c:plotVisOnly val="1"/>
    <c:dispBlanksAs val="zero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000">
          <a:solidFill>
            <a:sysClr val="windowText" lastClr="000000"/>
          </a:solidFill>
        </a:defRPr>
      </a:pPr>
      <a:endParaRPr lang="en-US"/>
    </a:p>
  </c:txPr>
  <c:externalData r:id="rId4">
    <c:autoUpdate val="0"/>
  </c:externalData>
  <c:userShapes r:id="rId5"/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4.2257217847769035E-2"/>
          <c:y val="6.1500129309802073E-2"/>
          <c:w val="0.55337978016590028"/>
          <c:h val="0.83086568473011058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Low Oil and Gas Resource and Technology</c:v>
                </c:pt>
              </c:strCache>
            </c:strRef>
          </c:tx>
          <c:spPr>
            <a:ln w="22225" cap="rnd">
              <a:solidFill>
                <a:srgbClr val="BD732A">
                  <a:lumMod val="40000"/>
                  <a:lumOff val="60000"/>
                </a:srgbClr>
              </a:solidFill>
              <a:round/>
            </a:ln>
            <a:effectLst/>
          </c:spPr>
          <c:marker>
            <c:symbol val="none"/>
          </c:marker>
          <c:cat>
            <c:numRef>
              <c:f>Sheet1!$A$2:$A$42</c:f>
              <c:numCache>
                <c:formatCode>General</c:formatCode>
                <c:ptCount val="4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  <c:pt idx="16">
                  <c:v>2026</c:v>
                </c:pt>
                <c:pt idx="17">
                  <c:v>2027</c:v>
                </c:pt>
                <c:pt idx="18">
                  <c:v>2028</c:v>
                </c:pt>
                <c:pt idx="19">
                  <c:v>2029</c:v>
                </c:pt>
                <c:pt idx="20">
                  <c:v>2030</c:v>
                </c:pt>
                <c:pt idx="21">
                  <c:v>2031</c:v>
                </c:pt>
                <c:pt idx="22">
                  <c:v>2032</c:v>
                </c:pt>
                <c:pt idx="23">
                  <c:v>2033</c:v>
                </c:pt>
                <c:pt idx="24">
                  <c:v>2034</c:v>
                </c:pt>
                <c:pt idx="25">
                  <c:v>2035</c:v>
                </c:pt>
                <c:pt idx="26">
                  <c:v>2036</c:v>
                </c:pt>
                <c:pt idx="27">
                  <c:v>2037</c:v>
                </c:pt>
                <c:pt idx="28">
                  <c:v>2038</c:v>
                </c:pt>
                <c:pt idx="29">
                  <c:v>2039</c:v>
                </c:pt>
                <c:pt idx="30">
                  <c:v>2040</c:v>
                </c:pt>
                <c:pt idx="31">
                  <c:v>2041</c:v>
                </c:pt>
                <c:pt idx="32">
                  <c:v>2042</c:v>
                </c:pt>
                <c:pt idx="33">
                  <c:v>2043</c:v>
                </c:pt>
                <c:pt idx="34">
                  <c:v>2044</c:v>
                </c:pt>
                <c:pt idx="35">
                  <c:v>2045</c:v>
                </c:pt>
                <c:pt idx="36">
                  <c:v>2046</c:v>
                </c:pt>
                <c:pt idx="37">
                  <c:v>2047</c:v>
                </c:pt>
                <c:pt idx="38">
                  <c:v>2048</c:v>
                </c:pt>
                <c:pt idx="39">
                  <c:v>2049</c:v>
                </c:pt>
                <c:pt idx="40">
                  <c:v>2050</c:v>
                </c:pt>
              </c:numCache>
            </c:numRef>
          </c:cat>
          <c:val>
            <c:numRef>
              <c:f>Sheet1!$B$2:$B$42</c:f>
              <c:numCache>
                <c:formatCode>General</c:formatCode>
                <c:ptCount val="41"/>
                <c:pt idx="0">
                  <c:v>93.917984000000004</c:v>
                </c:pt>
                <c:pt idx="1">
                  <c:v>128.60708600000001</c:v>
                </c:pt>
                <c:pt idx="2">
                  <c:v>126.54330400000001</c:v>
                </c:pt>
                <c:pt idx="3">
                  <c:v>120.892624</c:v>
                </c:pt>
                <c:pt idx="4">
                  <c:v>108.138779</c:v>
                </c:pt>
                <c:pt idx="5">
                  <c:v>56.671256999999997</c:v>
                </c:pt>
                <c:pt idx="6">
                  <c:v>46.888474000000002</c:v>
                </c:pt>
                <c:pt idx="7">
                  <c:v>56.966785000000002</c:v>
                </c:pt>
                <c:pt idx="8">
                  <c:v>73.158767999999995</c:v>
                </c:pt>
                <c:pt idx="9">
                  <c:v>64.926468</c:v>
                </c:pt>
                <c:pt idx="10">
                  <c:v>41.186000999999997</c:v>
                </c:pt>
                <c:pt idx="11">
                  <c:v>46.571376999999998</c:v>
                </c:pt>
                <c:pt idx="12">
                  <c:v>50.430832000000002</c:v>
                </c:pt>
                <c:pt idx="13">
                  <c:v>57.116244999999999</c:v>
                </c:pt>
                <c:pt idx="14">
                  <c:v>61.294449</c:v>
                </c:pt>
                <c:pt idx="15">
                  <c:v>64.793518000000006</c:v>
                </c:pt>
                <c:pt idx="16">
                  <c:v>68.097588000000002</c:v>
                </c:pt>
                <c:pt idx="17">
                  <c:v>71.483170000000001</c:v>
                </c:pt>
                <c:pt idx="18">
                  <c:v>74.032944000000001</c:v>
                </c:pt>
                <c:pt idx="19">
                  <c:v>76.123458999999997</c:v>
                </c:pt>
                <c:pt idx="20">
                  <c:v>79.081703000000005</c:v>
                </c:pt>
                <c:pt idx="21">
                  <c:v>81.613060000000004</c:v>
                </c:pt>
                <c:pt idx="22">
                  <c:v>84.258330999999998</c:v>
                </c:pt>
                <c:pt idx="23">
                  <c:v>86.780586</c:v>
                </c:pt>
                <c:pt idx="24">
                  <c:v>89.549301</c:v>
                </c:pt>
                <c:pt idx="25">
                  <c:v>90.661011000000002</c:v>
                </c:pt>
                <c:pt idx="26">
                  <c:v>91.902450999999999</c:v>
                </c:pt>
                <c:pt idx="27">
                  <c:v>94.453011000000004</c:v>
                </c:pt>
                <c:pt idx="28">
                  <c:v>95.615761000000006</c:v>
                </c:pt>
                <c:pt idx="29">
                  <c:v>96.732979</c:v>
                </c:pt>
                <c:pt idx="30">
                  <c:v>99.062308999999999</c:v>
                </c:pt>
                <c:pt idx="31">
                  <c:v>99.031363999999996</c:v>
                </c:pt>
                <c:pt idx="32">
                  <c:v>99.643799000000001</c:v>
                </c:pt>
                <c:pt idx="33">
                  <c:v>101.896111</c:v>
                </c:pt>
                <c:pt idx="34">
                  <c:v>103.88696299999999</c:v>
                </c:pt>
                <c:pt idx="35">
                  <c:v>104.779427</c:v>
                </c:pt>
                <c:pt idx="36">
                  <c:v>106.46917000000001</c:v>
                </c:pt>
                <c:pt idx="37">
                  <c:v>107.31244700000001</c:v>
                </c:pt>
                <c:pt idx="38">
                  <c:v>107.418076</c:v>
                </c:pt>
                <c:pt idx="39">
                  <c:v>108.45005</c:v>
                </c:pt>
                <c:pt idx="40">
                  <c:v>109.065979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High Oil and Gas Resource and Technology</c:v>
                </c:pt>
              </c:strCache>
            </c:strRef>
          </c:tx>
          <c:spPr>
            <a:ln w="22225" cap="rnd">
              <a:solidFill>
                <a:srgbClr val="BD732A">
                  <a:lumMod val="75000"/>
                </a:srgbClr>
              </a:solidFill>
              <a:round/>
            </a:ln>
            <a:effectLst/>
          </c:spPr>
          <c:marker>
            <c:symbol val="none"/>
          </c:marker>
          <c:cat>
            <c:numRef>
              <c:f>Sheet1!$A$2:$A$42</c:f>
              <c:numCache>
                <c:formatCode>General</c:formatCode>
                <c:ptCount val="4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  <c:pt idx="16">
                  <c:v>2026</c:v>
                </c:pt>
                <c:pt idx="17">
                  <c:v>2027</c:v>
                </c:pt>
                <c:pt idx="18">
                  <c:v>2028</c:v>
                </c:pt>
                <c:pt idx="19">
                  <c:v>2029</c:v>
                </c:pt>
                <c:pt idx="20">
                  <c:v>2030</c:v>
                </c:pt>
                <c:pt idx="21">
                  <c:v>2031</c:v>
                </c:pt>
                <c:pt idx="22">
                  <c:v>2032</c:v>
                </c:pt>
                <c:pt idx="23">
                  <c:v>2033</c:v>
                </c:pt>
                <c:pt idx="24">
                  <c:v>2034</c:v>
                </c:pt>
                <c:pt idx="25">
                  <c:v>2035</c:v>
                </c:pt>
                <c:pt idx="26">
                  <c:v>2036</c:v>
                </c:pt>
                <c:pt idx="27">
                  <c:v>2037</c:v>
                </c:pt>
                <c:pt idx="28">
                  <c:v>2038</c:v>
                </c:pt>
                <c:pt idx="29">
                  <c:v>2039</c:v>
                </c:pt>
                <c:pt idx="30">
                  <c:v>2040</c:v>
                </c:pt>
                <c:pt idx="31">
                  <c:v>2041</c:v>
                </c:pt>
                <c:pt idx="32">
                  <c:v>2042</c:v>
                </c:pt>
                <c:pt idx="33">
                  <c:v>2043</c:v>
                </c:pt>
                <c:pt idx="34">
                  <c:v>2044</c:v>
                </c:pt>
                <c:pt idx="35">
                  <c:v>2045</c:v>
                </c:pt>
                <c:pt idx="36">
                  <c:v>2046</c:v>
                </c:pt>
                <c:pt idx="37">
                  <c:v>2047</c:v>
                </c:pt>
                <c:pt idx="38">
                  <c:v>2048</c:v>
                </c:pt>
                <c:pt idx="39">
                  <c:v>2049</c:v>
                </c:pt>
                <c:pt idx="40">
                  <c:v>2050</c:v>
                </c:pt>
              </c:numCache>
            </c:numRef>
          </c:cat>
          <c:val>
            <c:numRef>
              <c:f>Sheet1!$C$2:$C$42</c:f>
              <c:numCache>
                <c:formatCode>General</c:formatCode>
                <c:ptCount val="41"/>
                <c:pt idx="0">
                  <c:v>93.917984000000004</c:v>
                </c:pt>
                <c:pt idx="1">
                  <c:v>128.60708600000001</c:v>
                </c:pt>
                <c:pt idx="2">
                  <c:v>126.54330400000001</c:v>
                </c:pt>
                <c:pt idx="3">
                  <c:v>120.892624</c:v>
                </c:pt>
                <c:pt idx="4">
                  <c:v>108.138779</c:v>
                </c:pt>
                <c:pt idx="5">
                  <c:v>56.671256999999997</c:v>
                </c:pt>
                <c:pt idx="6">
                  <c:v>46.888474000000002</c:v>
                </c:pt>
                <c:pt idx="7">
                  <c:v>56.966785000000002</c:v>
                </c:pt>
                <c:pt idx="8">
                  <c:v>73.158767999999995</c:v>
                </c:pt>
                <c:pt idx="9">
                  <c:v>64.926468</c:v>
                </c:pt>
                <c:pt idx="10">
                  <c:v>41.186000999999997</c:v>
                </c:pt>
                <c:pt idx="11">
                  <c:v>46.575623</c:v>
                </c:pt>
                <c:pt idx="12">
                  <c:v>49.269191999999997</c:v>
                </c:pt>
                <c:pt idx="13">
                  <c:v>52.535243999999999</c:v>
                </c:pt>
                <c:pt idx="14">
                  <c:v>54.098930000000003</c:v>
                </c:pt>
                <c:pt idx="15">
                  <c:v>55.323734000000002</c:v>
                </c:pt>
                <c:pt idx="16">
                  <c:v>54.183449000000003</c:v>
                </c:pt>
                <c:pt idx="17">
                  <c:v>54.530051999999998</c:v>
                </c:pt>
                <c:pt idx="18">
                  <c:v>57.224983000000002</c:v>
                </c:pt>
                <c:pt idx="19">
                  <c:v>59.387599999999999</c:v>
                </c:pt>
                <c:pt idx="20">
                  <c:v>62.759143999999999</c:v>
                </c:pt>
                <c:pt idx="21">
                  <c:v>63.998417000000003</c:v>
                </c:pt>
                <c:pt idx="22">
                  <c:v>65.256209999999996</c:v>
                </c:pt>
                <c:pt idx="23">
                  <c:v>66.764770999999996</c:v>
                </c:pt>
                <c:pt idx="24">
                  <c:v>68.853874000000005</c:v>
                </c:pt>
                <c:pt idx="25">
                  <c:v>68.486534000000006</c:v>
                </c:pt>
                <c:pt idx="26">
                  <c:v>69.603431999999998</c:v>
                </c:pt>
                <c:pt idx="27">
                  <c:v>72.493842999999998</c:v>
                </c:pt>
                <c:pt idx="28">
                  <c:v>73.606468000000007</c:v>
                </c:pt>
                <c:pt idx="29">
                  <c:v>74.126571999999996</c:v>
                </c:pt>
                <c:pt idx="30">
                  <c:v>75.227172999999993</c:v>
                </c:pt>
                <c:pt idx="31">
                  <c:v>76.040276000000006</c:v>
                </c:pt>
                <c:pt idx="32">
                  <c:v>76.830214999999995</c:v>
                </c:pt>
                <c:pt idx="33">
                  <c:v>76.901252999999997</c:v>
                </c:pt>
                <c:pt idx="34">
                  <c:v>78.602431999999993</c:v>
                </c:pt>
                <c:pt idx="35">
                  <c:v>79.634665999999996</c:v>
                </c:pt>
                <c:pt idx="36">
                  <c:v>80.915276000000006</c:v>
                </c:pt>
                <c:pt idx="37">
                  <c:v>81.587456000000003</c:v>
                </c:pt>
                <c:pt idx="38">
                  <c:v>82.213699000000005</c:v>
                </c:pt>
                <c:pt idx="39">
                  <c:v>83.215950000000007</c:v>
                </c:pt>
                <c:pt idx="40">
                  <c:v>84.052788000000007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Low Oil Price</c:v>
                </c:pt>
              </c:strCache>
            </c:strRef>
          </c:tx>
          <c:spPr>
            <a:ln w="22225" cap="rnd">
              <a:solidFill>
                <a:srgbClr val="A33340">
                  <a:lumMod val="40000"/>
                  <a:lumOff val="60000"/>
                </a:srgbClr>
              </a:solidFill>
              <a:round/>
            </a:ln>
            <a:effectLst/>
          </c:spPr>
          <c:marker>
            <c:symbol val="none"/>
          </c:marker>
          <c:cat>
            <c:numRef>
              <c:f>Sheet1!$A$2:$A$42</c:f>
              <c:numCache>
                <c:formatCode>General</c:formatCode>
                <c:ptCount val="4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  <c:pt idx="16">
                  <c:v>2026</c:v>
                </c:pt>
                <c:pt idx="17">
                  <c:v>2027</c:v>
                </c:pt>
                <c:pt idx="18">
                  <c:v>2028</c:v>
                </c:pt>
                <c:pt idx="19">
                  <c:v>2029</c:v>
                </c:pt>
                <c:pt idx="20">
                  <c:v>2030</c:v>
                </c:pt>
                <c:pt idx="21">
                  <c:v>2031</c:v>
                </c:pt>
                <c:pt idx="22">
                  <c:v>2032</c:v>
                </c:pt>
                <c:pt idx="23">
                  <c:v>2033</c:v>
                </c:pt>
                <c:pt idx="24">
                  <c:v>2034</c:v>
                </c:pt>
                <c:pt idx="25">
                  <c:v>2035</c:v>
                </c:pt>
                <c:pt idx="26">
                  <c:v>2036</c:v>
                </c:pt>
                <c:pt idx="27">
                  <c:v>2037</c:v>
                </c:pt>
                <c:pt idx="28">
                  <c:v>2038</c:v>
                </c:pt>
                <c:pt idx="29">
                  <c:v>2039</c:v>
                </c:pt>
                <c:pt idx="30">
                  <c:v>2040</c:v>
                </c:pt>
                <c:pt idx="31">
                  <c:v>2041</c:v>
                </c:pt>
                <c:pt idx="32">
                  <c:v>2042</c:v>
                </c:pt>
                <c:pt idx="33">
                  <c:v>2043</c:v>
                </c:pt>
                <c:pt idx="34">
                  <c:v>2044</c:v>
                </c:pt>
                <c:pt idx="35">
                  <c:v>2045</c:v>
                </c:pt>
                <c:pt idx="36">
                  <c:v>2046</c:v>
                </c:pt>
                <c:pt idx="37">
                  <c:v>2047</c:v>
                </c:pt>
                <c:pt idx="38">
                  <c:v>2048</c:v>
                </c:pt>
                <c:pt idx="39">
                  <c:v>2049</c:v>
                </c:pt>
                <c:pt idx="40">
                  <c:v>2050</c:v>
                </c:pt>
              </c:numCache>
            </c:numRef>
          </c:cat>
          <c:val>
            <c:numRef>
              <c:f>Sheet1!$D$2:$D$42</c:f>
              <c:numCache>
                <c:formatCode>General</c:formatCode>
                <c:ptCount val="41"/>
                <c:pt idx="0">
                  <c:v>93.917984000000004</c:v>
                </c:pt>
                <c:pt idx="1">
                  <c:v>128.60708600000001</c:v>
                </c:pt>
                <c:pt idx="2">
                  <c:v>126.54330400000001</c:v>
                </c:pt>
                <c:pt idx="3">
                  <c:v>120.892624</c:v>
                </c:pt>
                <c:pt idx="4">
                  <c:v>108.138779</c:v>
                </c:pt>
                <c:pt idx="5">
                  <c:v>56.671256999999997</c:v>
                </c:pt>
                <c:pt idx="6">
                  <c:v>46.888474000000002</c:v>
                </c:pt>
                <c:pt idx="7">
                  <c:v>56.966785000000002</c:v>
                </c:pt>
                <c:pt idx="8">
                  <c:v>73.158767999999995</c:v>
                </c:pt>
                <c:pt idx="9">
                  <c:v>64.926468</c:v>
                </c:pt>
                <c:pt idx="10">
                  <c:v>41.186000999999997</c:v>
                </c:pt>
                <c:pt idx="11">
                  <c:v>29.901461000000001</c:v>
                </c:pt>
                <c:pt idx="12">
                  <c:v>28.774023</c:v>
                </c:pt>
                <c:pt idx="13">
                  <c:v>30.706700999999999</c:v>
                </c:pt>
                <c:pt idx="14">
                  <c:v>32.471760000000003</c:v>
                </c:pt>
                <c:pt idx="15">
                  <c:v>33.830691999999999</c:v>
                </c:pt>
                <c:pt idx="16">
                  <c:v>34.764496000000001</c:v>
                </c:pt>
                <c:pt idx="17">
                  <c:v>35.493251999999998</c:v>
                </c:pt>
                <c:pt idx="18">
                  <c:v>35.993855000000003</c:v>
                </c:pt>
                <c:pt idx="19">
                  <c:v>36.346958000000001</c:v>
                </c:pt>
                <c:pt idx="20">
                  <c:v>37.087631000000002</c:v>
                </c:pt>
                <c:pt idx="21">
                  <c:v>37.715279000000002</c:v>
                </c:pt>
                <c:pt idx="22">
                  <c:v>39.116604000000002</c:v>
                </c:pt>
                <c:pt idx="23">
                  <c:v>39.829292000000002</c:v>
                </c:pt>
                <c:pt idx="24">
                  <c:v>40.078074999999998</c:v>
                </c:pt>
                <c:pt idx="25">
                  <c:v>40.782207</c:v>
                </c:pt>
                <c:pt idx="26">
                  <c:v>41.363537000000001</c:v>
                </c:pt>
                <c:pt idx="27">
                  <c:v>42.298549999999999</c:v>
                </c:pt>
                <c:pt idx="28">
                  <c:v>42.476719000000003</c:v>
                </c:pt>
                <c:pt idx="29">
                  <c:v>43.099583000000003</c:v>
                </c:pt>
                <c:pt idx="30">
                  <c:v>42.906390999999999</c:v>
                </c:pt>
                <c:pt idx="31">
                  <c:v>43.100693</c:v>
                </c:pt>
                <c:pt idx="32">
                  <c:v>43.520282999999999</c:v>
                </c:pt>
                <c:pt idx="33">
                  <c:v>43.898808000000002</c:v>
                </c:pt>
                <c:pt idx="34">
                  <c:v>44.638489</c:v>
                </c:pt>
                <c:pt idx="35">
                  <c:v>45.037585999999997</c:v>
                </c:pt>
                <c:pt idx="36">
                  <c:v>45.476295</c:v>
                </c:pt>
                <c:pt idx="37">
                  <c:v>45.750397</c:v>
                </c:pt>
                <c:pt idx="38">
                  <c:v>46.560360000000003</c:v>
                </c:pt>
                <c:pt idx="39">
                  <c:v>46.709217000000002</c:v>
                </c:pt>
                <c:pt idx="40">
                  <c:v>47.558411</c:v>
                </c:pt>
              </c:numCache>
            </c:numRef>
          </c:val>
          <c:smooth val="0"/>
        </c:ser>
        <c:ser>
          <c:idx val="4"/>
          <c:order val="3"/>
          <c:tx>
            <c:strRef>
              <c:f>Sheet1!$E$1</c:f>
              <c:strCache>
                <c:ptCount val="1"/>
                <c:pt idx="0">
                  <c:v>High Oil Price</c:v>
                </c:pt>
              </c:strCache>
            </c:strRef>
          </c:tx>
          <c:spPr>
            <a:ln w="22225" cap="rnd">
              <a:solidFill>
                <a:srgbClr val="A33340">
                  <a:lumMod val="75000"/>
                </a:srgbClr>
              </a:solidFill>
              <a:round/>
            </a:ln>
            <a:effectLst/>
          </c:spPr>
          <c:marker>
            <c:symbol val="none"/>
          </c:marker>
          <c:cat>
            <c:numRef>
              <c:f>Sheet1!$A$2:$A$42</c:f>
              <c:numCache>
                <c:formatCode>General</c:formatCode>
                <c:ptCount val="4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  <c:pt idx="16">
                  <c:v>2026</c:v>
                </c:pt>
                <c:pt idx="17">
                  <c:v>2027</c:v>
                </c:pt>
                <c:pt idx="18">
                  <c:v>2028</c:v>
                </c:pt>
                <c:pt idx="19">
                  <c:v>2029</c:v>
                </c:pt>
                <c:pt idx="20">
                  <c:v>2030</c:v>
                </c:pt>
                <c:pt idx="21">
                  <c:v>2031</c:v>
                </c:pt>
                <c:pt idx="22">
                  <c:v>2032</c:v>
                </c:pt>
                <c:pt idx="23">
                  <c:v>2033</c:v>
                </c:pt>
                <c:pt idx="24">
                  <c:v>2034</c:v>
                </c:pt>
                <c:pt idx="25">
                  <c:v>2035</c:v>
                </c:pt>
                <c:pt idx="26">
                  <c:v>2036</c:v>
                </c:pt>
                <c:pt idx="27">
                  <c:v>2037</c:v>
                </c:pt>
                <c:pt idx="28">
                  <c:v>2038</c:v>
                </c:pt>
                <c:pt idx="29">
                  <c:v>2039</c:v>
                </c:pt>
                <c:pt idx="30">
                  <c:v>2040</c:v>
                </c:pt>
                <c:pt idx="31">
                  <c:v>2041</c:v>
                </c:pt>
                <c:pt idx="32">
                  <c:v>2042</c:v>
                </c:pt>
                <c:pt idx="33">
                  <c:v>2043</c:v>
                </c:pt>
                <c:pt idx="34">
                  <c:v>2044</c:v>
                </c:pt>
                <c:pt idx="35">
                  <c:v>2045</c:v>
                </c:pt>
                <c:pt idx="36">
                  <c:v>2046</c:v>
                </c:pt>
                <c:pt idx="37">
                  <c:v>2047</c:v>
                </c:pt>
                <c:pt idx="38">
                  <c:v>2048</c:v>
                </c:pt>
                <c:pt idx="39">
                  <c:v>2049</c:v>
                </c:pt>
                <c:pt idx="40">
                  <c:v>2050</c:v>
                </c:pt>
              </c:numCache>
            </c:numRef>
          </c:cat>
          <c:val>
            <c:numRef>
              <c:f>Sheet1!$E$2:$E$42</c:f>
              <c:numCache>
                <c:formatCode>General</c:formatCode>
                <c:ptCount val="41"/>
                <c:pt idx="0">
                  <c:v>93.917984000000004</c:v>
                </c:pt>
                <c:pt idx="1">
                  <c:v>128.60708600000001</c:v>
                </c:pt>
                <c:pt idx="2">
                  <c:v>126.54330400000001</c:v>
                </c:pt>
                <c:pt idx="3">
                  <c:v>120.892624</c:v>
                </c:pt>
                <c:pt idx="4">
                  <c:v>108.138779</c:v>
                </c:pt>
                <c:pt idx="5">
                  <c:v>56.671256999999997</c:v>
                </c:pt>
                <c:pt idx="6">
                  <c:v>46.888474000000002</c:v>
                </c:pt>
                <c:pt idx="7">
                  <c:v>56.966785000000002</c:v>
                </c:pt>
                <c:pt idx="8">
                  <c:v>73.158767999999995</c:v>
                </c:pt>
                <c:pt idx="9">
                  <c:v>64.926468</c:v>
                </c:pt>
                <c:pt idx="10">
                  <c:v>41.186000999999997</c:v>
                </c:pt>
                <c:pt idx="11">
                  <c:v>76.031052000000003</c:v>
                </c:pt>
                <c:pt idx="12">
                  <c:v>89.825607000000005</c:v>
                </c:pt>
                <c:pt idx="13">
                  <c:v>102.158554</c:v>
                </c:pt>
                <c:pt idx="14">
                  <c:v>110.20611599999999</c:v>
                </c:pt>
                <c:pt idx="15">
                  <c:v>116.64310500000001</c:v>
                </c:pt>
                <c:pt idx="16">
                  <c:v>120.32270800000001</c:v>
                </c:pt>
                <c:pt idx="17">
                  <c:v>124.772369</c:v>
                </c:pt>
                <c:pt idx="18">
                  <c:v>129.77926600000001</c:v>
                </c:pt>
                <c:pt idx="19">
                  <c:v>133.12303199999999</c:v>
                </c:pt>
                <c:pt idx="20">
                  <c:v>135.630966</c:v>
                </c:pt>
                <c:pt idx="21">
                  <c:v>137.38485700000001</c:v>
                </c:pt>
                <c:pt idx="22">
                  <c:v>139.55969200000001</c:v>
                </c:pt>
                <c:pt idx="23">
                  <c:v>140.98045300000001</c:v>
                </c:pt>
                <c:pt idx="24">
                  <c:v>143.14167800000001</c:v>
                </c:pt>
                <c:pt idx="25">
                  <c:v>144.82376099999999</c:v>
                </c:pt>
                <c:pt idx="26">
                  <c:v>147.33412200000001</c:v>
                </c:pt>
                <c:pt idx="27">
                  <c:v>149.819489</c:v>
                </c:pt>
                <c:pt idx="28">
                  <c:v>151.448059</c:v>
                </c:pt>
                <c:pt idx="29">
                  <c:v>153.460083</c:v>
                </c:pt>
                <c:pt idx="30">
                  <c:v>155.393585</c:v>
                </c:pt>
                <c:pt idx="31">
                  <c:v>157.908188</c:v>
                </c:pt>
                <c:pt idx="32">
                  <c:v>159.45242300000001</c:v>
                </c:pt>
                <c:pt idx="33">
                  <c:v>161.04774499999999</c:v>
                </c:pt>
                <c:pt idx="34">
                  <c:v>163.321732</c:v>
                </c:pt>
                <c:pt idx="35">
                  <c:v>164.76532</c:v>
                </c:pt>
                <c:pt idx="36">
                  <c:v>166.29376199999999</c:v>
                </c:pt>
                <c:pt idx="37">
                  <c:v>167.90512100000001</c:v>
                </c:pt>
                <c:pt idx="38">
                  <c:v>169.927368</c:v>
                </c:pt>
                <c:pt idx="39">
                  <c:v>171.65876800000001</c:v>
                </c:pt>
                <c:pt idx="40">
                  <c:v>173.26174900000001</c:v>
                </c:pt>
              </c:numCache>
            </c:numRef>
          </c:val>
          <c:smooth val="0"/>
        </c:ser>
        <c:ser>
          <c:idx val="3"/>
          <c:order val="4"/>
          <c:tx>
            <c:strRef>
              <c:f>Sheet1!$F$1</c:f>
              <c:strCache>
                <c:ptCount val="1"/>
                <c:pt idx="0">
                  <c:v>Reference</c:v>
                </c:pt>
              </c:strCache>
            </c:strRef>
          </c:tx>
          <c:spPr>
            <a:ln w="22225" cap="rnd">
              <a:solidFill>
                <a:schemeClr val="tx1"/>
              </a:solidFill>
              <a:round/>
            </a:ln>
            <a:effectLst/>
          </c:spPr>
          <c:marker>
            <c:symbol val="none"/>
          </c:marker>
          <c:cat>
            <c:numRef>
              <c:f>Sheet1!$A$2:$A$42</c:f>
              <c:numCache>
                <c:formatCode>General</c:formatCode>
                <c:ptCount val="4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  <c:pt idx="16">
                  <c:v>2026</c:v>
                </c:pt>
                <c:pt idx="17">
                  <c:v>2027</c:v>
                </c:pt>
                <c:pt idx="18">
                  <c:v>2028</c:v>
                </c:pt>
                <c:pt idx="19">
                  <c:v>2029</c:v>
                </c:pt>
                <c:pt idx="20">
                  <c:v>2030</c:v>
                </c:pt>
                <c:pt idx="21">
                  <c:v>2031</c:v>
                </c:pt>
                <c:pt idx="22">
                  <c:v>2032</c:v>
                </c:pt>
                <c:pt idx="23">
                  <c:v>2033</c:v>
                </c:pt>
                <c:pt idx="24">
                  <c:v>2034</c:v>
                </c:pt>
                <c:pt idx="25">
                  <c:v>2035</c:v>
                </c:pt>
                <c:pt idx="26">
                  <c:v>2036</c:v>
                </c:pt>
                <c:pt idx="27">
                  <c:v>2037</c:v>
                </c:pt>
                <c:pt idx="28">
                  <c:v>2038</c:v>
                </c:pt>
                <c:pt idx="29">
                  <c:v>2039</c:v>
                </c:pt>
                <c:pt idx="30">
                  <c:v>2040</c:v>
                </c:pt>
                <c:pt idx="31">
                  <c:v>2041</c:v>
                </c:pt>
                <c:pt idx="32">
                  <c:v>2042</c:v>
                </c:pt>
                <c:pt idx="33">
                  <c:v>2043</c:v>
                </c:pt>
                <c:pt idx="34">
                  <c:v>2044</c:v>
                </c:pt>
                <c:pt idx="35">
                  <c:v>2045</c:v>
                </c:pt>
                <c:pt idx="36">
                  <c:v>2046</c:v>
                </c:pt>
                <c:pt idx="37">
                  <c:v>2047</c:v>
                </c:pt>
                <c:pt idx="38">
                  <c:v>2048</c:v>
                </c:pt>
                <c:pt idx="39">
                  <c:v>2049</c:v>
                </c:pt>
                <c:pt idx="40">
                  <c:v>2050</c:v>
                </c:pt>
              </c:numCache>
            </c:numRef>
          </c:cat>
          <c:val>
            <c:numRef>
              <c:f>Sheet1!$F$2:$F$42</c:f>
              <c:numCache>
                <c:formatCode>General</c:formatCode>
                <c:ptCount val="41"/>
                <c:pt idx="0">
                  <c:v>93.917984000000004</c:v>
                </c:pt>
                <c:pt idx="1">
                  <c:v>128.60708600000001</c:v>
                </c:pt>
                <c:pt idx="2">
                  <c:v>126.54330400000001</c:v>
                </c:pt>
                <c:pt idx="3">
                  <c:v>120.892624</c:v>
                </c:pt>
                <c:pt idx="4">
                  <c:v>108.138779</c:v>
                </c:pt>
                <c:pt idx="5">
                  <c:v>56.671256999999997</c:v>
                </c:pt>
                <c:pt idx="6">
                  <c:v>46.888474000000002</c:v>
                </c:pt>
                <c:pt idx="7">
                  <c:v>56.966785000000002</c:v>
                </c:pt>
                <c:pt idx="8">
                  <c:v>73.158767999999995</c:v>
                </c:pt>
                <c:pt idx="9">
                  <c:v>64.926468</c:v>
                </c:pt>
                <c:pt idx="10">
                  <c:v>41.186000999999997</c:v>
                </c:pt>
                <c:pt idx="11">
                  <c:v>46.575744999999998</c:v>
                </c:pt>
                <c:pt idx="12">
                  <c:v>49.829048</c:v>
                </c:pt>
                <c:pt idx="13">
                  <c:v>54.863232000000004</c:v>
                </c:pt>
                <c:pt idx="14">
                  <c:v>58.333694000000001</c:v>
                </c:pt>
                <c:pt idx="15">
                  <c:v>61.118706000000003</c:v>
                </c:pt>
                <c:pt idx="16">
                  <c:v>64.106987000000004</c:v>
                </c:pt>
                <c:pt idx="17">
                  <c:v>66.325333000000001</c:v>
                </c:pt>
                <c:pt idx="18">
                  <c:v>68.645477</c:v>
                </c:pt>
                <c:pt idx="19">
                  <c:v>70.636725999999996</c:v>
                </c:pt>
                <c:pt idx="20">
                  <c:v>72.755272000000005</c:v>
                </c:pt>
                <c:pt idx="21">
                  <c:v>74.340941999999998</c:v>
                </c:pt>
                <c:pt idx="22">
                  <c:v>76.379615999999999</c:v>
                </c:pt>
                <c:pt idx="23">
                  <c:v>77.591339000000005</c:v>
                </c:pt>
                <c:pt idx="24">
                  <c:v>78.843818999999996</c:v>
                </c:pt>
                <c:pt idx="25">
                  <c:v>79.671036000000001</c:v>
                </c:pt>
                <c:pt idx="26">
                  <c:v>81.085555999999997</c:v>
                </c:pt>
                <c:pt idx="27">
                  <c:v>82.694901000000002</c:v>
                </c:pt>
                <c:pt idx="28">
                  <c:v>84.245116999999993</c:v>
                </c:pt>
                <c:pt idx="29">
                  <c:v>84.549728000000002</c:v>
                </c:pt>
                <c:pt idx="30">
                  <c:v>87.0989</c:v>
                </c:pt>
                <c:pt idx="31">
                  <c:v>88.644592000000003</c:v>
                </c:pt>
                <c:pt idx="32">
                  <c:v>89.546081999999998</c:v>
                </c:pt>
                <c:pt idx="33">
                  <c:v>91.114470999999995</c:v>
                </c:pt>
                <c:pt idx="34">
                  <c:v>92.075562000000005</c:v>
                </c:pt>
                <c:pt idx="35">
                  <c:v>91.421554999999998</c:v>
                </c:pt>
                <c:pt idx="36">
                  <c:v>93.303398000000001</c:v>
                </c:pt>
                <c:pt idx="37">
                  <c:v>94.161773999999994</c:v>
                </c:pt>
                <c:pt idx="38">
                  <c:v>94.436706999999998</c:v>
                </c:pt>
                <c:pt idx="39">
                  <c:v>94.737694000000005</c:v>
                </c:pt>
                <c:pt idx="40">
                  <c:v>94.969657999999995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-205180656"/>
        <c:axId val="-205181744"/>
      </c:lineChart>
      <c:catAx>
        <c:axId val="-20518065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205181744"/>
        <c:crosses val="autoZero"/>
        <c:auto val="1"/>
        <c:lblAlgn val="ctr"/>
        <c:lblOffset val="100"/>
        <c:tickLblSkip val="10"/>
        <c:tickMarkSkip val="10"/>
        <c:noMultiLvlLbl val="0"/>
      </c:catAx>
      <c:valAx>
        <c:axId val="-205181744"/>
        <c:scaling>
          <c:orientation val="minMax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&quot;$&quot;#,##0" sourceLinked="0"/>
        <c:majorTickMark val="none"/>
        <c:minorTickMark val="none"/>
        <c:tickLblPos val="low"/>
        <c:spPr>
          <a:noFill/>
          <a:ln w="22225">
            <a:solidFill>
              <a:schemeClr val="bg1">
                <a:lumMod val="65000"/>
              </a:schemeClr>
            </a:solidFill>
            <a:prstDash val="lgDash"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205180656"/>
        <c:crossesAt val="11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0" cap="flat" cmpd="sng" algn="ctr">
      <a:solidFill>
        <a:schemeClr val="bg1"/>
      </a:solidFill>
      <a:round/>
    </a:ln>
    <a:effectLst/>
  </c:spPr>
  <c:txPr>
    <a:bodyPr/>
    <a:lstStyle/>
    <a:p>
      <a:pPr>
        <a:defRPr sz="900">
          <a:solidFill>
            <a:sysClr val="windowText" lastClr="000000"/>
          </a:solidFill>
        </a:defRPr>
      </a:pPr>
      <a:endParaRPr lang="en-US"/>
    </a:p>
  </c:txPr>
  <c:externalData r:id="rId4">
    <c:autoUpdate val="0"/>
  </c:externalData>
  <c:userShapes r:id="rId5"/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8.2943195454318955E-2"/>
          <c:y val="6.7397689471147118E-2"/>
          <c:w val="0.5477163916754878"/>
          <c:h val="0.83949118126522149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Low Oil and Gas Resource and Technology</c:v>
                </c:pt>
              </c:strCache>
            </c:strRef>
          </c:tx>
          <c:spPr>
            <a:ln w="22225" cap="rnd">
              <a:solidFill>
                <a:srgbClr val="BD732A">
                  <a:lumMod val="40000"/>
                  <a:lumOff val="60000"/>
                </a:srgbClr>
              </a:solidFill>
              <a:round/>
            </a:ln>
            <a:effectLst/>
          </c:spPr>
          <c:marker>
            <c:symbol val="none"/>
          </c:marker>
          <c:cat>
            <c:numRef>
              <c:f>Sheet1!$A$2:$A$42</c:f>
              <c:numCache>
                <c:formatCode>General</c:formatCode>
                <c:ptCount val="4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  <c:pt idx="16">
                  <c:v>2026</c:v>
                </c:pt>
                <c:pt idx="17">
                  <c:v>2027</c:v>
                </c:pt>
                <c:pt idx="18">
                  <c:v>2028</c:v>
                </c:pt>
                <c:pt idx="19">
                  <c:v>2029</c:v>
                </c:pt>
                <c:pt idx="20">
                  <c:v>2030</c:v>
                </c:pt>
                <c:pt idx="21">
                  <c:v>2031</c:v>
                </c:pt>
                <c:pt idx="22">
                  <c:v>2032</c:v>
                </c:pt>
                <c:pt idx="23">
                  <c:v>2033</c:v>
                </c:pt>
                <c:pt idx="24">
                  <c:v>2034</c:v>
                </c:pt>
                <c:pt idx="25">
                  <c:v>2035</c:v>
                </c:pt>
                <c:pt idx="26">
                  <c:v>2036</c:v>
                </c:pt>
                <c:pt idx="27">
                  <c:v>2037</c:v>
                </c:pt>
                <c:pt idx="28">
                  <c:v>2038</c:v>
                </c:pt>
                <c:pt idx="29">
                  <c:v>2039</c:v>
                </c:pt>
                <c:pt idx="30">
                  <c:v>2040</c:v>
                </c:pt>
                <c:pt idx="31">
                  <c:v>2041</c:v>
                </c:pt>
                <c:pt idx="32">
                  <c:v>2042</c:v>
                </c:pt>
                <c:pt idx="33">
                  <c:v>2043</c:v>
                </c:pt>
                <c:pt idx="34">
                  <c:v>2044</c:v>
                </c:pt>
                <c:pt idx="35">
                  <c:v>2045</c:v>
                </c:pt>
                <c:pt idx="36">
                  <c:v>2046</c:v>
                </c:pt>
                <c:pt idx="37">
                  <c:v>2047</c:v>
                </c:pt>
                <c:pt idx="38">
                  <c:v>2048</c:v>
                </c:pt>
                <c:pt idx="39">
                  <c:v>2049</c:v>
                </c:pt>
                <c:pt idx="40">
                  <c:v>2050</c:v>
                </c:pt>
              </c:numCache>
            </c:numRef>
          </c:cat>
          <c:val>
            <c:numRef>
              <c:f>Sheet1!$B$2:$B$42</c:f>
              <c:numCache>
                <c:formatCode>General</c:formatCode>
                <c:ptCount val="41"/>
                <c:pt idx="0">
                  <c:v>5.1036640000000002</c:v>
                </c:pt>
                <c:pt idx="1">
                  <c:v>4.5548500000000001</c:v>
                </c:pt>
                <c:pt idx="2">
                  <c:v>3.0790630000000001</c:v>
                </c:pt>
                <c:pt idx="3">
                  <c:v>4.1076189999999997</c:v>
                </c:pt>
                <c:pt idx="4">
                  <c:v>4.7597909999999999</c:v>
                </c:pt>
                <c:pt idx="5">
                  <c:v>2.83405</c:v>
                </c:pt>
                <c:pt idx="6">
                  <c:v>2.6652990000000001</c:v>
                </c:pt>
                <c:pt idx="7">
                  <c:v>3.1145399999999999</c:v>
                </c:pt>
                <c:pt idx="8">
                  <c:v>3.2183269999999999</c:v>
                </c:pt>
                <c:pt idx="9">
                  <c:v>2.5534699999999999</c:v>
                </c:pt>
                <c:pt idx="10">
                  <c:v>2.0652379999999999</c:v>
                </c:pt>
                <c:pt idx="11">
                  <c:v>3.2425009999999999</c:v>
                </c:pt>
                <c:pt idx="12">
                  <c:v>3.736853</c:v>
                </c:pt>
                <c:pt idx="13">
                  <c:v>3.7583410000000002</c:v>
                </c:pt>
                <c:pt idx="14">
                  <c:v>3.7499370000000001</c:v>
                </c:pt>
                <c:pt idx="15">
                  <c:v>4.0819619999999999</c:v>
                </c:pt>
                <c:pt idx="16">
                  <c:v>4.3976730000000002</c:v>
                </c:pt>
                <c:pt idx="17">
                  <c:v>4.6419430000000004</c:v>
                </c:pt>
                <c:pt idx="18">
                  <c:v>4.781345</c:v>
                </c:pt>
                <c:pt idx="19">
                  <c:v>4.9091509999999996</c:v>
                </c:pt>
                <c:pt idx="20">
                  <c:v>5.0367990000000002</c:v>
                </c:pt>
                <c:pt idx="21">
                  <c:v>5.1674420000000003</c:v>
                </c:pt>
                <c:pt idx="22">
                  <c:v>5.3010479999999998</c:v>
                </c:pt>
                <c:pt idx="23">
                  <c:v>5.4522409999999999</c:v>
                </c:pt>
                <c:pt idx="24">
                  <c:v>5.5460089999999997</c:v>
                </c:pt>
                <c:pt idx="25">
                  <c:v>5.6043269999999996</c:v>
                </c:pt>
                <c:pt idx="26">
                  <c:v>5.670668</c:v>
                </c:pt>
                <c:pt idx="27">
                  <c:v>5.7218340000000003</c:v>
                </c:pt>
                <c:pt idx="28">
                  <c:v>5.7901860000000003</c:v>
                </c:pt>
                <c:pt idx="29">
                  <c:v>5.8870570000000004</c:v>
                </c:pt>
                <c:pt idx="30">
                  <c:v>5.9331870000000002</c:v>
                </c:pt>
                <c:pt idx="31">
                  <c:v>5.936871</c:v>
                </c:pt>
                <c:pt idx="32">
                  <c:v>5.9920400000000003</c:v>
                </c:pt>
                <c:pt idx="33">
                  <c:v>6.0064510000000002</c:v>
                </c:pt>
                <c:pt idx="34">
                  <c:v>6.1287929999999999</c:v>
                </c:pt>
                <c:pt idx="35">
                  <c:v>6.1572310000000003</c:v>
                </c:pt>
                <c:pt idx="36">
                  <c:v>6.2207039999999996</c:v>
                </c:pt>
                <c:pt idx="37">
                  <c:v>6.2904299999999997</c:v>
                </c:pt>
                <c:pt idx="38">
                  <c:v>6.3666210000000003</c:v>
                </c:pt>
                <c:pt idx="39">
                  <c:v>6.4025290000000004</c:v>
                </c:pt>
                <c:pt idx="40">
                  <c:v>6.5322579999999997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High Oil and Gas Resource and Technology</c:v>
                </c:pt>
              </c:strCache>
            </c:strRef>
          </c:tx>
          <c:spPr>
            <a:ln w="22225" cap="rnd">
              <a:solidFill>
                <a:srgbClr val="BD732A">
                  <a:lumMod val="75000"/>
                </a:srgbClr>
              </a:solidFill>
              <a:round/>
            </a:ln>
            <a:effectLst/>
          </c:spPr>
          <c:marker>
            <c:symbol val="none"/>
          </c:marker>
          <c:cat>
            <c:numRef>
              <c:f>Sheet1!$A$2:$A$42</c:f>
              <c:numCache>
                <c:formatCode>General</c:formatCode>
                <c:ptCount val="4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  <c:pt idx="16">
                  <c:v>2026</c:v>
                </c:pt>
                <c:pt idx="17">
                  <c:v>2027</c:v>
                </c:pt>
                <c:pt idx="18">
                  <c:v>2028</c:v>
                </c:pt>
                <c:pt idx="19">
                  <c:v>2029</c:v>
                </c:pt>
                <c:pt idx="20">
                  <c:v>2030</c:v>
                </c:pt>
                <c:pt idx="21">
                  <c:v>2031</c:v>
                </c:pt>
                <c:pt idx="22">
                  <c:v>2032</c:v>
                </c:pt>
                <c:pt idx="23">
                  <c:v>2033</c:v>
                </c:pt>
                <c:pt idx="24">
                  <c:v>2034</c:v>
                </c:pt>
                <c:pt idx="25">
                  <c:v>2035</c:v>
                </c:pt>
                <c:pt idx="26">
                  <c:v>2036</c:v>
                </c:pt>
                <c:pt idx="27">
                  <c:v>2037</c:v>
                </c:pt>
                <c:pt idx="28">
                  <c:v>2038</c:v>
                </c:pt>
                <c:pt idx="29">
                  <c:v>2039</c:v>
                </c:pt>
                <c:pt idx="30">
                  <c:v>2040</c:v>
                </c:pt>
                <c:pt idx="31">
                  <c:v>2041</c:v>
                </c:pt>
                <c:pt idx="32">
                  <c:v>2042</c:v>
                </c:pt>
                <c:pt idx="33">
                  <c:v>2043</c:v>
                </c:pt>
                <c:pt idx="34">
                  <c:v>2044</c:v>
                </c:pt>
                <c:pt idx="35">
                  <c:v>2045</c:v>
                </c:pt>
                <c:pt idx="36">
                  <c:v>2046</c:v>
                </c:pt>
                <c:pt idx="37">
                  <c:v>2047</c:v>
                </c:pt>
                <c:pt idx="38">
                  <c:v>2048</c:v>
                </c:pt>
                <c:pt idx="39">
                  <c:v>2049</c:v>
                </c:pt>
                <c:pt idx="40">
                  <c:v>2050</c:v>
                </c:pt>
              </c:numCache>
            </c:numRef>
          </c:cat>
          <c:val>
            <c:numRef>
              <c:f>Sheet1!$C$2:$C$42</c:f>
              <c:numCache>
                <c:formatCode>General</c:formatCode>
                <c:ptCount val="41"/>
                <c:pt idx="0">
                  <c:v>5.1036640000000002</c:v>
                </c:pt>
                <c:pt idx="1">
                  <c:v>4.5548500000000001</c:v>
                </c:pt>
                <c:pt idx="2">
                  <c:v>3.0790630000000001</c:v>
                </c:pt>
                <c:pt idx="3">
                  <c:v>4.1076189999999997</c:v>
                </c:pt>
                <c:pt idx="4">
                  <c:v>4.7597909999999999</c:v>
                </c:pt>
                <c:pt idx="5">
                  <c:v>2.83405</c:v>
                </c:pt>
                <c:pt idx="6">
                  <c:v>2.6652990000000001</c:v>
                </c:pt>
                <c:pt idx="7">
                  <c:v>3.1145399999999999</c:v>
                </c:pt>
                <c:pt idx="8">
                  <c:v>3.2183269999999999</c:v>
                </c:pt>
                <c:pt idx="9">
                  <c:v>2.5534699999999999</c:v>
                </c:pt>
                <c:pt idx="10">
                  <c:v>2.0650300000000001</c:v>
                </c:pt>
                <c:pt idx="11">
                  <c:v>3.1264259999999999</c:v>
                </c:pt>
                <c:pt idx="12">
                  <c:v>3.0403660000000001</c:v>
                </c:pt>
                <c:pt idx="13">
                  <c:v>2.6109140000000002</c:v>
                </c:pt>
                <c:pt idx="14">
                  <c:v>2.2893729999999999</c:v>
                </c:pt>
                <c:pt idx="15">
                  <c:v>2.2484600000000001</c:v>
                </c:pt>
                <c:pt idx="16">
                  <c:v>2.2874910000000002</c:v>
                </c:pt>
                <c:pt idx="17">
                  <c:v>2.4035519999999999</c:v>
                </c:pt>
                <c:pt idx="18">
                  <c:v>2.4772059999999998</c:v>
                </c:pt>
                <c:pt idx="19">
                  <c:v>2.5862120000000002</c:v>
                </c:pt>
                <c:pt idx="20">
                  <c:v>2.6809889999999998</c:v>
                </c:pt>
                <c:pt idx="21">
                  <c:v>2.7141609999999998</c:v>
                </c:pt>
                <c:pt idx="22">
                  <c:v>2.7442359999999999</c:v>
                </c:pt>
                <c:pt idx="23">
                  <c:v>2.7915640000000002</c:v>
                </c:pt>
                <c:pt idx="24">
                  <c:v>2.791499</c:v>
                </c:pt>
                <c:pt idx="25">
                  <c:v>2.7727010000000001</c:v>
                </c:pt>
                <c:pt idx="26">
                  <c:v>2.7664710000000001</c:v>
                </c:pt>
                <c:pt idx="27">
                  <c:v>2.7578580000000001</c:v>
                </c:pt>
                <c:pt idx="28">
                  <c:v>2.7467869999999999</c:v>
                </c:pt>
                <c:pt idx="29">
                  <c:v>2.7289500000000002</c:v>
                </c:pt>
                <c:pt idx="30">
                  <c:v>2.7108989999999999</c:v>
                </c:pt>
                <c:pt idx="31">
                  <c:v>2.7103600000000001</c:v>
                </c:pt>
                <c:pt idx="32">
                  <c:v>2.7076769999999999</c:v>
                </c:pt>
                <c:pt idx="33">
                  <c:v>2.6984270000000001</c:v>
                </c:pt>
                <c:pt idx="34">
                  <c:v>2.7187489999999999</c:v>
                </c:pt>
                <c:pt idx="35">
                  <c:v>2.697114</c:v>
                </c:pt>
                <c:pt idx="36">
                  <c:v>2.6887660000000002</c:v>
                </c:pt>
                <c:pt idx="37">
                  <c:v>2.7135359999999999</c:v>
                </c:pt>
                <c:pt idx="38">
                  <c:v>2.6783440000000001</c:v>
                </c:pt>
                <c:pt idx="39">
                  <c:v>2.6506560000000001</c:v>
                </c:pt>
                <c:pt idx="40">
                  <c:v>2.664256</c:v>
                </c:pt>
              </c:numCache>
            </c:numRef>
          </c:val>
          <c:smooth val="0"/>
        </c:ser>
        <c:ser>
          <c:idx val="4"/>
          <c:order val="2"/>
          <c:tx>
            <c:strRef>
              <c:f>Sheet1!$D$1</c:f>
              <c:strCache>
                <c:ptCount val="1"/>
                <c:pt idx="0">
                  <c:v>High Oil Price</c:v>
                </c:pt>
              </c:strCache>
            </c:strRef>
          </c:tx>
          <c:spPr>
            <a:ln w="22225" cap="rnd">
              <a:solidFill>
                <a:srgbClr val="A33340">
                  <a:lumMod val="75000"/>
                </a:srgbClr>
              </a:solidFill>
              <a:round/>
            </a:ln>
            <a:effectLst/>
          </c:spPr>
          <c:marker>
            <c:symbol val="none"/>
          </c:marker>
          <c:cat>
            <c:numRef>
              <c:f>Sheet1!$A$2:$A$42</c:f>
              <c:numCache>
                <c:formatCode>General</c:formatCode>
                <c:ptCount val="4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  <c:pt idx="16">
                  <c:v>2026</c:v>
                </c:pt>
                <c:pt idx="17">
                  <c:v>2027</c:v>
                </c:pt>
                <c:pt idx="18">
                  <c:v>2028</c:v>
                </c:pt>
                <c:pt idx="19">
                  <c:v>2029</c:v>
                </c:pt>
                <c:pt idx="20">
                  <c:v>2030</c:v>
                </c:pt>
                <c:pt idx="21">
                  <c:v>2031</c:v>
                </c:pt>
                <c:pt idx="22">
                  <c:v>2032</c:v>
                </c:pt>
                <c:pt idx="23">
                  <c:v>2033</c:v>
                </c:pt>
                <c:pt idx="24">
                  <c:v>2034</c:v>
                </c:pt>
                <c:pt idx="25">
                  <c:v>2035</c:v>
                </c:pt>
                <c:pt idx="26">
                  <c:v>2036</c:v>
                </c:pt>
                <c:pt idx="27">
                  <c:v>2037</c:v>
                </c:pt>
                <c:pt idx="28">
                  <c:v>2038</c:v>
                </c:pt>
                <c:pt idx="29">
                  <c:v>2039</c:v>
                </c:pt>
                <c:pt idx="30">
                  <c:v>2040</c:v>
                </c:pt>
                <c:pt idx="31">
                  <c:v>2041</c:v>
                </c:pt>
                <c:pt idx="32">
                  <c:v>2042</c:v>
                </c:pt>
                <c:pt idx="33">
                  <c:v>2043</c:v>
                </c:pt>
                <c:pt idx="34">
                  <c:v>2044</c:v>
                </c:pt>
                <c:pt idx="35">
                  <c:v>2045</c:v>
                </c:pt>
                <c:pt idx="36">
                  <c:v>2046</c:v>
                </c:pt>
                <c:pt idx="37">
                  <c:v>2047</c:v>
                </c:pt>
                <c:pt idx="38">
                  <c:v>2048</c:v>
                </c:pt>
                <c:pt idx="39">
                  <c:v>2049</c:v>
                </c:pt>
                <c:pt idx="40">
                  <c:v>2050</c:v>
                </c:pt>
              </c:numCache>
            </c:numRef>
          </c:cat>
          <c:val>
            <c:numRef>
              <c:f>Sheet1!$D$2:$D$42</c:f>
              <c:numCache>
                <c:formatCode>General</c:formatCode>
                <c:ptCount val="41"/>
                <c:pt idx="0">
                  <c:v>5.1036640000000002</c:v>
                </c:pt>
                <c:pt idx="1">
                  <c:v>4.5548500000000001</c:v>
                </c:pt>
                <c:pt idx="2">
                  <c:v>3.0790630000000001</c:v>
                </c:pt>
                <c:pt idx="3">
                  <c:v>4.1076189999999997</c:v>
                </c:pt>
                <c:pt idx="4">
                  <c:v>4.7597909999999999</c:v>
                </c:pt>
                <c:pt idx="5">
                  <c:v>2.83405</c:v>
                </c:pt>
                <c:pt idx="6">
                  <c:v>2.6652990000000001</c:v>
                </c:pt>
                <c:pt idx="7">
                  <c:v>3.1145399999999999</c:v>
                </c:pt>
                <c:pt idx="8">
                  <c:v>3.2183269999999999</c:v>
                </c:pt>
                <c:pt idx="9">
                  <c:v>2.5534759999999999</c:v>
                </c:pt>
                <c:pt idx="10">
                  <c:v>2.0649549999999999</c:v>
                </c:pt>
                <c:pt idx="11">
                  <c:v>3.339639</c:v>
                </c:pt>
                <c:pt idx="12">
                  <c:v>3.4868209999999999</c:v>
                </c:pt>
                <c:pt idx="13">
                  <c:v>3.3485870000000002</c:v>
                </c:pt>
                <c:pt idx="14">
                  <c:v>3.11999</c:v>
                </c:pt>
                <c:pt idx="15">
                  <c:v>3.114576</c:v>
                </c:pt>
                <c:pt idx="16">
                  <c:v>3.135545</c:v>
                </c:pt>
                <c:pt idx="17">
                  <c:v>3.2179419999999999</c:v>
                </c:pt>
                <c:pt idx="18">
                  <c:v>3.3158569999999998</c:v>
                </c:pt>
                <c:pt idx="19">
                  <c:v>3.4763289999999998</c:v>
                </c:pt>
                <c:pt idx="20">
                  <c:v>3.5933790000000001</c:v>
                </c:pt>
                <c:pt idx="21">
                  <c:v>3.6696040000000001</c:v>
                </c:pt>
                <c:pt idx="22">
                  <c:v>3.7198030000000002</c:v>
                </c:pt>
                <c:pt idx="23">
                  <c:v>3.7469779999999999</c:v>
                </c:pt>
                <c:pt idx="24">
                  <c:v>3.7855189999999999</c:v>
                </c:pt>
                <c:pt idx="25">
                  <c:v>3.781148</c:v>
                </c:pt>
                <c:pt idx="26">
                  <c:v>3.7914650000000001</c:v>
                </c:pt>
                <c:pt idx="27">
                  <c:v>3.828141</c:v>
                </c:pt>
                <c:pt idx="28">
                  <c:v>3.848916</c:v>
                </c:pt>
                <c:pt idx="29">
                  <c:v>3.8264779999999998</c:v>
                </c:pt>
                <c:pt idx="30">
                  <c:v>3.8491360000000001</c:v>
                </c:pt>
                <c:pt idx="31">
                  <c:v>3.8771019999999998</c:v>
                </c:pt>
                <c:pt idx="32">
                  <c:v>3.8862299999999999</c:v>
                </c:pt>
                <c:pt idx="33">
                  <c:v>3.895086</c:v>
                </c:pt>
                <c:pt idx="34">
                  <c:v>3.8874960000000001</c:v>
                </c:pt>
                <c:pt idx="35">
                  <c:v>3.8997109999999999</c:v>
                </c:pt>
                <c:pt idx="36">
                  <c:v>3.9283679999999999</c:v>
                </c:pt>
                <c:pt idx="37">
                  <c:v>3.9607860000000001</c:v>
                </c:pt>
                <c:pt idx="38">
                  <c:v>4.0040250000000004</c:v>
                </c:pt>
                <c:pt idx="39">
                  <c:v>4.0013519999999998</c:v>
                </c:pt>
                <c:pt idx="40">
                  <c:v>4.0431229999999996</c:v>
                </c:pt>
              </c:numCache>
            </c:numRef>
          </c:val>
          <c:smooth val="0"/>
        </c:ser>
        <c:ser>
          <c:idx val="5"/>
          <c:order val="3"/>
          <c:tx>
            <c:strRef>
              <c:f>Sheet1!$E$1</c:f>
              <c:strCache>
                <c:ptCount val="1"/>
                <c:pt idx="0">
                  <c:v>Low Oil Price</c:v>
                </c:pt>
              </c:strCache>
            </c:strRef>
          </c:tx>
          <c:spPr>
            <a:ln w="22225" cap="rnd">
              <a:solidFill>
                <a:srgbClr val="A33340">
                  <a:lumMod val="40000"/>
                  <a:lumOff val="60000"/>
                </a:srgbClr>
              </a:solidFill>
              <a:round/>
            </a:ln>
            <a:effectLst/>
          </c:spPr>
          <c:marker>
            <c:symbol val="none"/>
          </c:marker>
          <c:cat>
            <c:numRef>
              <c:f>Sheet1!$A$2:$A$42</c:f>
              <c:numCache>
                <c:formatCode>General</c:formatCode>
                <c:ptCount val="4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  <c:pt idx="16">
                  <c:v>2026</c:v>
                </c:pt>
                <c:pt idx="17">
                  <c:v>2027</c:v>
                </c:pt>
                <c:pt idx="18">
                  <c:v>2028</c:v>
                </c:pt>
                <c:pt idx="19">
                  <c:v>2029</c:v>
                </c:pt>
                <c:pt idx="20">
                  <c:v>2030</c:v>
                </c:pt>
                <c:pt idx="21">
                  <c:v>2031</c:v>
                </c:pt>
                <c:pt idx="22">
                  <c:v>2032</c:v>
                </c:pt>
                <c:pt idx="23">
                  <c:v>2033</c:v>
                </c:pt>
                <c:pt idx="24">
                  <c:v>2034</c:v>
                </c:pt>
                <c:pt idx="25">
                  <c:v>2035</c:v>
                </c:pt>
                <c:pt idx="26">
                  <c:v>2036</c:v>
                </c:pt>
                <c:pt idx="27">
                  <c:v>2037</c:v>
                </c:pt>
                <c:pt idx="28">
                  <c:v>2038</c:v>
                </c:pt>
                <c:pt idx="29">
                  <c:v>2039</c:v>
                </c:pt>
                <c:pt idx="30">
                  <c:v>2040</c:v>
                </c:pt>
                <c:pt idx="31">
                  <c:v>2041</c:v>
                </c:pt>
                <c:pt idx="32">
                  <c:v>2042</c:v>
                </c:pt>
                <c:pt idx="33">
                  <c:v>2043</c:v>
                </c:pt>
                <c:pt idx="34">
                  <c:v>2044</c:v>
                </c:pt>
                <c:pt idx="35">
                  <c:v>2045</c:v>
                </c:pt>
                <c:pt idx="36">
                  <c:v>2046</c:v>
                </c:pt>
                <c:pt idx="37">
                  <c:v>2047</c:v>
                </c:pt>
                <c:pt idx="38">
                  <c:v>2048</c:v>
                </c:pt>
                <c:pt idx="39">
                  <c:v>2049</c:v>
                </c:pt>
                <c:pt idx="40">
                  <c:v>2050</c:v>
                </c:pt>
              </c:numCache>
            </c:numRef>
          </c:cat>
          <c:val>
            <c:numRef>
              <c:f>Sheet1!$E$2:$E$42</c:f>
              <c:numCache>
                <c:formatCode>General</c:formatCode>
                <c:ptCount val="41"/>
                <c:pt idx="0">
                  <c:v>5.1036640000000002</c:v>
                </c:pt>
                <c:pt idx="1">
                  <c:v>4.5548500000000001</c:v>
                </c:pt>
                <c:pt idx="2">
                  <c:v>3.0790630000000001</c:v>
                </c:pt>
                <c:pt idx="3">
                  <c:v>4.1076189999999997</c:v>
                </c:pt>
                <c:pt idx="4">
                  <c:v>4.7597909999999999</c:v>
                </c:pt>
                <c:pt idx="5">
                  <c:v>2.83405</c:v>
                </c:pt>
                <c:pt idx="6">
                  <c:v>2.6652990000000001</c:v>
                </c:pt>
                <c:pt idx="7">
                  <c:v>3.1145399999999999</c:v>
                </c:pt>
                <c:pt idx="8">
                  <c:v>3.2183269999999999</c:v>
                </c:pt>
                <c:pt idx="9">
                  <c:v>2.5534629999999998</c:v>
                </c:pt>
                <c:pt idx="10">
                  <c:v>2.064292</c:v>
                </c:pt>
                <c:pt idx="11">
                  <c:v>2.825291</c:v>
                </c:pt>
                <c:pt idx="12">
                  <c:v>2.9894949999999998</c:v>
                </c:pt>
                <c:pt idx="13">
                  <c:v>3.1895289999999998</c:v>
                </c:pt>
                <c:pt idx="14">
                  <c:v>3.2020140000000001</c:v>
                </c:pt>
                <c:pt idx="15">
                  <c:v>3.2119279999999999</c:v>
                </c:pt>
                <c:pt idx="16">
                  <c:v>3.2213210000000001</c:v>
                </c:pt>
                <c:pt idx="17">
                  <c:v>3.230121</c:v>
                </c:pt>
                <c:pt idx="18">
                  <c:v>3.2762500000000001</c:v>
                </c:pt>
                <c:pt idx="19">
                  <c:v>3.3565140000000002</c:v>
                </c:pt>
                <c:pt idx="20">
                  <c:v>3.3966880000000002</c:v>
                </c:pt>
                <c:pt idx="21">
                  <c:v>3.4397199999999999</c:v>
                </c:pt>
                <c:pt idx="22">
                  <c:v>3.4709940000000001</c:v>
                </c:pt>
                <c:pt idx="23">
                  <c:v>3.5011930000000002</c:v>
                </c:pt>
                <c:pt idx="24">
                  <c:v>3.5272320000000001</c:v>
                </c:pt>
                <c:pt idx="25">
                  <c:v>3.5535000000000001</c:v>
                </c:pt>
                <c:pt idx="26">
                  <c:v>3.5793439999999999</c:v>
                </c:pt>
                <c:pt idx="27">
                  <c:v>3.5803219999999998</c:v>
                </c:pt>
                <c:pt idx="28">
                  <c:v>3.5723449999999999</c:v>
                </c:pt>
                <c:pt idx="29">
                  <c:v>3.5379</c:v>
                </c:pt>
                <c:pt idx="30">
                  <c:v>3.5305119999999999</c:v>
                </c:pt>
                <c:pt idx="31">
                  <c:v>3.5212690000000002</c:v>
                </c:pt>
                <c:pt idx="32">
                  <c:v>3.522977</c:v>
                </c:pt>
                <c:pt idx="33">
                  <c:v>3.5216530000000001</c:v>
                </c:pt>
                <c:pt idx="34">
                  <c:v>3.5485570000000002</c:v>
                </c:pt>
                <c:pt idx="35">
                  <c:v>3.5530179999999998</c:v>
                </c:pt>
                <c:pt idx="36">
                  <c:v>3.5844290000000001</c:v>
                </c:pt>
                <c:pt idx="37">
                  <c:v>3.5999650000000001</c:v>
                </c:pt>
                <c:pt idx="38">
                  <c:v>3.6197170000000001</c:v>
                </c:pt>
                <c:pt idx="39">
                  <c:v>3.6389689999999999</c:v>
                </c:pt>
                <c:pt idx="40">
                  <c:v>3.6518899999999999</c:v>
                </c:pt>
              </c:numCache>
            </c:numRef>
          </c:val>
          <c:smooth val="0"/>
        </c:ser>
        <c:ser>
          <c:idx val="3"/>
          <c:order val="4"/>
          <c:tx>
            <c:strRef>
              <c:f>Sheet1!$F$1</c:f>
              <c:strCache>
                <c:ptCount val="1"/>
                <c:pt idx="0">
                  <c:v>Reference</c:v>
                </c:pt>
              </c:strCache>
            </c:strRef>
          </c:tx>
          <c:spPr>
            <a:ln w="22225" cap="rnd">
              <a:solidFill>
                <a:schemeClr val="tx1"/>
              </a:solidFill>
              <a:round/>
            </a:ln>
            <a:effectLst/>
          </c:spPr>
          <c:marker>
            <c:symbol val="none"/>
          </c:marker>
          <c:cat>
            <c:numRef>
              <c:f>Sheet1!$A$2:$A$42</c:f>
              <c:numCache>
                <c:formatCode>General</c:formatCode>
                <c:ptCount val="4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  <c:pt idx="16">
                  <c:v>2026</c:v>
                </c:pt>
                <c:pt idx="17">
                  <c:v>2027</c:v>
                </c:pt>
                <c:pt idx="18">
                  <c:v>2028</c:v>
                </c:pt>
                <c:pt idx="19">
                  <c:v>2029</c:v>
                </c:pt>
                <c:pt idx="20">
                  <c:v>2030</c:v>
                </c:pt>
                <c:pt idx="21">
                  <c:v>2031</c:v>
                </c:pt>
                <c:pt idx="22">
                  <c:v>2032</c:v>
                </c:pt>
                <c:pt idx="23">
                  <c:v>2033</c:v>
                </c:pt>
                <c:pt idx="24">
                  <c:v>2034</c:v>
                </c:pt>
                <c:pt idx="25">
                  <c:v>2035</c:v>
                </c:pt>
                <c:pt idx="26">
                  <c:v>2036</c:v>
                </c:pt>
                <c:pt idx="27">
                  <c:v>2037</c:v>
                </c:pt>
                <c:pt idx="28">
                  <c:v>2038</c:v>
                </c:pt>
                <c:pt idx="29">
                  <c:v>2039</c:v>
                </c:pt>
                <c:pt idx="30">
                  <c:v>2040</c:v>
                </c:pt>
                <c:pt idx="31">
                  <c:v>2041</c:v>
                </c:pt>
                <c:pt idx="32">
                  <c:v>2042</c:v>
                </c:pt>
                <c:pt idx="33">
                  <c:v>2043</c:v>
                </c:pt>
                <c:pt idx="34">
                  <c:v>2044</c:v>
                </c:pt>
                <c:pt idx="35">
                  <c:v>2045</c:v>
                </c:pt>
                <c:pt idx="36">
                  <c:v>2046</c:v>
                </c:pt>
                <c:pt idx="37">
                  <c:v>2047</c:v>
                </c:pt>
                <c:pt idx="38">
                  <c:v>2048</c:v>
                </c:pt>
                <c:pt idx="39">
                  <c:v>2049</c:v>
                </c:pt>
                <c:pt idx="40">
                  <c:v>2050</c:v>
                </c:pt>
              </c:numCache>
            </c:numRef>
          </c:cat>
          <c:val>
            <c:numRef>
              <c:f>Sheet1!$F$2:$F$42</c:f>
              <c:numCache>
                <c:formatCode>General</c:formatCode>
                <c:ptCount val="41"/>
                <c:pt idx="0">
                  <c:v>5.1036640000000002</c:v>
                </c:pt>
                <c:pt idx="1">
                  <c:v>4.5548500000000001</c:v>
                </c:pt>
                <c:pt idx="2">
                  <c:v>3.0790630000000001</c:v>
                </c:pt>
                <c:pt idx="3">
                  <c:v>4.1076189999999997</c:v>
                </c:pt>
                <c:pt idx="4">
                  <c:v>4.7597909999999999</c:v>
                </c:pt>
                <c:pt idx="5">
                  <c:v>2.83405</c:v>
                </c:pt>
                <c:pt idx="6">
                  <c:v>2.6652990000000001</c:v>
                </c:pt>
                <c:pt idx="7">
                  <c:v>3.1145399999999999</c:v>
                </c:pt>
                <c:pt idx="8">
                  <c:v>3.2183269999999999</c:v>
                </c:pt>
                <c:pt idx="9">
                  <c:v>2.5534699999999999</c:v>
                </c:pt>
                <c:pt idx="10">
                  <c:v>2.0664720000000001</c:v>
                </c:pt>
                <c:pt idx="11">
                  <c:v>3.10073</c:v>
                </c:pt>
                <c:pt idx="12">
                  <c:v>3.2256840000000002</c:v>
                </c:pt>
                <c:pt idx="13">
                  <c:v>2.992324</c:v>
                </c:pt>
                <c:pt idx="14">
                  <c:v>2.8017919999999998</c:v>
                </c:pt>
                <c:pt idx="15">
                  <c:v>2.8803239999999999</c:v>
                </c:pt>
                <c:pt idx="16">
                  <c:v>2.9843310000000001</c:v>
                </c:pt>
                <c:pt idx="17">
                  <c:v>3.042141</c:v>
                </c:pt>
                <c:pt idx="18">
                  <c:v>3.1755100000000001</c:v>
                </c:pt>
                <c:pt idx="19">
                  <c:v>3.2906309999999999</c:v>
                </c:pt>
                <c:pt idx="20">
                  <c:v>3.3439549999999998</c:v>
                </c:pt>
                <c:pt idx="21">
                  <c:v>3.3584839999999998</c:v>
                </c:pt>
                <c:pt idx="22">
                  <c:v>3.4230429999999998</c:v>
                </c:pt>
                <c:pt idx="23">
                  <c:v>3.4872100000000001</c:v>
                </c:pt>
                <c:pt idx="24">
                  <c:v>3.5170400000000002</c:v>
                </c:pt>
                <c:pt idx="25">
                  <c:v>3.5326979999999999</c:v>
                </c:pt>
                <c:pt idx="26">
                  <c:v>3.5373169999999998</c:v>
                </c:pt>
                <c:pt idx="27">
                  <c:v>3.5283199999999999</c:v>
                </c:pt>
                <c:pt idx="28">
                  <c:v>3.5497399999999999</c:v>
                </c:pt>
                <c:pt idx="29">
                  <c:v>3.5503559999999998</c:v>
                </c:pt>
                <c:pt idx="30">
                  <c:v>3.5492530000000002</c:v>
                </c:pt>
                <c:pt idx="31">
                  <c:v>3.549023</c:v>
                </c:pt>
                <c:pt idx="32">
                  <c:v>3.5287259999999998</c:v>
                </c:pt>
                <c:pt idx="33">
                  <c:v>3.5056509999999999</c:v>
                </c:pt>
                <c:pt idx="34">
                  <c:v>3.5018690000000001</c:v>
                </c:pt>
                <c:pt idx="35">
                  <c:v>3.5076990000000001</c:v>
                </c:pt>
                <c:pt idx="36">
                  <c:v>3.521007</c:v>
                </c:pt>
                <c:pt idx="37">
                  <c:v>3.547183</c:v>
                </c:pt>
                <c:pt idx="38">
                  <c:v>3.5962100000000001</c:v>
                </c:pt>
                <c:pt idx="39">
                  <c:v>3.6540050000000002</c:v>
                </c:pt>
                <c:pt idx="40">
                  <c:v>3.6939389999999999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-205181200"/>
        <c:axId val="-205189360"/>
        <c:extLst/>
      </c:lineChart>
      <c:catAx>
        <c:axId val="-20518120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-205189360"/>
        <c:crosses val="autoZero"/>
        <c:auto val="1"/>
        <c:lblAlgn val="ctr"/>
        <c:lblOffset val="100"/>
        <c:tickLblSkip val="10"/>
        <c:tickMarkSkip val="10"/>
        <c:noMultiLvlLbl val="0"/>
      </c:catAx>
      <c:valAx>
        <c:axId val="-205189360"/>
        <c:scaling>
          <c:orientation val="minMax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&quot;$&quot;#,##0" sourceLinked="0"/>
        <c:majorTickMark val="none"/>
        <c:minorTickMark val="none"/>
        <c:tickLblPos val="low"/>
        <c:spPr>
          <a:noFill/>
          <a:ln w="22225">
            <a:solidFill>
              <a:schemeClr val="bg1">
                <a:lumMod val="65000"/>
              </a:schemeClr>
            </a:solidFill>
            <a:prstDash val="lgDash"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-205181200"/>
        <c:crossesAt val="11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000">
          <a:solidFill>
            <a:sysClr val="windowText" lastClr="000000"/>
          </a:solidFill>
        </a:defRPr>
      </a:pPr>
      <a:endParaRPr lang="en-US"/>
    </a:p>
  </c:txPr>
  <c:externalData r:id="rId4">
    <c:autoUpdate val="0"/>
  </c:externalData>
  <c:userShapes r:id="rId5"/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9.1598219639808173E-2"/>
          <c:y val="7.4766249528204889E-2"/>
          <c:w val="0.78538506570558542"/>
          <c:h val="0.82527775777771828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High Economic Growth</c:v>
                </c:pt>
              </c:strCache>
            </c:strRef>
          </c:tx>
          <c:spPr>
            <a:ln w="22225" cap="rnd">
              <a:solidFill>
                <a:srgbClr val="0096D7">
                  <a:lumMod val="75000"/>
                </a:srgbClr>
              </a:solidFill>
              <a:round/>
            </a:ln>
            <a:effectLst/>
          </c:spPr>
          <c:marker>
            <c:symbol val="none"/>
          </c:marker>
          <c:cat>
            <c:numRef>
              <c:f>Sheet1!$A$2:$A$42</c:f>
              <c:numCache>
                <c:formatCode>General</c:formatCode>
                <c:ptCount val="4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  <c:pt idx="16">
                  <c:v>2026</c:v>
                </c:pt>
                <c:pt idx="17">
                  <c:v>2027</c:v>
                </c:pt>
                <c:pt idx="18">
                  <c:v>2028</c:v>
                </c:pt>
                <c:pt idx="19">
                  <c:v>2029</c:v>
                </c:pt>
                <c:pt idx="20">
                  <c:v>2030</c:v>
                </c:pt>
                <c:pt idx="21">
                  <c:v>2031</c:v>
                </c:pt>
                <c:pt idx="22">
                  <c:v>2032</c:v>
                </c:pt>
                <c:pt idx="23">
                  <c:v>2033</c:v>
                </c:pt>
                <c:pt idx="24">
                  <c:v>2034</c:v>
                </c:pt>
                <c:pt idx="25">
                  <c:v>2035</c:v>
                </c:pt>
                <c:pt idx="26">
                  <c:v>2036</c:v>
                </c:pt>
                <c:pt idx="27">
                  <c:v>2037</c:v>
                </c:pt>
                <c:pt idx="28">
                  <c:v>2038</c:v>
                </c:pt>
                <c:pt idx="29">
                  <c:v>2039</c:v>
                </c:pt>
                <c:pt idx="30">
                  <c:v>2040</c:v>
                </c:pt>
                <c:pt idx="31">
                  <c:v>2041</c:v>
                </c:pt>
                <c:pt idx="32">
                  <c:v>2042</c:v>
                </c:pt>
                <c:pt idx="33">
                  <c:v>2043</c:v>
                </c:pt>
                <c:pt idx="34">
                  <c:v>2044</c:v>
                </c:pt>
                <c:pt idx="35">
                  <c:v>2045</c:v>
                </c:pt>
                <c:pt idx="36">
                  <c:v>2046</c:v>
                </c:pt>
                <c:pt idx="37">
                  <c:v>2047</c:v>
                </c:pt>
                <c:pt idx="38">
                  <c:v>2048</c:v>
                </c:pt>
                <c:pt idx="39">
                  <c:v>2049</c:v>
                </c:pt>
                <c:pt idx="40">
                  <c:v>2050</c:v>
                </c:pt>
              </c:numCache>
            </c:numRef>
          </c:cat>
          <c:val>
            <c:numRef>
              <c:f>Sheet1!$B$2:$B$42</c:f>
              <c:numCache>
                <c:formatCode>General</c:formatCode>
                <c:ptCount val="41"/>
                <c:pt idx="0">
                  <c:v>15.598799999999999</c:v>
                </c:pt>
                <c:pt idx="1">
                  <c:v>15.8407</c:v>
                </c:pt>
                <c:pt idx="2">
                  <c:v>16.196999999999999</c:v>
                </c:pt>
                <c:pt idx="3">
                  <c:v>16.4954</c:v>
                </c:pt>
                <c:pt idx="4">
                  <c:v>16.911999999999999</c:v>
                </c:pt>
                <c:pt idx="5">
                  <c:v>17.432200000000002</c:v>
                </c:pt>
                <c:pt idx="6">
                  <c:v>17.730499999999999</c:v>
                </c:pt>
                <c:pt idx="7">
                  <c:v>18.144099999999998</c:v>
                </c:pt>
                <c:pt idx="8">
                  <c:v>18.687799999999999</c:v>
                </c:pt>
                <c:pt idx="9">
                  <c:v>19.091699999999999</c:v>
                </c:pt>
                <c:pt idx="10">
                  <c:v>18.282839843999998</c:v>
                </c:pt>
                <c:pt idx="11">
                  <c:v>19.072544922000002</c:v>
                </c:pt>
                <c:pt idx="12">
                  <c:v>20.026533203</c:v>
                </c:pt>
                <c:pt idx="13">
                  <c:v>20.873998047000001</c:v>
                </c:pt>
                <c:pt idx="14">
                  <c:v>21.549185547</c:v>
                </c:pt>
                <c:pt idx="15">
                  <c:v>22.180837890999999</c:v>
                </c:pt>
                <c:pt idx="16">
                  <c:v>22.756875000000001</c:v>
                </c:pt>
                <c:pt idx="17">
                  <c:v>23.309386718999999</c:v>
                </c:pt>
                <c:pt idx="18">
                  <c:v>23.869017577999998</c:v>
                </c:pt>
                <c:pt idx="19">
                  <c:v>24.391427734000001</c:v>
                </c:pt>
                <c:pt idx="20">
                  <c:v>24.934498047000002</c:v>
                </c:pt>
                <c:pt idx="21">
                  <c:v>25.491476561999999</c:v>
                </c:pt>
                <c:pt idx="22">
                  <c:v>26.095470703</c:v>
                </c:pt>
                <c:pt idx="23">
                  <c:v>26.797400391</c:v>
                </c:pt>
                <c:pt idx="24">
                  <c:v>27.503457031000003</c:v>
                </c:pt>
                <c:pt idx="25">
                  <c:v>28.215267577999999</c:v>
                </c:pt>
                <c:pt idx="26">
                  <c:v>28.884640624999999</c:v>
                </c:pt>
                <c:pt idx="27">
                  <c:v>29.551289061999999</c:v>
                </c:pt>
                <c:pt idx="28">
                  <c:v>30.258935547</c:v>
                </c:pt>
                <c:pt idx="29">
                  <c:v>31.004580078</c:v>
                </c:pt>
                <c:pt idx="30">
                  <c:v>31.762539061999998</c:v>
                </c:pt>
                <c:pt idx="31">
                  <c:v>32.513007811999998</c:v>
                </c:pt>
                <c:pt idx="32">
                  <c:v>33.247726562000004</c:v>
                </c:pt>
                <c:pt idx="33">
                  <c:v>33.987066405999997</c:v>
                </c:pt>
                <c:pt idx="34">
                  <c:v>34.746281250000003</c:v>
                </c:pt>
                <c:pt idx="35">
                  <c:v>35.540175780999995</c:v>
                </c:pt>
                <c:pt idx="36">
                  <c:v>36.364539062000006</c:v>
                </c:pt>
                <c:pt idx="37">
                  <c:v>37.198128906000001</c:v>
                </c:pt>
                <c:pt idx="38">
                  <c:v>38.053785156000004</c:v>
                </c:pt>
                <c:pt idx="39">
                  <c:v>38.912804687999994</c:v>
                </c:pt>
                <c:pt idx="40">
                  <c:v>39.839914062000005</c:v>
                </c:pt>
              </c:numCache>
            </c:numRef>
          </c:val>
          <c:smooth val="0"/>
        </c:ser>
        <c:ser>
          <c:idx val="2"/>
          <c:order val="1"/>
          <c:tx>
            <c:strRef>
              <c:f>Sheet1!$C$1</c:f>
              <c:strCache>
                <c:ptCount val="1"/>
                <c:pt idx="0">
                  <c:v>Low Economic Growth</c:v>
                </c:pt>
              </c:strCache>
            </c:strRef>
          </c:tx>
          <c:spPr>
            <a:ln w="22225" cap="rnd">
              <a:solidFill>
                <a:srgbClr val="0096D7">
                  <a:lumMod val="40000"/>
                  <a:lumOff val="60000"/>
                </a:srgbClr>
              </a:solidFill>
              <a:round/>
            </a:ln>
            <a:effectLst/>
          </c:spPr>
          <c:marker>
            <c:symbol val="none"/>
          </c:marker>
          <c:cat>
            <c:numRef>
              <c:f>Sheet1!$A$2:$A$42</c:f>
              <c:numCache>
                <c:formatCode>General</c:formatCode>
                <c:ptCount val="4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  <c:pt idx="16">
                  <c:v>2026</c:v>
                </c:pt>
                <c:pt idx="17">
                  <c:v>2027</c:v>
                </c:pt>
                <c:pt idx="18">
                  <c:v>2028</c:v>
                </c:pt>
                <c:pt idx="19">
                  <c:v>2029</c:v>
                </c:pt>
                <c:pt idx="20">
                  <c:v>2030</c:v>
                </c:pt>
                <c:pt idx="21">
                  <c:v>2031</c:v>
                </c:pt>
                <c:pt idx="22">
                  <c:v>2032</c:v>
                </c:pt>
                <c:pt idx="23">
                  <c:v>2033</c:v>
                </c:pt>
                <c:pt idx="24">
                  <c:v>2034</c:v>
                </c:pt>
                <c:pt idx="25">
                  <c:v>2035</c:v>
                </c:pt>
                <c:pt idx="26">
                  <c:v>2036</c:v>
                </c:pt>
                <c:pt idx="27">
                  <c:v>2037</c:v>
                </c:pt>
                <c:pt idx="28">
                  <c:v>2038</c:v>
                </c:pt>
                <c:pt idx="29">
                  <c:v>2039</c:v>
                </c:pt>
                <c:pt idx="30">
                  <c:v>2040</c:v>
                </c:pt>
                <c:pt idx="31">
                  <c:v>2041</c:v>
                </c:pt>
                <c:pt idx="32">
                  <c:v>2042</c:v>
                </c:pt>
                <c:pt idx="33">
                  <c:v>2043</c:v>
                </c:pt>
                <c:pt idx="34">
                  <c:v>2044</c:v>
                </c:pt>
                <c:pt idx="35">
                  <c:v>2045</c:v>
                </c:pt>
                <c:pt idx="36">
                  <c:v>2046</c:v>
                </c:pt>
                <c:pt idx="37">
                  <c:v>2047</c:v>
                </c:pt>
                <c:pt idx="38">
                  <c:v>2048</c:v>
                </c:pt>
                <c:pt idx="39">
                  <c:v>2049</c:v>
                </c:pt>
                <c:pt idx="40">
                  <c:v>2050</c:v>
                </c:pt>
              </c:numCache>
            </c:numRef>
          </c:cat>
          <c:val>
            <c:numRef>
              <c:f>Sheet1!$C$2:$C$42</c:f>
              <c:numCache>
                <c:formatCode>General</c:formatCode>
                <c:ptCount val="41"/>
                <c:pt idx="0">
                  <c:v>15.598799999999999</c:v>
                </c:pt>
                <c:pt idx="1">
                  <c:v>15.8407</c:v>
                </c:pt>
                <c:pt idx="2">
                  <c:v>16.196999999999999</c:v>
                </c:pt>
                <c:pt idx="3">
                  <c:v>16.4954</c:v>
                </c:pt>
                <c:pt idx="4">
                  <c:v>16.911999999999999</c:v>
                </c:pt>
                <c:pt idx="5">
                  <c:v>17.432200000000002</c:v>
                </c:pt>
                <c:pt idx="6">
                  <c:v>17.730499999999999</c:v>
                </c:pt>
                <c:pt idx="7">
                  <c:v>18.144099999999998</c:v>
                </c:pt>
                <c:pt idx="8">
                  <c:v>18.687799999999999</c:v>
                </c:pt>
                <c:pt idx="9">
                  <c:v>19.091699999999999</c:v>
                </c:pt>
                <c:pt idx="10">
                  <c:v>18.067207031000002</c:v>
                </c:pt>
                <c:pt idx="11">
                  <c:v>18.350054688</c:v>
                </c:pt>
                <c:pt idx="12">
                  <c:v>19.024994141000001</c:v>
                </c:pt>
                <c:pt idx="13">
                  <c:v>19.498302733999999</c:v>
                </c:pt>
                <c:pt idx="14">
                  <c:v>19.825130859000001</c:v>
                </c:pt>
                <c:pt idx="15">
                  <c:v>20.134365234000001</c:v>
                </c:pt>
                <c:pt idx="16">
                  <c:v>20.417732422</c:v>
                </c:pt>
                <c:pt idx="17">
                  <c:v>20.703605468999999</c:v>
                </c:pt>
                <c:pt idx="18">
                  <c:v>21.006910156</c:v>
                </c:pt>
                <c:pt idx="19">
                  <c:v>21.270560547000002</c:v>
                </c:pt>
                <c:pt idx="20">
                  <c:v>21.560269531000003</c:v>
                </c:pt>
                <c:pt idx="21">
                  <c:v>21.882859374999999</c:v>
                </c:pt>
                <c:pt idx="22">
                  <c:v>22.264689452999999</c:v>
                </c:pt>
                <c:pt idx="23">
                  <c:v>22.643476562</c:v>
                </c:pt>
                <c:pt idx="24">
                  <c:v>23.003505859000001</c:v>
                </c:pt>
                <c:pt idx="25">
                  <c:v>23.365386719</c:v>
                </c:pt>
                <c:pt idx="26">
                  <c:v>23.690384765999998</c:v>
                </c:pt>
                <c:pt idx="27">
                  <c:v>24.002890624999999</c:v>
                </c:pt>
                <c:pt idx="28">
                  <c:v>24.329367187999999</c:v>
                </c:pt>
                <c:pt idx="29">
                  <c:v>24.695626952999998</c:v>
                </c:pt>
                <c:pt idx="30">
                  <c:v>25.104960938000001</c:v>
                </c:pt>
                <c:pt idx="31">
                  <c:v>25.472703124999999</c:v>
                </c:pt>
                <c:pt idx="32">
                  <c:v>25.823437500000001</c:v>
                </c:pt>
                <c:pt idx="33">
                  <c:v>26.205392577999998</c:v>
                </c:pt>
                <c:pt idx="34">
                  <c:v>26.621880859000001</c:v>
                </c:pt>
                <c:pt idx="35">
                  <c:v>27.030439453</c:v>
                </c:pt>
                <c:pt idx="36">
                  <c:v>27.381796874999999</c:v>
                </c:pt>
                <c:pt idx="37">
                  <c:v>27.730257812000001</c:v>
                </c:pt>
                <c:pt idx="38">
                  <c:v>28.123054688</c:v>
                </c:pt>
                <c:pt idx="39">
                  <c:v>28.501009765999999</c:v>
                </c:pt>
                <c:pt idx="40">
                  <c:v>28.885589843999998</c:v>
                </c:pt>
              </c:numCache>
            </c:numRef>
          </c:val>
          <c:smooth val="0"/>
        </c:ser>
        <c:ser>
          <c:idx val="1"/>
          <c:order val="2"/>
          <c:tx>
            <c:strRef>
              <c:f>Sheet1!$D$1</c:f>
              <c:strCache>
                <c:ptCount val="1"/>
                <c:pt idx="0">
                  <c:v>Reference</c:v>
                </c:pt>
              </c:strCache>
            </c:strRef>
          </c:tx>
          <c:spPr>
            <a:ln w="22225" cap="rnd">
              <a:solidFill>
                <a:srgbClr val="000000"/>
              </a:solidFill>
              <a:round/>
            </a:ln>
            <a:effectLst/>
          </c:spPr>
          <c:marker>
            <c:symbol val="none"/>
          </c:marker>
          <c:cat>
            <c:numRef>
              <c:f>Sheet1!$A$2:$A$42</c:f>
              <c:numCache>
                <c:formatCode>General</c:formatCode>
                <c:ptCount val="4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  <c:pt idx="16">
                  <c:v>2026</c:v>
                </c:pt>
                <c:pt idx="17">
                  <c:v>2027</c:v>
                </c:pt>
                <c:pt idx="18">
                  <c:v>2028</c:v>
                </c:pt>
                <c:pt idx="19">
                  <c:v>2029</c:v>
                </c:pt>
                <c:pt idx="20">
                  <c:v>2030</c:v>
                </c:pt>
                <c:pt idx="21">
                  <c:v>2031</c:v>
                </c:pt>
                <c:pt idx="22">
                  <c:v>2032</c:v>
                </c:pt>
                <c:pt idx="23">
                  <c:v>2033</c:v>
                </c:pt>
                <c:pt idx="24">
                  <c:v>2034</c:v>
                </c:pt>
                <c:pt idx="25">
                  <c:v>2035</c:v>
                </c:pt>
                <c:pt idx="26">
                  <c:v>2036</c:v>
                </c:pt>
                <c:pt idx="27">
                  <c:v>2037</c:v>
                </c:pt>
                <c:pt idx="28">
                  <c:v>2038</c:v>
                </c:pt>
                <c:pt idx="29">
                  <c:v>2039</c:v>
                </c:pt>
                <c:pt idx="30">
                  <c:v>2040</c:v>
                </c:pt>
                <c:pt idx="31">
                  <c:v>2041</c:v>
                </c:pt>
                <c:pt idx="32">
                  <c:v>2042</c:v>
                </c:pt>
                <c:pt idx="33">
                  <c:v>2043</c:v>
                </c:pt>
                <c:pt idx="34">
                  <c:v>2044</c:v>
                </c:pt>
                <c:pt idx="35">
                  <c:v>2045</c:v>
                </c:pt>
                <c:pt idx="36">
                  <c:v>2046</c:v>
                </c:pt>
                <c:pt idx="37">
                  <c:v>2047</c:v>
                </c:pt>
                <c:pt idx="38">
                  <c:v>2048</c:v>
                </c:pt>
                <c:pt idx="39">
                  <c:v>2049</c:v>
                </c:pt>
                <c:pt idx="40">
                  <c:v>2050</c:v>
                </c:pt>
              </c:numCache>
            </c:numRef>
          </c:cat>
          <c:val>
            <c:numRef>
              <c:f>Sheet1!$D$2:$D$42</c:f>
              <c:numCache>
                <c:formatCode>General</c:formatCode>
                <c:ptCount val="41"/>
                <c:pt idx="0">
                  <c:v>15.598799999999999</c:v>
                </c:pt>
                <c:pt idx="1">
                  <c:v>15.8407</c:v>
                </c:pt>
                <c:pt idx="2">
                  <c:v>16.196999999999999</c:v>
                </c:pt>
                <c:pt idx="3">
                  <c:v>16.4954</c:v>
                </c:pt>
                <c:pt idx="4">
                  <c:v>16.911999999999999</c:v>
                </c:pt>
                <c:pt idx="5">
                  <c:v>17.432200000000002</c:v>
                </c:pt>
                <c:pt idx="6">
                  <c:v>17.730499999999999</c:v>
                </c:pt>
                <c:pt idx="7">
                  <c:v>18.144099999999998</c:v>
                </c:pt>
                <c:pt idx="8">
                  <c:v>18.687799999999999</c:v>
                </c:pt>
                <c:pt idx="9">
                  <c:v>19.091699999999999</c:v>
                </c:pt>
                <c:pt idx="10">
                  <c:v>18.171386718999997</c:v>
                </c:pt>
                <c:pt idx="11">
                  <c:v>18.739230468999999</c:v>
                </c:pt>
                <c:pt idx="12">
                  <c:v>19.535062499999999</c:v>
                </c:pt>
                <c:pt idx="13">
                  <c:v>20.170175781000001</c:v>
                </c:pt>
                <c:pt idx="14">
                  <c:v>20.682980468999997</c:v>
                </c:pt>
                <c:pt idx="15">
                  <c:v>21.192648437999999</c:v>
                </c:pt>
                <c:pt idx="16">
                  <c:v>21.653730468999999</c:v>
                </c:pt>
                <c:pt idx="17">
                  <c:v>22.078480468999999</c:v>
                </c:pt>
                <c:pt idx="18">
                  <c:v>22.477355468999999</c:v>
                </c:pt>
                <c:pt idx="19">
                  <c:v>22.858132812000001</c:v>
                </c:pt>
                <c:pt idx="20">
                  <c:v>23.288818359</c:v>
                </c:pt>
                <c:pt idx="21">
                  <c:v>23.759802734000001</c:v>
                </c:pt>
                <c:pt idx="22">
                  <c:v>24.256835938000002</c:v>
                </c:pt>
                <c:pt idx="23">
                  <c:v>24.769533202999998</c:v>
                </c:pt>
                <c:pt idx="24">
                  <c:v>25.310607422</c:v>
                </c:pt>
                <c:pt idx="25">
                  <c:v>25.841998047000001</c:v>
                </c:pt>
                <c:pt idx="26">
                  <c:v>26.331703125000001</c:v>
                </c:pt>
                <c:pt idx="27">
                  <c:v>26.809158202999999</c:v>
                </c:pt>
                <c:pt idx="28">
                  <c:v>27.307626953</c:v>
                </c:pt>
                <c:pt idx="29">
                  <c:v>27.826453125</c:v>
                </c:pt>
                <c:pt idx="30">
                  <c:v>28.370613281000001</c:v>
                </c:pt>
                <c:pt idx="31">
                  <c:v>28.925115234</c:v>
                </c:pt>
                <c:pt idx="32">
                  <c:v>29.509078124999998</c:v>
                </c:pt>
                <c:pt idx="33">
                  <c:v>30.115902343999998</c:v>
                </c:pt>
                <c:pt idx="34">
                  <c:v>30.722546874999999</c:v>
                </c:pt>
                <c:pt idx="35">
                  <c:v>31.317330077999998</c:v>
                </c:pt>
                <c:pt idx="36">
                  <c:v>31.9089375</c:v>
                </c:pt>
                <c:pt idx="37">
                  <c:v>32.501925781000004</c:v>
                </c:pt>
                <c:pt idx="38">
                  <c:v>33.120199219</c:v>
                </c:pt>
                <c:pt idx="39">
                  <c:v>33.745574219000005</c:v>
                </c:pt>
                <c:pt idx="40">
                  <c:v>34.364589844000001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-205189904"/>
        <c:axId val="-205190448"/>
      </c:lineChart>
      <c:catAx>
        <c:axId val="-20518990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-205190448"/>
        <c:crosses val="autoZero"/>
        <c:auto val="1"/>
        <c:lblAlgn val="ctr"/>
        <c:lblOffset val="100"/>
        <c:tickLblSkip val="10"/>
        <c:tickMarkSkip val="10"/>
        <c:noMultiLvlLbl val="0"/>
      </c:catAx>
      <c:valAx>
        <c:axId val="-205190448"/>
        <c:scaling>
          <c:orientation val="minMax"/>
          <c:max val="45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&quot;$&quot;#,##0" sourceLinked="0"/>
        <c:majorTickMark val="none"/>
        <c:minorTickMark val="none"/>
        <c:tickLblPos val="low"/>
        <c:spPr>
          <a:noFill/>
          <a:ln w="22225" cap="flat" cmpd="sng" algn="ctr">
            <a:solidFill>
              <a:srgbClr val="FFFFFF">
                <a:lumMod val="65000"/>
              </a:srgbClr>
            </a:solidFill>
            <a:prstDash val="lgDash"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-205189904"/>
        <c:crossesAt val="11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000">
          <a:solidFill>
            <a:schemeClr val="tx1"/>
          </a:solidFill>
          <a:latin typeface="Arial" panose="020B0604020202020204" pitchFamily="34" charset="0"/>
          <a:cs typeface="Arial" panose="020B0604020202020204" pitchFamily="34" charset="0"/>
        </a:defRPr>
      </a:pPr>
      <a:endParaRPr lang="en-US"/>
    </a:p>
  </c:txPr>
  <c:externalData r:id="rId4">
    <c:autoUpdate val="0"/>
  </c:externalData>
  <c:userShapes r:id="rId5"/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0951680763661448"/>
          <c:y val="7.8866710168141493E-2"/>
          <c:w val="0.75580905977912982"/>
          <c:h val="0.82117729713778165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High Economic Growth</c:v>
                </c:pt>
              </c:strCache>
            </c:strRef>
          </c:tx>
          <c:spPr>
            <a:ln w="22225" cap="rnd">
              <a:solidFill>
                <a:srgbClr val="0096D7">
                  <a:lumMod val="75000"/>
                </a:srgbClr>
              </a:solidFill>
              <a:round/>
            </a:ln>
            <a:effectLst/>
          </c:spPr>
          <c:marker>
            <c:symbol val="none"/>
          </c:marker>
          <c:cat>
            <c:numRef>
              <c:f>Sheet1!$A$2:$A$42</c:f>
              <c:numCache>
                <c:formatCode>General</c:formatCode>
                <c:ptCount val="4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  <c:pt idx="16">
                  <c:v>2026</c:v>
                </c:pt>
                <c:pt idx="17">
                  <c:v>2027</c:v>
                </c:pt>
                <c:pt idx="18">
                  <c:v>2028</c:v>
                </c:pt>
                <c:pt idx="19">
                  <c:v>2029</c:v>
                </c:pt>
                <c:pt idx="20">
                  <c:v>2030</c:v>
                </c:pt>
                <c:pt idx="21">
                  <c:v>2031</c:v>
                </c:pt>
                <c:pt idx="22">
                  <c:v>2032</c:v>
                </c:pt>
                <c:pt idx="23">
                  <c:v>2033</c:v>
                </c:pt>
                <c:pt idx="24">
                  <c:v>2034</c:v>
                </c:pt>
                <c:pt idx="25">
                  <c:v>2035</c:v>
                </c:pt>
                <c:pt idx="26">
                  <c:v>2036</c:v>
                </c:pt>
                <c:pt idx="27">
                  <c:v>2037</c:v>
                </c:pt>
                <c:pt idx="28">
                  <c:v>2038</c:v>
                </c:pt>
                <c:pt idx="29">
                  <c:v>2039</c:v>
                </c:pt>
                <c:pt idx="30">
                  <c:v>2040</c:v>
                </c:pt>
                <c:pt idx="31">
                  <c:v>2041</c:v>
                </c:pt>
                <c:pt idx="32">
                  <c:v>2042</c:v>
                </c:pt>
                <c:pt idx="33">
                  <c:v>2043</c:v>
                </c:pt>
                <c:pt idx="34">
                  <c:v>2044</c:v>
                </c:pt>
                <c:pt idx="35">
                  <c:v>2045</c:v>
                </c:pt>
                <c:pt idx="36">
                  <c:v>2046</c:v>
                </c:pt>
                <c:pt idx="37">
                  <c:v>2047</c:v>
                </c:pt>
                <c:pt idx="38">
                  <c:v>2048</c:v>
                </c:pt>
                <c:pt idx="39">
                  <c:v>2049</c:v>
                </c:pt>
                <c:pt idx="40">
                  <c:v>2050</c:v>
                </c:pt>
              </c:numCache>
            </c:numRef>
          </c:cat>
          <c:val>
            <c:numRef>
              <c:f>Sheet1!$B$2:$B$42</c:f>
              <c:numCache>
                <c:formatCode>General</c:formatCode>
                <c:ptCount val="41"/>
                <c:pt idx="0">
                  <c:v>309.3</c:v>
                </c:pt>
                <c:pt idx="1">
                  <c:v>311.60000000000002</c:v>
                </c:pt>
                <c:pt idx="2">
                  <c:v>313.8</c:v>
                </c:pt>
                <c:pt idx="3">
                  <c:v>316</c:v>
                </c:pt>
                <c:pt idx="4">
                  <c:v>318.3</c:v>
                </c:pt>
                <c:pt idx="5">
                  <c:v>320.60000000000002</c:v>
                </c:pt>
                <c:pt idx="6">
                  <c:v>322.89999999999998</c:v>
                </c:pt>
                <c:pt idx="7">
                  <c:v>325</c:v>
                </c:pt>
                <c:pt idx="8">
                  <c:v>326.7</c:v>
                </c:pt>
                <c:pt idx="9">
                  <c:v>328.2</c:v>
                </c:pt>
                <c:pt idx="10">
                  <c:v>330.53555299999999</c:v>
                </c:pt>
                <c:pt idx="11">
                  <c:v>333.51739500000002</c:v>
                </c:pt>
                <c:pt idx="12">
                  <c:v>336.65008499999999</c:v>
                </c:pt>
                <c:pt idx="13">
                  <c:v>339.77572600000002</c:v>
                </c:pt>
                <c:pt idx="14">
                  <c:v>342.88952599999999</c:v>
                </c:pt>
                <c:pt idx="15">
                  <c:v>345.989532</c:v>
                </c:pt>
                <c:pt idx="16">
                  <c:v>349.07693499999999</c:v>
                </c:pt>
                <c:pt idx="17">
                  <c:v>352.14669800000001</c:v>
                </c:pt>
                <c:pt idx="18">
                  <c:v>355.19369499999999</c:v>
                </c:pt>
                <c:pt idx="19">
                  <c:v>358.21331800000002</c:v>
                </c:pt>
                <c:pt idx="20">
                  <c:v>361.20144699999997</c:v>
                </c:pt>
                <c:pt idx="21">
                  <c:v>364.14724699999999</c:v>
                </c:pt>
                <c:pt idx="22">
                  <c:v>367.05154399999998</c:v>
                </c:pt>
                <c:pt idx="23">
                  <c:v>369.91781600000002</c:v>
                </c:pt>
                <c:pt idx="24">
                  <c:v>372.74566700000003</c:v>
                </c:pt>
                <c:pt idx="25">
                  <c:v>375.53537</c:v>
                </c:pt>
                <c:pt idx="26">
                  <c:v>378.28799400000003</c:v>
                </c:pt>
                <c:pt idx="27">
                  <c:v>381.00509599999998</c:v>
                </c:pt>
                <c:pt idx="28">
                  <c:v>383.688446</c:v>
                </c:pt>
                <c:pt idx="29">
                  <c:v>386.34042399999998</c:v>
                </c:pt>
                <c:pt idx="30">
                  <c:v>388.963593</c:v>
                </c:pt>
                <c:pt idx="31">
                  <c:v>391.56106599999998</c:v>
                </c:pt>
                <c:pt idx="32">
                  <c:v>394.13632200000001</c:v>
                </c:pt>
                <c:pt idx="33">
                  <c:v>396.69314600000001</c:v>
                </c:pt>
                <c:pt idx="34">
                  <c:v>399.236176</c:v>
                </c:pt>
                <c:pt idx="35">
                  <c:v>401.77038599999997</c:v>
                </c:pt>
                <c:pt idx="36">
                  <c:v>404.30050699999998</c:v>
                </c:pt>
                <c:pt idx="37">
                  <c:v>406.829926</c:v>
                </c:pt>
                <c:pt idx="38">
                  <c:v>409.36294600000002</c:v>
                </c:pt>
                <c:pt idx="39">
                  <c:v>411.90380900000002</c:v>
                </c:pt>
                <c:pt idx="40">
                  <c:v>414.45605499999999</c:v>
                </c:pt>
              </c:numCache>
            </c:numRef>
          </c:val>
          <c:smooth val="0"/>
        </c:ser>
        <c:ser>
          <c:idx val="2"/>
          <c:order val="1"/>
          <c:tx>
            <c:strRef>
              <c:f>Sheet1!$C$1</c:f>
              <c:strCache>
                <c:ptCount val="1"/>
                <c:pt idx="0">
                  <c:v>Low Economic Growth</c:v>
                </c:pt>
              </c:strCache>
            </c:strRef>
          </c:tx>
          <c:spPr>
            <a:ln w="22225" cap="rnd">
              <a:solidFill>
                <a:srgbClr val="0096D7">
                  <a:lumMod val="40000"/>
                  <a:lumOff val="60000"/>
                </a:srgbClr>
              </a:solidFill>
              <a:round/>
            </a:ln>
            <a:effectLst/>
          </c:spPr>
          <c:marker>
            <c:symbol val="none"/>
          </c:marker>
          <c:cat>
            <c:numRef>
              <c:f>Sheet1!$A$2:$A$42</c:f>
              <c:numCache>
                <c:formatCode>General</c:formatCode>
                <c:ptCount val="4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  <c:pt idx="16">
                  <c:v>2026</c:v>
                </c:pt>
                <c:pt idx="17">
                  <c:v>2027</c:v>
                </c:pt>
                <c:pt idx="18">
                  <c:v>2028</c:v>
                </c:pt>
                <c:pt idx="19">
                  <c:v>2029</c:v>
                </c:pt>
                <c:pt idx="20">
                  <c:v>2030</c:v>
                </c:pt>
                <c:pt idx="21">
                  <c:v>2031</c:v>
                </c:pt>
                <c:pt idx="22">
                  <c:v>2032</c:v>
                </c:pt>
                <c:pt idx="23">
                  <c:v>2033</c:v>
                </c:pt>
                <c:pt idx="24">
                  <c:v>2034</c:v>
                </c:pt>
                <c:pt idx="25">
                  <c:v>2035</c:v>
                </c:pt>
                <c:pt idx="26">
                  <c:v>2036</c:v>
                </c:pt>
                <c:pt idx="27">
                  <c:v>2037</c:v>
                </c:pt>
                <c:pt idx="28">
                  <c:v>2038</c:v>
                </c:pt>
                <c:pt idx="29">
                  <c:v>2039</c:v>
                </c:pt>
                <c:pt idx="30">
                  <c:v>2040</c:v>
                </c:pt>
                <c:pt idx="31">
                  <c:v>2041</c:v>
                </c:pt>
                <c:pt idx="32">
                  <c:v>2042</c:v>
                </c:pt>
                <c:pt idx="33">
                  <c:v>2043</c:v>
                </c:pt>
                <c:pt idx="34">
                  <c:v>2044</c:v>
                </c:pt>
                <c:pt idx="35">
                  <c:v>2045</c:v>
                </c:pt>
                <c:pt idx="36">
                  <c:v>2046</c:v>
                </c:pt>
                <c:pt idx="37">
                  <c:v>2047</c:v>
                </c:pt>
                <c:pt idx="38">
                  <c:v>2048</c:v>
                </c:pt>
                <c:pt idx="39">
                  <c:v>2049</c:v>
                </c:pt>
                <c:pt idx="40">
                  <c:v>2050</c:v>
                </c:pt>
              </c:numCache>
            </c:numRef>
          </c:cat>
          <c:val>
            <c:numRef>
              <c:f>Sheet1!$C$2:$C$42</c:f>
              <c:numCache>
                <c:formatCode>General</c:formatCode>
                <c:ptCount val="41"/>
                <c:pt idx="0">
                  <c:v>309.3</c:v>
                </c:pt>
                <c:pt idx="1">
                  <c:v>311.60000000000002</c:v>
                </c:pt>
                <c:pt idx="2">
                  <c:v>313.8</c:v>
                </c:pt>
                <c:pt idx="3">
                  <c:v>316</c:v>
                </c:pt>
                <c:pt idx="4">
                  <c:v>318.3</c:v>
                </c:pt>
                <c:pt idx="5">
                  <c:v>320.60000000000002</c:v>
                </c:pt>
                <c:pt idx="6">
                  <c:v>322.89999999999998</c:v>
                </c:pt>
                <c:pt idx="7">
                  <c:v>325</c:v>
                </c:pt>
                <c:pt idx="8">
                  <c:v>326.7</c:v>
                </c:pt>
                <c:pt idx="9">
                  <c:v>328.2</c:v>
                </c:pt>
                <c:pt idx="10">
                  <c:v>330.35726899999997</c:v>
                </c:pt>
                <c:pt idx="11">
                  <c:v>332.19320699999997</c:v>
                </c:pt>
                <c:pt idx="12">
                  <c:v>334.01821899999999</c:v>
                </c:pt>
                <c:pt idx="13">
                  <c:v>335.81518599999998</c:v>
                </c:pt>
                <c:pt idx="14">
                  <c:v>337.57983400000001</c:v>
                </c:pt>
                <c:pt idx="15">
                  <c:v>339.30862400000001</c:v>
                </c:pt>
                <c:pt idx="16">
                  <c:v>341.00433299999997</c:v>
                </c:pt>
                <c:pt idx="17">
                  <c:v>342.66116299999999</c:v>
                </c:pt>
                <c:pt idx="18">
                  <c:v>344.27172899999999</c:v>
                </c:pt>
                <c:pt idx="19">
                  <c:v>345.83371</c:v>
                </c:pt>
                <c:pt idx="20">
                  <c:v>347.34435999999999</c:v>
                </c:pt>
                <c:pt idx="21">
                  <c:v>348.79467799999998</c:v>
                </c:pt>
                <c:pt idx="22">
                  <c:v>350.18689000000001</c:v>
                </c:pt>
                <c:pt idx="23">
                  <c:v>351.52551299999999</c:v>
                </c:pt>
                <c:pt idx="24">
                  <c:v>352.81140099999999</c:v>
                </c:pt>
                <c:pt idx="25">
                  <c:v>354.04583700000001</c:v>
                </c:pt>
                <c:pt idx="26">
                  <c:v>355.23056000000003</c:v>
                </c:pt>
                <c:pt idx="27">
                  <c:v>356.367706</c:v>
                </c:pt>
                <c:pt idx="28">
                  <c:v>357.45931999999999</c:v>
                </c:pt>
                <c:pt idx="29">
                  <c:v>358.50765999999999</c:v>
                </c:pt>
                <c:pt idx="30">
                  <c:v>359.515198</c:v>
                </c:pt>
                <c:pt idx="31">
                  <c:v>360.48461900000001</c:v>
                </c:pt>
                <c:pt idx="32">
                  <c:v>361.41897599999999</c:v>
                </c:pt>
                <c:pt idx="33">
                  <c:v>362.32153299999999</c:v>
                </c:pt>
                <c:pt idx="34">
                  <c:v>363.19607500000001</c:v>
                </c:pt>
                <c:pt idx="35">
                  <c:v>364.04699699999998</c:v>
                </c:pt>
                <c:pt idx="36">
                  <c:v>364.87890599999997</c:v>
                </c:pt>
                <c:pt idx="37">
                  <c:v>365.69509900000003</c:v>
                </c:pt>
                <c:pt idx="38">
                  <c:v>366.49890099999999</c:v>
                </c:pt>
                <c:pt idx="39">
                  <c:v>367.29424999999998</c:v>
                </c:pt>
                <c:pt idx="40">
                  <c:v>368.08477800000003</c:v>
                </c:pt>
              </c:numCache>
            </c:numRef>
          </c:val>
          <c:smooth val="0"/>
        </c:ser>
        <c:ser>
          <c:idx val="1"/>
          <c:order val="2"/>
          <c:tx>
            <c:strRef>
              <c:f>Sheet1!$D$1</c:f>
              <c:strCache>
                <c:ptCount val="1"/>
                <c:pt idx="0">
                  <c:v>Reference</c:v>
                </c:pt>
              </c:strCache>
            </c:strRef>
          </c:tx>
          <c:spPr>
            <a:ln w="22225" cap="rnd">
              <a:solidFill>
                <a:srgbClr val="000000"/>
              </a:solidFill>
              <a:round/>
            </a:ln>
            <a:effectLst/>
          </c:spPr>
          <c:marker>
            <c:symbol val="none"/>
          </c:marker>
          <c:cat>
            <c:numRef>
              <c:f>Sheet1!$A$2:$A$42</c:f>
              <c:numCache>
                <c:formatCode>General</c:formatCode>
                <c:ptCount val="4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  <c:pt idx="16">
                  <c:v>2026</c:v>
                </c:pt>
                <c:pt idx="17">
                  <c:v>2027</c:v>
                </c:pt>
                <c:pt idx="18">
                  <c:v>2028</c:v>
                </c:pt>
                <c:pt idx="19">
                  <c:v>2029</c:v>
                </c:pt>
                <c:pt idx="20">
                  <c:v>2030</c:v>
                </c:pt>
                <c:pt idx="21">
                  <c:v>2031</c:v>
                </c:pt>
                <c:pt idx="22">
                  <c:v>2032</c:v>
                </c:pt>
                <c:pt idx="23">
                  <c:v>2033</c:v>
                </c:pt>
                <c:pt idx="24">
                  <c:v>2034</c:v>
                </c:pt>
                <c:pt idx="25">
                  <c:v>2035</c:v>
                </c:pt>
                <c:pt idx="26">
                  <c:v>2036</c:v>
                </c:pt>
                <c:pt idx="27">
                  <c:v>2037</c:v>
                </c:pt>
                <c:pt idx="28">
                  <c:v>2038</c:v>
                </c:pt>
                <c:pt idx="29">
                  <c:v>2039</c:v>
                </c:pt>
                <c:pt idx="30">
                  <c:v>2040</c:v>
                </c:pt>
                <c:pt idx="31">
                  <c:v>2041</c:v>
                </c:pt>
                <c:pt idx="32">
                  <c:v>2042</c:v>
                </c:pt>
                <c:pt idx="33">
                  <c:v>2043</c:v>
                </c:pt>
                <c:pt idx="34">
                  <c:v>2044</c:v>
                </c:pt>
                <c:pt idx="35">
                  <c:v>2045</c:v>
                </c:pt>
                <c:pt idx="36">
                  <c:v>2046</c:v>
                </c:pt>
                <c:pt idx="37">
                  <c:v>2047</c:v>
                </c:pt>
                <c:pt idx="38">
                  <c:v>2048</c:v>
                </c:pt>
                <c:pt idx="39">
                  <c:v>2049</c:v>
                </c:pt>
                <c:pt idx="40">
                  <c:v>2050</c:v>
                </c:pt>
              </c:numCache>
            </c:numRef>
          </c:cat>
          <c:val>
            <c:numRef>
              <c:f>Sheet1!$D$2:$D$42</c:f>
              <c:numCache>
                <c:formatCode>General</c:formatCode>
                <c:ptCount val="41"/>
                <c:pt idx="0">
                  <c:v>309.3</c:v>
                </c:pt>
                <c:pt idx="1">
                  <c:v>311.60000000000002</c:v>
                </c:pt>
                <c:pt idx="2">
                  <c:v>313.8</c:v>
                </c:pt>
                <c:pt idx="3">
                  <c:v>316</c:v>
                </c:pt>
                <c:pt idx="4">
                  <c:v>318.3</c:v>
                </c:pt>
                <c:pt idx="5">
                  <c:v>320.60000000000002</c:v>
                </c:pt>
                <c:pt idx="6">
                  <c:v>322.89999999999998</c:v>
                </c:pt>
                <c:pt idx="7">
                  <c:v>325</c:v>
                </c:pt>
                <c:pt idx="8">
                  <c:v>326.7</c:v>
                </c:pt>
                <c:pt idx="9">
                  <c:v>328.2</c:v>
                </c:pt>
                <c:pt idx="10">
                  <c:v>330.40802000000002</c:v>
                </c:pt>
                <c:pt idx="11">
                  <c:v>332.66256700000002</c:v>
                </c:pt>
                <c:pt idx="12">
                  <c:v>334.98495500000001</c:v>
                </c:pt>
                <c:pt idx="13">
                  <c:v>337.28607199999999</c:v>
                </c:pt>
                <c:pt idx="14">
                  <c:v>339.56256100000002</c:v>
                </c:pt>
                <c:pt idx="15">
                  <c:v>341.81274400000001</c:v>
                </c:pt>
                <c:pt idx="16">
                  <c:v>344.037781</c:v>
                </c:pt>
                <c:pt idx="17">
                  <c:v>346.23037699999998</c:v>
                </c:pt>
                <c:pt idx="18">
                  <c:v>348.38626099999999</c:v>
                </c:pt>
                <c:pt idx="19">
                  <c:v>350.510986</c:v>
                </c:pt>
                <c:pt idx="20">
                  <c:v>352.59774800000002</c:v>
                </c:pt>
                <c:pt idx="21">
                  <c:v>354.63107300000001</c:v>
                </c:pt>
                <c:pt idx="22">
                  <c:v>356.61285400000003</c:v>
                </c:pt>
                <c:pt idx="23">
                  <c:v>358.54745500000001</c:v>
                </c:pt>
                <c:pt idx="24">
                  <c:v>360.43542500000001</c:v>
                </c:pt>
                <c:pt idx="25">
                  <c:v>362.27773999999999</c:v>
                </c:pt>
                <c:pt idx="26">
                  <c:v>364.07598899999999</c:v>
                </c:pt>
                <c:pt idx="27">
                  <c:v>365.83209199999999</c:v>
                </c:pt>
                <c:pt idx="28">
                  <c:v>367.54803500000003</c:v>
                </c:pt>
                <c:pt idx="29">
                  <c:v>369.22619600000002</c:v>
                </c:pt>
                <c:pt idx="30">
                  <c:v>370.86914100000001</c:v>
                </c:pt>
                <c:pt idx="31">
                  <c:v>372.47976699999998</c:v>
                </c:pt>
                <c:pt idx="32">
                  <c:v>374.06146200000001</c:v>
                </c:pt>
                <c:pt idx="33">
                  <c:v>375.61776700000001</c:v>
                </c:pt>
                <c:pt idx="34">
                  <c:v>377.15304600000002</c:v>
                </c:pt>
                <c:pt idx="35">
                  <c:v>378.67199699999998</c:v>
                </c:pt>
                <c:pt idx="36">
                  <c:v>380.17904700000003</c:v>
                </c:pt>
                <c:pt idx="37">
                  <c:v>381.677277</c:v>
                </c:pt>
                <c:pt idx="38">
                  <c:v>383.17071499999997</c:v>
                </c:pt>
                <c:pt idx="39">
                  <c:v>384.66336100000001</c:v>
                </c:pt>
                <c:pt idx="40">
                  <c:v>386.15859999999998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-205177936"/>
        <c:axId val="-205185552"/>
      </c:lineChart>
      <c:catAx>
        <c:axId val="-20517793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-205185552"/>
        <c:crosses val="autoZero"/>
        <c:auto val="1"/>
        <c:lblAlgn val="ctr"/>
        <c:lblOffset val="100"/>
        <c:tickLblSkip val="10"/>
        <c:tickMarkSkip val="10"/>
        <c:noMultiLvlLbl val="0"/>
      </c:catAx>
      <c:valAx>
        <c:axId val="-205185552"/>
        <c:scaling>
          <c:orientation val="minMax"/>
          <c:max val="5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0"/>
        <c:majorTickMark val="none"/>
        <c:minorTickMark val="none"/>
        <c:tickLblPos val="low"/>
        <c:spPr>
          <a:noFill/>
          <a:ln w="22225" cap="flat" cmpd="sng" algn="ctr">
            <a:solidFill>
              <a:srgbClr val="FFFFFF">
                <a:lumMod val="65000"/>
              </a:srgbClr>
            </a:solidFill>
            <a:prstDash val="lgDash"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-205177936"/>
        <c:crossesAt val="11"/>
        <c:crossBetween val="midCat"/>
        <c:majorUnit val="100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000">
          <a:solidFill>
            <a:schemeClr val="tx1"/>
          </a:solidFill>
          <a:latin typeface="Arial" panose="020B0604020202020204" pitchFamily="34" charset="0"/>
          <a:cs typeface="Arial" panose="020B0604020202020204" pitchFamily="34" charset="0"/>
        </a:defRPr>
      </a:pPr>
      <a:endParaRPr lang="en-US"/>
    </a:p>
  </c:txPr>
  <c:externalData r:id="rId4">
    <c:autoUpdate val="0"/>
  </c:externalData>
  <c:userShapes r:id="rId5"/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3651518544770578"/>
          <c:y val="5.3833574447770552E-2"/>
          <c:w val="0.66911670202998541"/>
          <c:h val="0.82134581034039944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Natural Gas</c:v>
                </c:pt>
              </c:strCache>
            </c:strRef>
          </c:tx>
          <c:spPr>
            <a:ln w="2222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numRef>
              <c:f>Sheet1!$A$2:$A$32</c:f>
              <c:numCache>
                <c:formatCode>General</c:formatCode>
                <c:ptCount val="31"/>
                <c:pt idx="0">
                  <c:v>2020</c:v>
                </c:pt>
                <c:pt idx="1">
                  <c:v>2021</c:v>
                </c:pt>
                <c:pt idx="2">
                  <c:v>2022</c:v>
                </c:pt>
                <c:pt idx="3">
                  <c:v>2023</c:v>
                </c:pt>
                <c:pt idx="4">
                  <c:v>2024</c:v>
                </c:pt>
                <c:pt idx="5">
                  <c:v>2025</c:v>
                </c:pt>
                <c:pt idx="6">
                  <c:v>2026</c:v>
                </c:pt>
                <c:pt idx="7">
                  <c:v>2027</c:v>
                </c:pt>
                <c:pt idx="8">
                  <c:v>2028</c:v>
                </c:pt>
                <c:pt idx="9">
                  <c:v>2029</c:v>
                </c:pt>
                <c:pt idx="10">
                  <c:v>2030</c:v>
                </c:pt>
                <c:pt idx="11">
                  <c:v>2031</c:v>
                </c:pt>
                <c:pt idx="12">
                  <c:v>2032</c:v>
                </c:pt>
                <c:pt idx="13">
                  <c:v>2033</c:v>
                </c:pt>
                <c:pt idx="14">
                  <c:v>2034</c:v>
                </c:pt>
                <c:pt idx="15">
                  <c:v>2035</c:v>
                </c:pt>
                <c:pt idx="16">
                  <c:v>2036</c:v>
                </c:pt>
                <c:pt idx="17">
                  <c:v>2037</c:v>
                </c:pt>
                <c:pt idx="18">
                  <c:v>2038</c:v>
                </c:pt>
                <c:pt idx="19">
                  <c:v>2039</c:v>
                </c:pt>
                <c:pt idx="20">
                  <c:v>2040</c:v>
                </c:pt>
                <c:pt idx="21">
                  <c:v>2041</c:v>
                </c:pt>
                <c:pt idx="22">
                  <c:v>2042</c:v>
                </c:pt>
                <c:pt idx="23">
                  <c:v>2043</c:v>
                </c:pt>
                <c:pt idx="24">
                  <c:v>2044</c:v>
                </c:pt>
                <c:pt idx="25">
                  <c:v>2045</c:v>
                </c:pt>
                <c:pt idx="26">
                  <c:v>2046</c:v>
                </c:pt>
                <c:pt idx="27">
                  <c:v>2047</c:v>
                </c:pt>
                <c:pt idx="28">
                  <c:v>2048</c:v>
                </c:pt>
                <c:pt idx="29">
                  <c:v>2049</c:v>
                </c:pt>
                <c:pt idx="30">
                  <c:v>2050</c:v>
                </c:pt>
              </c:numCache>
            </c:numRef>
          </c:cat>
          <c:val>
            <c:numRef>
              <c:f>Sheet1!$B$2:$B$32</c:f>
              <c:numCache>
                <c:formatCode>General</c:formatCode>
                <c:ptCount val="31"/>
                <c:pt idx="1">
                  <c:v>957.05407700000001</c:v>
                </c:pt>
                <c:pt idx="2">
                  <c:v>960.06707800000004</c:v>
                </c:pt>
                <c:pt idx="3">
                  <c:v>954.61645499999997</c:v>
                </c:pt>
                <c:pt idx="4">
                  <c:v>950.56457499999999</c:v>
                </c:pt>
                <c:pt idx="5">
                  <c:v>944.35815400000001</c:v>
                </c:pt>
                <c:pt idx="6">
                  <c:v>932.912781</c:v>
                </c:pt>
                <c:pt idx="7">
                  <c:v>916.60186799999997</c:v>
                </c:pt>
                <c:pt idx="8">
                  <c:v>902.44879200000003</c:v>
                </c:pt>
                <c:pt idx="9">
                  <c:v>888.57983400000001</c:v>
                </c:pt>
                <c:pt idx="10">
                  <c:v>874.78857400000004</c:v>
                </c:pt>
                <c:pt idx="11">
                  <c:v>861.34210199999995</c:v>
                </c:pt>
                <c:pt idx="12">
                  <c:v>847.25567599999999</c:v>
                </c:pt>
                <c:pt idx="13">
                  <c:v>834.07806400000004</c:v>
                </c:pt>
                <c:pt idx="14">
                  <c:v>822.217896</c:v>
                </c:pt>
                <c:pt idx="15">
                  <c:v>810.52716099999998</c:v>
                </c:pt>
                <c:pt idx="16">
                  <c:v>799.07714799999997</c:v>
                </c:pt>
                <c:pt idx="17">
                  <c:v>788.34173599999997</c:v>
                </c:pt>
                <c:pt idx="18">
                  <c:v>777.90039100000001</c:v>
                </c:pt>
                <c:pt idx="19">
                  <c:v>767.46417199999996</c:v>
                </c:pt>
                <c:pt idx="20">
                  <c:v>756.76879899999994</c:v>
                </c:pt>
                <c:pt idx="21">
                  <c:v>746.323486</c:v>
                </c:pt>
                <c:pt idx="22">
                  <c:v>736.64129600000001</c:v>
                </c:pt>
                <c:pt idx="23">
                  <c:v>726.85919200000001</c:v>
                </c:pt>
                <c:pt idx="24">
                  <c:v>716.86633300000005</c:v>
                </c:pt>
                <c:pt idx="25">
                  <c:v>706.72259499999996</c:v>
                </c:pt>
                <c:pt idx="26">
                  <c:v>695.87286400000005</c:v>
                </c:pt>
                <c:pt idx="27">
                  <c:v>685.011169</c:v>
                </c:pt>
                <c:pt idx="28">
                  <c:v>674.56048599999997</c:v>
                </c:pt>
                <c:pt idx="29">
                  <c:v>664.59381099999996</c:v>
                </c:pt>
                <c:pt idx="30">
                  <c:v>655.97076400000003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Wind</c:v>
                </c:pt>
              </c:strCache>
            </c:strRef>
          </c:tx>
          <c:spPr>
            <a:ln w="22225" cap="rnd">
              <a:solidFill>
                <a:srgbClr val="5D9732"/>
              </a:solidFill>
              <a:round/>
            </a:ln>
            <a:effectLst/>
          </c:spPr>
          <c:marker>
            <c:symbol val="none"/>
          </c:marker>
          <c:cat>
            <c:numRef>
              <c:f>Sheet1!$A$2:$A$32</c:f>
              <c:numCache>
                <c:formatCode>General</c:formatCode>
                <c:ptCount val="31"/>
                <c:pt idx="0">
                  <c:v>2020</c:v>
                </c:pt>
                <c:pt idx="1">
                  <c:v>2021</c:v>
                </c:pt>
                <c:pt idx="2">
                  <c:v>2022</c:v>
                </c:pt>
                <c:pt idx="3">
                  <c:v>2023</c:v>
                </c:pt>
                <c:pt idx="4">
                  <c:v>2024</c:v>
                </c:pt>
                <c:pt idx="5">
                  <c:v>2025</c:v>
                </c:pt>
                <c:pt idx="6">
                  <c:v>2026</c:v>
                </c:pt>
                <c:pt idx="7">
                  <c:v>2027</c:v>
                </c:pt>
                <c:pt idx="8">
                  <c:v>2028</c:v>
                </c:pt>
                <c:pt idx="9">
                  <c:v>2029</c:v>
                </c:pt>
                <c:pt idx="10">
                  <c:v>2030</c:v>
                </c:pt>
                <c:pt idx="11">
                  <c:v>2031</c:v>
                </c:pt>
                <c:pt idx="12">
                  <c:v>2032</c:v>
                </c:pt>
                <c:pt idx="13">
                  <c:v>2033</c:v>
                </c:pt>
                <c:pt idx="14">
                  <c:v>2034</c:v>
                </c:pt>
                <c:pt idx="15">
                  <c:v>2035</c:v>
                </c:pt>
                <c:pt idx="16">
                  <c:v>2036</c:v>
                </c:pt>
                <c:pt idx="17">
                  <c:v>2037</c:v>
                </c:pt>
                <c:pt idx="18">
                  <c:v>2038</c:v>
                </c:pt>
                <c:pt idx="19">
                  <c:v>2039</c:v>
                </c:pt>
                <c:pt idx="20">
                  <c:v>2040</c:v>
                </c:pt>
                <c:pt idx="21">
                  <c:v>2041</c:v>
                </c:pt>
                <c:pt idx="22">
                  <c:v>2042</c:v>
                </c:pt>
                <c:pt idx="23">
                  <c:v>2043</c:v>
                </c:pt>
                <c:pt idx="24">
                  <c:v>2044</c:v>
                </c:pt>
                <c:pt idx="25">
                  <c:v>2045</c:v>
                </c:pt>
                <c:pt idx="26">
                  <c:v>2046</c:v>
                </c:pt>
                <c:pt idx="27">
                  <c:v>2047</c:v>
                </c:pt>
                <c:pt idx="28">
                  <c:v>2048</c:v>
                </c:pt>
                <c:pt idx="29">
                  <c:v>2049</c:v>
                </c:pt>
                <c:pt idx="30">
                  <c:v>2050</c:v>
                </c:pt>
              </c:numCache>
            </c:numRef>
          </c:cat>
          <c:val>
            <c:numRef>
              <c:f>Sheet1!$C$2:$C$32</c:f>
              <c:numCache>
                <c:formatCode>General</c:formatCode>
                <c:ptCount val="31"/>
                <c:pt idx="1">
                  <c:v>1267.8427730000001</c:v>
                </c:pt>
                <c:pt idx="2">
                  <c:v>1275.3027340000001</c:v>
                </c:pt>
                <c:pt idx="3">
                  <c:v>1278.665283</c:v>
                </c:pt>
                <c:pt idx="4">
                  <c:v>1282.3125</c:v>
                </c:pt>
                <c:pt idx="5">
                  <c:v>1278.103149</c:v>
                </c:pt>
                <c:pt idx="6">
                  <c:v>1265.7132570000001</c:v>
                </c:pt>
                <c:pt idx="7">
                  <c:v>1251.7978519999999</c:v>
                </c:pt>
                <c:pt idx="8">
                  <c:v>1236.1141359999999</c:v>
                </c:pt>
                <c:pt idx="9">
                  <c:v>1219.088745</c:v>
                </c:pt>
                <c:pt idx="10">
                  <c:v>1201.325928</c:v>
                </c:pt>
                <c:pt idx="11">
                  <c:v>1184.010254</c:v>
                </c:pt>
                <c:pt idx="12">
                  <c:v>1165.78772</c:v>
                </c:pt>
                <c:pt idx="13">
                  <c:v>1148.788452</c:v>
                </c:pt>
                <c:pt idx="14">
                  <c:v>1133.5792240000001</c:v>
                </c:pt>
                <c:pt idx="15">
                  <c:v>1118.580688</c:v>
                </c:pt>
                <c:pt idx="16">
                  <c:v>1103.892212</c:v>
                </c:pt>
                <c:pt idx="17">
                  <c:v>1090.169067</c:v>
                </c:pt>
                <c:pt idx="18">
                  <c:v>1076.832764</c:v>
                </c:pt>
                <c:pt idx="19">
                  <c:v>1063.4832759999999</c:v>
                </c:pt>
                <c:pt idx="20">
                  <c:v>1049.7539059999999</c:v>
                </c:pt>
                <c:pt idx="21">
                  <c:v>1036.350586</c:v>
                </c:pt>
                <c:pt idx="22">
                  <c:v>1023.986816</c:v>
                </c:pt>
                <c:pt idx="23">
                  <c:v>1011.46521</c:v>
                </c:pt>
                <c:pt idx="24">
                  <c:v>998.630493</c:v>
                </c:pt>
                <c:pt idx="25">
                  <c:v>985.56488000000002</c:v>
                </c:pt>
                <c:pt idx="26">
                  <c:v>971.49273700000003</c:v>
                </c:pt>
                <c:pt idx="27">
                  <c:v>957.38000499999998</c:v>
                </c:pt>
                <c:pt idx="28">
                  <c:v>943.81854199999998</c:v>
                </c:pt>
                <c:pt idx="29">
                  <c:v>930.91204800000003</c:v>
                </c:pt>
                <c:pt idx="30">
                  <c:v>918.35607900000002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Solar PV</c:v>
                </c:pt>
              </c:strCache>
            </c:strRef>
          </c:tx>
          <c:spPr>
            <a:ln w="22225" cap="rnd">
              <a:solidFill>
                <a:schemeClr val="accent4"/>
              </a:solidFill>
              <a:round/>
            </a:ln>
            <a:effectLst/>
          </c:spPr>
          <c:marker>
            <c:symbol val="none"/>
          </c:marker>
          <c:cat>
            <c:numRef>
              <c:f>Sheet1!$A$2:$A$32</c:f>
              <c:numCache>
                <c:formatCode>General</c:formatCode>
                <c:ptCount val="31"/>
                <c:pt idx="0">
                  <c:v>2020</c:v>
                </c:pt>
                <c:pt idx="1">
                  <c:v>2021</c:v>
                </c:pt>
                <c:pt idx="2">
                  <c:v>2022</c:v>
                </c:pt>
                <c:pt idx="3">
                  <c:v>2023</c:v>
                </c:pt>
                <c:pt idx="4">
                  <c:v>2024</c:v>
                </c:pt>
                <c:pt idx="5">
                  <c:v>2025</c:v>
                </c:pt>
                <c:pt idx="6">
                  <c:v>2026</c:v>
                </c:pt>
                <c:pt idx="7">
                  <c:v>2027</c:v>
                </c:pt>
                <c:pt idx="8">
                  <c:v>2028</c:v>
                </c:pt>
                <c:pt idx="9">
                  <c:v>2029</c:v>
                </c:pt>
                <c:pt idx="10">
                  <c:v>2030</c:v>
                </c:pt>
                <c:pt idx="11">
                  <c:v>2031</c:v>
                </c:pt>
                <c:pt idx="12">
                  <c:v>2032</c:v>
                </c:pt>
                <c:pt idx="13">
                  <c:v>2033</c:v>
                </c:pt>
                <c:pt idx="14">
                  <c:v>2034</c:v>
                </c:pt>
                <c:pt idx="15">
                  <c:v>2035</c:v>
                </c:pt>
                <c:pt idx="16">
                  <c:v>2036</c:v>
                </c:pt>
                <c:pt idx="17">
                  <c:v>2037</c:v>
                </c:pt>
                <c:pt idx="18">
                  <c:v>2038</c:v>
                </c:pt>
                <c:pt idx="19">
                  <c:v>2039</c:v>
                </c:pt>
                <c:pt idx="20">
                  <c:v>2040</c:v>
                </c:pt>
                <c:pt idx="21">
                  <c:v>2041</c:v>
                </c:pt>
                <c:pt idx="22">
                  <c:v>2042</c:v>
                </c:pt>
                <c:pt idx="23">
                  <c:v>2043</c:v>
                </c:pt>
                <c:pt idx="24">
                  <c:v>2044</c:v>
                </c:pt>
                <c:pt idx="25">
                  <c:v>2045</c:v>
                </c:pt>
                <c:pt idx="26">
                  <c:v>2046</c:v>
                </c:pt>
                <c:pt idx="27">
                  <c:v>2047</c:v>
                </c:pt>
                <c:pt idx="28">
                  <c:v>2048</c:v>
                </c:pt>
                <c:pt idx="29">
                  <c:v>2049</c:v>
                </c:pt>
                <c:pt idx="30">
                  <c:v>2050</c:v>
                </c:pt>
              </c:numCache>
            </c:numRef>
          </c:cat>
          <c:val>
            <c:numRef>
              <c:f>Sheet1!$D$2:$D$32</c:f>
              <c:numCache>
                <c:formatCode>General</c:formatCode>
                <c:ptCount val="31"/>
                <c:pt idx="1">
                  <c:v>1232.071899</c:v>
                </c:pt>
                <c:pt idx="2">
                  <c:v>1178.9487300000001</c:v>
                </c:pt>
                <c:pt idx="3">
                  <c:v>1133.487061</c:v>
                </c:pt>
                <c:pt idx="4">
                  <c:v>1093.6351320000001</c:v>
                </c:pt>
                <c:pt idx="5">
                  <c:v>1069.9604489999999</c:v>
                </c:pt>
                <c:pt idx="6">
                  <c:v>1048.356567</c:v>
                </c:pt>
                <c:pt idx="7">
                  <c:v>1021.583557</c:v>
                </c:pt>
                <c:pt idx="8">
                  <c:v>995.41455099999996</c:v>
                </c:pt>
                <c:pt idx="9">
                  <c:v>970.90289299999995</c:v>
                </c:pt>
                <c:pt idx="10">
                  <c:v>948.11523399999999</c:v>
                </c:pt>
                <c:pt idx="11">
                  <c:v>926.56964100000005</c:v>
                </c:pt>
                <c:pt idx="12">
                  <c:v>907.27618399999994</c:v>
                </c:pt>
                <c:pt idx="13">
                  <c:v>889.19329800000003</c:v>
                </c:pt>
                <c:pt idx="14">
                  <c:v>872.60070800000005</c:v>
                </c:pt>
                <c:pt idx="15">
                  <c:v>856.267517</c:v>
                </c:pt>
                <c:pt idx="16">
                  <c:v>840.26757799999996</c:v>
                </c:pt>
                <c:pt idx="17">
                  <c:v>825.09393299999999</c:v>
                </c:pt>
                <c:pt idx="18">
                  <c:v>810.29937700000005</c:v>
                </c:pt>
                <c:pt idx="19">
                  <c:v>795.58062700000005</c:v>
                </c:pt>
                <c:pt idx="20">
                  <c:v>780.66595500000005</c:v>
                </c:pt>
                <c:pt idx="21">
                  <c:v>766.08300799999995</c:v>
                </c:pt>
                <c:pt idx="22">
                  <c:v>752.35272199999997</c:v>
                </c:pt>
                <c:pt idx="23">
                  <c:v>738.58758499999999</c:v>
                </c:pt>
                <c:pt idx="24">
                  <c:v>724.67779499999995</c:v>
                </c:pt>
                <c:pt idx="25">
                  <c:v>710.68768299999999</c:v>
                </c:pt>
                <c:pt idx="26">
                  <c:v>696.06567399999994</c:v>
                </c:pt>
                <c:pt idx="27">
                  <c:v>681.51422100000002</c:v>
                </c:pt>
                <c:pt idx="28">
                  <c:v>667.45373500000005</c:v>
                </c:pt>
                <c:pt idx="29">
                  <c:v>653.95007299999997</c:v>
                </c:pt>
                <c:pt idx="30">
                  <c:v>640.78253199999995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-205180112"/>
        <c:axId val="-205188816"/>
      </c:lineChart>
      <c:catAx>
        <c:axId val="-20518011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205188816"/>
        <c:crosses val="autoZero"/>
        <c:auto val="1"/>
        <c:lblAlgn val="ctr"/>
        <c:lblOffset val="100"/>
        <c:tickLblSkip val="10"/>
        <c:tickMarkSkip val="10"/>
        <c:noMultiLvlLbl val="0"/>
      </c:catAx>
      <c:valAx>
        <c:axId val="-205188816"/>
        <c:scaling>
          <c:orientation val="minMax"/>
          <c:max val="1400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&quot;$&quot;#,##0" sourceLinked="0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205180112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3637083826060204"/>
          <c:y val="5.3833574447770552E-2"/>
          <c:w val="0.66931864286194998"/>
          <c:h val="0.82134581034039944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Natural Gas</c:v>
                </c:pt>
              </c:strCache>
            </c:strRef>
          </c:tx>
          <c:spPr>
            <a:ln w="2222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numRef>
              <c:f>Sheet1!$A$2:$A$32</c:f>
              <c:numCache>
                <c:formatCode>General</c:formatCode>
                <c:ptCount val="31"/>
                <c:pt idx="0">
                  <c:v>2020</c:v>
                </c:pt>
                <c:pt idx="1">
                  <c:v>2021</c:v>
                </c:pt>
                <c:pt idx="2">
                  <c:v>2022</c:v>
                </c:pt>
                <c:pt idx="3">
                  <c:v>2023</c:v>
                </c:pt>
                <c:pt idx="4">
                  <c:v>2024</c:v>
                </c:pt>
                <c:pt idx="5">
                  <c:v>2025</c:v>
                </c:pt>
                <c:pt idx="6">
                  <c:v>2026</c:v>
                </c:pt>
                <c:pt idx="7">
                  <c:v>2027</c:v>
                </c:pt>
                <c:pt idx="8">
                  <c:v>2028</c:v>
                </c:pt>
                <c:pt idx="9">
                  <c:v>2029</c:v>
                </c:pt>
                <c:pt idx="10">
                  <c:v>2030</c:v>
                </c:pt>
                <c:pt idx="11">
                  <c:v>2031</c:v>
                </c:pt>
                <c:pt idx="12">
                  <c:v>2032</c:v>
                </c:pt>
                <c:pt idx="13">
                  <c:v>2033</c:v>
                </c:pt>
                <c:pt idx="14">
                  <c:v>2034</c:v>
                </c:pt>
                <c:pt idx="15">
                  <c:v>2035</c:v>
                </c:pt>
                <c:pt idx="16">
                  <c:v>2036</c:v>
                </c:pt>
                <c:pt idx="17">
                  <c:v>2037</c:v>
                </c:pt>
                <c:pt idx="18">
                  <c:v>2038</c:v>
                </c:pt>
                <c:pt idx="19">
                  <c:v>2039</c:v>
                </c:pt>
                <c:pt idx="20">
                  <c:v>2040</c:v>
                </c:pt>
                <c:pt idx="21">
                  <c:v>2041</c:v>
                </c:pt>
                <c:pt idx="22">
                  <c:v>2042</c:v>
                </c:pt>
                <c:pt idx="23">
                  <c:v>2043</c:v>
                </c:pt>
                <c:pt idx="24">
                  <c:v>2044</c:v>
                </c:pt>
                <c:pt idx="25">
                  <c:v>2045</c:v>
                </c:pt>
                <c:pt idx="26">
                  <c:v>2046</c:v>
                </c:pt>
                <c:pt idx="27">
                  <c:v>2047</c:v>
                </c:pt>
                <c:pt idx="28">
                  <c:v>2048</c:v>
                </c:pt>
                <c:pt idx="29">
                  <c:v>2049</c:v>
                </c:pt>
                <c:pt idx="30">
                  <c:v>2050</c:v>
                </c:pt>
              </c:numCache>
            </c:numRef>
          </c:cat>
          <c:val>
            <c:numRef>
              <c:f>Sheet1!$B$2:$B$32</c:f>
              <c:numCache>
                <c:formatCode>General</c:formatCode>
                <c:ptCount val="31"/>
                <c:pt idx="1">
                  <c:v>957.05407700000001</c:v>
                </c:pt>
                <c:pt idx="2">
                  <c:v>960.06890899999996</c:v>
                </c:pt>
                <c:pt idx="3">
                  <c:v>954.44787599999995</c:v>
                </c:pt>
                <c:pt idx="4">
                  <c:v>951.02447500000005</c:v>
                </c:pt>
                <c:pt idx="5">
                  <c:v>945.16046100000005</c:v>
                </c:pt>
                <c:pt idx="6">
                  <c:v>933.49060099999997</c:v>
                </c:pt>
                <c:pt idx="7">
                  <c:v>916.87481700000001</c:v>
                </c:pt>
                <c:pt idx="8">
                  <c:v>903.02728300000001</c:v>
                </c:pt>
                <c:pt idx="9">
                  <c:v>889.930115</c:v>
                </c:pt>
                <c:pt idx="10">
                  <c:v>876.07104500000003</c:v>
                </c:pt>
                <c:pt idx="11">
                  <c:v>862.48101799999995</c:v>
                </c:pt>
                <c:pt idx="12">
                  <c:v>848.56549099999995</c:v>
                </c:pt>
                <c:pt idx="13">
                  <c:v>835.49151600000005</c:v>
                </c:pt>
                <c:pt idx="14">
                  <c:v>823.63610800000004</c:v>
                </c:pt>
                <c:pt idx="15">
                  <c:v>811.96856700000001</c:v>
                </c:pt>
                <c:pt idx="16">
                  <c:v>800.44183299999997</c:v>
                </c:pt>
                <c:pt idx="17">
                  <c:v>789.62518299999999</c:v>
                </c:pt>
                <c:pt idx="18">
                  <c:v>779.11828600000001</c:v>
                </c:pt>
                <c:pt idx="19">
                  <c:v>768.64959699999997</c:v>
                </c:pt>
                <c:pt idx="20">
                  <c:v>757.98474099999999</c:v>
                </c:pt>
                <c:pt idx="21">
                  <c:v>747.41235400000005</c:v>
                </c:pt>
                <c:pt idx="22">
                  <c:v>737.65881300000001</c:v>
                </c:pt>
                <c:pt idx="23">
                  <c:v>727.95922900000005</c:v>
                </c:pt>
                <c:pt idx="24">
                  <c:v>717.98400900000001</c:v>
                </c:pt>
                <c:pt idx="25">
                  <c:v>707.78814699999998</c:v>
                </c:pt>
                <c:pt idx="26">
                  <c:v>697.01946999999996</c:v>
                </c:pt>
                <c:pt idx="27">
                  <c:v>686.12481700000001</c:v>
                </c:pt>
                <c:pt idx="28">
                  <c:v>675.19702099999995</c:v>
                </c:pt>
                <c:pt idx="29">
                  <c:v>665.15466300000003</c:v>
                </c:pt>
                <c:pt idx="30">
                  <c:v>655.54461700000002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Wind</c:v>
                </c:pt>
              </c:strCache>
            </c:strRef>
          </c:tx>
          <c:spPr>
            <a:ln w="22225" cap="rnd">
              <a:solidFill>
                <a:srgbClr val="5D9732"/>
              </a:solidFill>
              <a:round/>
            </a:ln>
            <a:effectLst/>
          </c:spPr>
          <c:marker>
            <c:symbol val="none"/>
          </c:marker>
          <c:cat>
            <c:numRef>
              <c:f>Sheet1!$A$2:$A$32</c:f>
              <c:numCache>
                <c:formatCode>General</c:formatCode>
                <c:ptCount val="31"/>
                <c:pt idx="0">
                  <c:v>2020</c:v>
                </c:pt>
                <c:pt idx="1">
                  <c:v>2021</c:v>
                </c:pt>
                <c:pt idx="2">
                  <c:v>2022</c:v>
                </c:pt>
                <c:pt idx="3">
                  <c:v>2023</c:v>
                </c:pt>
                <c:pt idx="4">
                  <c:v>2024</c:v>
                </c:pt>
                <c:pt idx="5">
                  <c:v>2025</c:v>
                </c:pt>
                <c:pt idx="6">
                  <c:v>2026</c:v>
                </c:pt>
                <c:pt idx="7">
                  <c:v>2027</c:v>
                </c:pt>
                <c:pt idx="8">
                  <c:v>2028</c:v>
                </c:pt>
                <c:pt idx="9">
                  <c:v>2029</c:v>
                </c:pt>
                <c:pt idx="10">
                  <c:v>2030</c:v>
                </c:pt>
                <c:pt idx="11">
                  <c:v>2031</c:v>
                </c:pt>
                <c:pt idx="12">
                  <c:v>2032</c:v>
                </c:pt>
                <c:pt idx="13">
                  <c:v>2033</c:v>
                </c:pt>
                <c:pt idx="14">
                  <c:v>2034</c:v>
                </c:pt>
                <c:pt idx="15">
                  <c:v>2035</c:v>
                </c:pt>
                <c:pt idx="16">
                  <c:v>2036</c:v>
                </c:pt>
                <c:pt idx="17">
                  <c:v>2037</c:v>
                </c:pt>
                <c:pt idx="18">
                  <c:v>2038</c:v>
                </c:pt>
                <c:pt idx="19">
                  <c:v>2039</c:v>
                </c:pt>
                <c:pt idx="20">
                  <c:v>2040</c:v>
                </c:pt>
                <c:pt idx="21">
                  <c:v>2041</c:v>
                </c:pt>
                <c:pt idx="22">
                  <c:v>2042</c:v>
                </c:pt>
                <c:pt idx="23">
                  <c:v>2043</c:v>
                </c:pt>
                <c:pt idx="24">
                  <c:v>2044</c:v>
                </c:pt>
                <c:pt idx="25">
                  <c:v>2045</c:v>
                </c:pt>
                <c:pt idx="26">
                  <c:v>2046</c:v>
                </c:pt>
                <c:pt idx="27">
                  <c:v>2047</c:v>
                </c:pt>
                <c:pt idx="28">
                  <c:v>2048</c:v>
                </c:pt>
                <c:pt idx="29">
                  <c:v>2049</c:v>
                </c:pt>
                <c:pt idx="30">
                  <c:v>2050</c:v>
                </c:pt>
              </c:numCache>
            </c:numRef>
          </c:cat>
          <c:val>
            <c:numRef>
              <c:f>Sheet1!$C$2:$C$32</c:f>
              <c:numCache>
                <c:formatCode>General</c:formatCode>
                <c:ptCount val="31"/>
                <c:pt idx="1">
                  <c:v>1255.878052</c:v>
                </c:pt>
                <c:pt idx="2">
                  <c:v>1243.330811</c:v>
                </c:pt>
                <c:pt idx="3">
                  <c:v>1228.7799070000001</c:v>
                </c:pt>
                <c:pt idx="4">
                  <c:v>1207.2583010000001</c:v>
                </c:pt>
                <c:pt idx="5">
                  <c:v>1178.8442379999999</c:v>
                </c:pt>
                <c:pt idx="6">
                  <c:v>1149.2114260000001</c:v>
                </c:pt>
                <c:pt idx="7">
                  <c:v>1118.326538</c:v>
                </c:pt>
                <c:pt idx="8">
                  <c:v>1086.8133539999999</c:v>
                </c:pt>
                <c:pt idx="9">
                  <c:v>1055.006592</c:v>
                </c:pt>
                <c:pt idx="10">
                  <c:v>1023.645142</c:v>
                </c:pt>
                <c:pt idx="11">
                  <c:v>992.39892599999996</c:v>
                </c:pt>
                <c:pt idx="12">
                  <c:v>962.805115</c:v>
                </c:pt>
                <c:pt idx="13">
                  <c:v>935.00335700000005</c:v>
                </c:pt>
                <c:pt idx="14">
                  <c:v>908.01910399999997</c:v>
                </c:pt>
                <c:pt idx="15">
                  <c:v>881.72271699999999</c:v>
                </c:pt>
                <c:pt idx="16">
                  <c:v>856.16863999999998</c:v>
                </c:pt>
                <c:pt idx="17">
                  <c:v>831.35314900000003</c:v>
                </c:pt>
                <c:pt idx="18">
                  <c:v>806.86309800000004</c:v>
                </c:pt>
                <c:pt idx="19">
                  <c:v>782.89880400000004</c:v>
                </c:pt>
                <c:pt idx="20">
                  <c:v>760.39935300000002</c:v>
                </c:pt>
                <c:pt idx="21">
                  <c:v>737.676331</c:v>
                </c:pt>
                <c:pt idx="22">
                  <c:v>714.16668700000002</c:v>
                </c:pt>
                <c:pt idx="23">
                  <c:v>690.896973</c:v>
                </c:pt>
                <c:pt idx="24">
                  <c:v>668.84399399999995</c:v>
                </c:pt>
                <c:pt idx="25">
                  <c:v>647.371216</c:v>
                </c:pt>
                <c:pt idx="26">
                  <c:v>625.135986</c:v>
                </c:pt>
                <c:pt idx="27">
                  <c:v>603.28088400000001</c:v>
                </c:pt>
                <c:pt idx="28">
                  <c:v>582.52496299999996</c:v>
                </c:pt>
                <c:pt idx="29">
                  <c:v>563.01928699999996</c:v>
                </c:pt>
                <c:pt idx="30">
                  <c:v>548.880493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Solar PV</c:v>
                </c:pt>
              </c:strCache>
            </c:strRef>
          </c:tx>
          <c:spPr>
            <a:ln w="22225" cap="rnd">
              <a:solidFill>
                <a:schemeClr val="accent4"/>
              </a:solidFill>
              <a:round/>
            </a:ln>
            <a:effectLst/>
          </c:spPr>
          <c:marker>
            <c:symbol val="none"/>
          </c:marker>
          <c:cat>
            <c:numRef>
              <c:f>Sheet1!$A$2:$A$32</c:f>
              <c:numCache>
                <c:formatCode>General</c:formatCode>
                <c:ptCount val="31"/>
                <c:pt idx="0">
                  <c:v>2020</c:v>
                </c:pt>
                <c:pt idx="1">
                  <c:v>2021</c:v>
                </c:pt>
                <c:pt idx="2">
                  <c:v>2022</c:v>
                </c:pt>
                <c:pt idx="3">
                  <c:v>2023</c:v>
                </c:pt>
                <c:pt idx="4">
                  <c:v>2024</c:v>
                </c:pt>
                <c:pt idx="5">
                  <c:v>2025</c:v>
                </c:pt>
                <c:pt idx="6">
                  <c:v>2026</c:v>
                </c:pt>
                <c:pt idx="7">
                  <c:v>2027</c:v>
                </c:pt>
                <c:pt idx="8">
                  <c:v>2028</c:v>
                </c:pt>
                <c:pt idx="9">
                  <c:v>2029</c:v>
                </c:pt>
                <c:pt idx="10">
                  <c:v>2030</c:v>
                </c:pt>
                <c:pt idx="11">
                  <c:v>2031</c:v>
                </c:pt>
                <c:pt idx="12">
                  <c:v>2032</c:v>
                </c:pt>
                <c:pt idx="13">
                  <c:v>2033</c:v>
                </c:pt>
                <c:pt idx="14">
                  <c:v>2034</c:v>
                </c:pt>
                <c:pt idx="15">
                  <c:v>2035</c:v>
                </c:pt>
                <c:pt idx="16">
                  <c:v>2036</c:v>
                </c:pt>
                <c:pt idx="17">
                  <c:v>2037</c:v>
                </c:pt>
                <c:pt idx="18">
                  <c:v>2038</c:v>
                </c:pt>
                <c:pt idx="19">
                  <c:v>2039</c:v>
                </c:pt>
                <c:pt idx="20">
                  <c:v>2040</c:v>
                </c:pt>
                <c:pt idx="21">
                  <c:v>2041</c:v>
                </c:pt>
                <c:pt idx="22">
                  <c:v>2042</c:v>
                </c:pt>
                <c:pt idx="23">
                  <c:v>2043</c:v>
                </c:pt>
                <c:pt idx="24">
                  <c:v>2044</c:v>
                </c:pt>
                <c:pt idx="25">
                  <c:v>2045</c:v>
                </c:pt>
                <c:pt idx="26">
                  <c:v>2046</c:v>
                </c:pt>
                <c:pt idx="27">
                  <c:v>2047</c:v>
                </c:pt>
                <c:pt idx="28">
                  <c:v>2048</c:v>
                </c:pt>
                <c:pt idx="29">
                  <c:v>2049</c:v>
                </c:pt>
                <c:pt idx="30">
                  <c:v>2050</c:v>
                </c:pt>
              </c:numCache>
            </c:numRef>
          </c:cat>
          <c:val>
            <c:numRef>
              <c:f>Sheet1!$D$2:$D$32</c:f>
              <c:numCache>
                <c:formatCode>General</c:formatCode>
                <c:ptCount val="31"/>
                <c:pt idx="1">
                  <c:v>1159.1137699999999</c:v>
                </c:pt>
                <c:pt idx="2">
                  <c:v>1101.362183</c:v>
                </c:pt>
                <c:pt idx="3">
                  <c:v>1045.9140620000001</c:v>
                </c:pt>
                <c:pt idx="4">
                  <c:v>1009.339844</c:v>
                </c:pt>
                <c:pt idx="5">
                  <c:v>974.87365699999998</c:v>
                </c:pt>
                <c:pt idx="6">
                  <c:v>936.08215299999995</c:v>
                </c:pt>
                <c:pt idx="7">
                  <c:v>899.41290300000003</c:v>
                </c:pt>
                <c:pt idx="8">
                  <c:v>865.178406</c:v>
                </c:pt>
                <c:pt idx="9">
                  <c:v>832.72943099999998</c:v>
                </c:pt>
                <c:pt idx="10">
                  <c:v>801.59478799999999</c:v>
                </c:pt>
                <c:pt idx="11">
                  <c:v>772.81329300000004</c:v>
                </c:pt>
                <c:pt idx="12">
                  <c:v>745.70165999999995</c:v>
                </c:pt>
                <c:pt idx="13">
                  <c:v>720.19457999999997</c:v>
                </c:pt>
                <c:pt idx="14">
                  <c:v>695.52465800000004</c:v>
                </c:pt>
                <c:pt idx="15">
                  <c:v>671.58477800000003</c:v>
                </c:pt>
                <c:pt idx="16">
                  <c:v>648.40930200000003</c:v>
                </c:pt>
                <c:pt idx="17">
                  <c:v>625.98767099999998</c:v>
                </c:pt>
                <c:pt idx="18">
                  <c:v>604.00286900000003</c:v>
                </c:pt>
                <c:pt idx="19">
                  <c:v>582.60150099999998</c:v>
                </c:pt>
                <c:pt idx="20">
                  <c:v>562.47326699999996</c:v>
                </c:pt>
                <c:pt idx="21">
                  <c:v>542.35888699999998</c:v>
                </c:pt>
                <c:pt idx="22">
                  <c:v>521.85186799999997</c:v>
                </c:pt>
                <c:pt idx="23">
                  <c:v>501.710083</c:v>
                </c:pt>
                <c:pt idx="24">
                  <c:v>482.63708500000001</c:v>
                </c:pt>
                <c:pt idx="25">
                  <c:v>464.16177399999998</c:v>
                </c:pt>
                <c:pt idx="26">
                  <c:v>445.32135</c:v>
                </c:pt>
                <c:pt idx="27">
                  <c:v>426.93695100000002</c:v>
                </c:pt>
                <c:pt idx="28">
                  <c:v>409.51062000000002</c:v>
                </c:pt>
                <c:pt idx="29">
                  <c:v>393.13412499999998</c:v>
                </c:pt>
                <c:pt idx="30">
                  <c:v>380.64639299999999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-205188272"/>
        <c:axId val="-205185008"/>
      </c:lineChart>
      <c:catAx>
        <c:axId val="-20518827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205185008"/>
        <c:crosses val="autoZero"/>
        <c:auto val="1"/>
        <c:lblAlgn val="ctr"/>
        <c:lblOffset val="100"/>
        <c:tickLblSkip val="10"/>
        <c:tickMarkSkip val="10"/>
        <c:noMultiLvlLbl val="0"/>
      </c:catAx>
      <c:valAx>
        <c:axId val="-205185008"/>
        <c:scaling>
          <c:orientation val="minMax"/>
          <c:max val="1400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&quot;$&quot;#,##0" sourceLinked="0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205188272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userShapes r:id="rId4"/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3651527645929543"/>
          <c:y val="5.3833574447770552E-2"/>
          <c:w val="0.66422958537166321"/>
          <c:h val="0.82134581034039944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Natural Gas</c:v>
                </c:pt>
              </c:strCache>
            </c:strRef>
          </c:tx>
          <c:spPr>
            <a:ln w="2222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numRef>
              <c:f>Sheet1!$A$2:$A$32</c:f>
              <c:numCache>
                <c:formatCode>General</c:formatCode>
                <c:ptCount val="31"/>
                <c:pt idx="0">
                  <c:v>2020</c:v>
                </c:pt>
                <c:pt idx="1">
                  <c:v>2021</c:v>
                </c:pt>
                <c:pt idx="2">
                  <c:v>2022</c:v>
                </c:pt>
                <c:pt idx="3">
                  <c:v>2023</c:v>
                </c:pt>
                <c:pt idx="4">
                  <c:v>2024</c:v>
                </c:pt>
                <c:pt idx="5">
                  <c:v>2025</c:v>
                </c:pt>
                <c:pt idx="6">
                  <c:v>2026</c:v>
                </c:pt>
                <c:pt idx="7">
                  <c:v>2027</c:v>
                </c:pt>
                <c:pt idx="8">
                  <c:v>2028</c:v>
                </c:pt>
                <c:pt idx="9">
                  <c:v>2029</c:v>
                </c:pt>
                <c:pt idx="10">
                  <c:v>2030</c:v>
                </c:pt>
                <c:pt idx="11">
                  <c:v>2031</c:v>
                </c:pt>
                <c:pt idx="12">
                  <c:v>2032</c:v>
                </c:pt>
                <c:pt idx="13">
                  <c:v>2033</c:v>
                </c:pt>
                <c:pt idx="14">
                  <c:v>2034</c:v>
                </c:pt>
                <c:pt idx="15">
                  <c:v>2035</c:v>
                </c:pt>
                <c:pt idx="16">
                  <c:v>2036</c:v>
                </c:pt>
                <c:pt idx="17">
                  <c:v>2037</c:v>
                </c:pt>
                <c:pt idx="18">
                  <c:v>2038</c:v>
                </c:pt>
                <c:pt idx="19">
                  <c:v>2039</c:v>
                </c:pt>
                <c:pt idx="20">
                  <c:v>2040</c:v>
                </c:pt>
                <c:pt idx="21">
                  <c:v>2041</c:v>
                </c:pt>
                <c:pt idx="22">
                  <c:v>2042</c:v>
                </c:pt>
                <c:pt idx="23">
                  <c:v>2043</c:v>
                </c:pt>
                <c:pt idx="24">
                  <c:v>2044</c:v>
                </c:pt>
                <c:pt idx="25">
                  <c:v>2045</c:v>
                </c:pt>
                <c:pt idx="26">
                  <c:v>2046</c:v>
                </c:pt>
                <c:pt idx="27">
                  <c:v>2047</c:v>
                </c:pt>
                <c:pt idx="28">
                  <c:v>2048</c:v>
                </c:pt>
                <c:pt idx="29">
                  <c:v>2049</c:v>
                </c:pt>
                <c:pt idx="30">
                  <c:v>2050</c:v>
                </c:pt>
              </c:numCache>
            </c:numRef>
          </c:cat>
          <c:val>
            <c:numRef>
              <c:f>Sheet1!$B$2:$B$32</c:f>
              <c:numCache>
                <c:formatCode>General</c:formatCode>
                <c:ptCount val="31"/>
                <c:pt idx="1">
                  <c:v>957.05407700000001</c:v>
                </c:pt>
                <c:pt idx="2">
                  <c:v>960.074341</c:v>
                </c:pt>
                <c:pt idx="3">
                  <c:v>954.46551499999998</c:v>
                </c:pt>
                <c:pt idx="4">
                  <c:v>950.72979699999996</c:v>
                </c:pt>
                <c:pt idx="5">
                  <c:v>944.89758300000005</c:v>
                </c:pt>
                <c:pt idx="6">
                  <c:v>932.70794699999999</c:v>
                </c:pt>
                <c:pt idx="7">
                  <c:v>916.33630400000004</c:v>
                </c:pt>
                <c:pt idx="8">
                  <c:v>901.56414800000005</c:v>
                </c:pt>
                <c:pt idx="9">
                  <c:v>887.38195800000005</c:v>
                </c:pt>
                <c:pt idx="10">
                  <c:v>873.47155799999996</c:v>
                </c:pt>
                <c:pt idx="11">
                  <c:v>859.99761999999998</c:v>
                </c:pt>
                <c:pt idx="12">
                  <c:v>846.020081</c:v>
                </c:pt>
                <c:pt idx="13">
                  <c:v>832.90100099999995</c:v>
                </c:pt>
                <c:pt idx="14">
                  <c:v>821.158997</c:v>
                </c:pt>
                <c:pt idx="15">
                  <c:v>809.47522000000004</c:v>
                </c:pt>
                <c:pt idx="16">
                  <c:v>798.10168499999997</c:v>
                </c:pt>
                <c:pt idx="17">
                  <c:v>787.43066399999998</c:v>
                </c:pt>
                <c:pt idx="18">
                  <c:v>777.03253199999995</c:v>
                </c:pt>
                <c:pt idx="19">
                  <c:v>766.60730000000001</c:v>
                </c:pt>
                <c:pt idx="20">
                  <c:v>755.90667699999995</c:v>
                </c:pt>
                <c:pt idx="21">
                  <c:v>745.28222700000003</c:v>
                </c:pt>
                <c:pt idx="22">
                  <c:v>735.70611599999995</c:v>
                </c:pt>
                <c:pt idx="23">
                  <c:v>726.02789299999995</c:v>
                </c:pt>
                <c:pt idx="24">
                  <c:v>715.96044900000004</c:v>
                </c:pt>
                <c:pt idx="25">
                  <c:v>706.11651600000005</c:v>
                </c:pt>
                <c:pt idx="26">
                  <c:v>695.67401099999995</c:v>
                </c:pt>
                <c:pt idx="27">
                  <c:v>684.18133499999999</c:v>
                </c:pt>
                <c:pt idx="28">
                  <c:v>673.23394800000005</c:v>
                </c:pt>
                <c:pt idx="29">
                  <c:v>664.03949</c:v>
                </c:pt>
                <c:pt idx="30">
                  <c:v>655.89257799999996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Wind</c:v>
                </c:pt>
              </c:strCache>
            </c:strRef>
          </c:tx>
          <c:spPr>
            <a:ln w="22225" cap="rnd">
              <a:solidFill>
                <a:srgbClr val="5D9732"/>
              </a:solidFill>
              <a:round/>
            </a:ln>
            <a:effectLst/>
          </c:spPr>
          <c:marker>
            <c:symbol val="none"/>
          </c:marker>
          <c:cat>
            <c:numRef>
              <c:f>Sheet1!$A$2:$A$32</c:f>
              <c:numCache>
                <c:formatCode>General</c:formatCode>
                <c:ptCount val="31"/>
                <c:pt idx="0">
                  <c:v>2020</c:v>
                </c:pt>
                <c:pt idx="1">
                  <c:v>2021</c:v>
                </c:pt>
                <c:pt idx="2">
                  <c:v>2022</c:v>
                </c:pt>
                <c:pt idx="3">
                  <c:v>2023</c:v>
                </c:pt>
                <c:pt idx="4">
                  <c:v>2024</c:v>
                </c:pt>
                <c:pt idx="5">
                  <c:v>2025</c:v>
                </c:pt>
                <c:pt idx="6">
                  <c:v>2026</c:v>
                </c:pt>
                <c:pt idx="7">
                  <c:v>2027</c:v>
                </c:pt>
                <c:pt idx="8">
                  <c:v>2028</c:v>
                </c:pt>
                <c:pt idx="9">
                  <c:v>2029</c:v>
                </c:pt>
                <c:pt idx="10">
                  <c:v>2030</c:v>
                </c:pt>
                <c:pt idx="11">
                  <c:v>2031</c:v>
                </c:pt>
                <c:pt idx="12">
                  <c:v>2032</c:v>
                </c:pt>
                <c:pt idx="13">
                  <c:v>2033</c:v>
                </c:pt>
                <c:pt idx="14">
                  <c:v>2034</c:v>
                </c:pt>
                <c:pt idx="15">
                  <c:v>2035</c:v>
                </c:pt>
                <c:pt idx="16">
                  <c:v>2036</c:v>
                </c:pt>
                <c:pt idx="17">
                  <c:v>2037</c:v>
                </c:pt>
                <c:pt idx="18">
                  <c:v>2038</c:v>
                </c:pt>
                <c:pt idx="19">
                  <c:v>2039</c:v>
                </c:pt>
                <c:pt idx="20">
                  <c:v>2040</c:v>
                </c:pt>
                <c:pt idx="21">
                  <c:v>2041</c:v>
                </c:pt>
                <c:pt idx="22">
                  <c:v>2042</c:v>
                </c:pt>
                <c:pt idx="23">
                  <c:v>2043</c:v>
                </c:pt>
                <c:pt idx="24">
                  <c:v>2044</c:v>
                </c:pt>
                <c:pt idx="25">
                  <c:v>2045</c:v>
                </c:pt>
                <c:pt idx="26">
                  <c:v>2046</c:v>
                </c:pt>
                <c:pt idx="27">
                  <c:v>2047</c:v>
                </c:pt>
                <c:pt idx="28">
                  <c:v>2048</c:v>
                </c:pt>
                <c:pt idx="29">
                  <c:v>2049</c:v>
                </c:pt>
                <c:pt idx="30">
                  <c:v>2050</c:v>
                </c:pt>
              </c:numCache>
            </c:numRef>
          </c:cat>
          <c:val>
            <c:numRef>
              <c:f>Sheet1!$C$2:$C$32</c:f>
              <c:numCache>
                <c:formatCode>General</c:formatCode>
                <c:ptCount val="31"/>
                <c:pt idx="1">
                  <c:v>1271.817139</c:v>
                </c:pt>
                <c:pt idx="2">
                  <c:v>1271.817139</c:v>
                </c:pt>
                <c:pt idx="3">
                  <c:v>1271.817139</c:v>
                </c:pt>
                <c:pt idx="4">
                  <c:v>1271.817139</c:v>
                </c:pt>
                <c:pt idx="5">
                  <c:v>1271.817139</c:v>
                </c:pt>
                <c:pt idx="6">
                  <c:v>1271.817139</c:v>
                </c:pt>
                <c:pt idx="7">
                  <c:v>1271.817139</c:v>
                </c:pt>
                <c:pt idx="8">
                  <c:v>1271.817139</c:v>
                </c:pt>
                <c:pt idx="9">
                  <c:v>1271.817139</c:v>
                </c:pt>
                <c:pt idx="10">
                  <c:v>1271.817139</c:v>
                </c:pt>
                <c:pt idx="11">
                  <c:v>1271.817139</c:v>
                </c:pt>
                <c:pt idx="12">
                  <c:v>1271.817139</c:v>
                </c:pt>
                <c:pt idx="13">
                  <c:v>1271.817139</c:v>
                </c:pt>
                <c:pt idx="14">
                  <c:v>1271.817139</c:v>
                </c:pt>
                <c:pt idx="15">
                  <c:v>1271.817139</c:v>
                </c:pt>
                <c:pt idx="16">
                  <c:v>1271.817139</c:v>
                </c:pt>
                <c:pt idx="17">
                  <c:v>1271.817139</c:v>
                </c:pt>
                <c:pt idx="18">
                  <c:v>1271.817139</c:v>
                </c:pt>
                <c:pt idx="19">
                  <c:v>1271.817139</c:v>
                </c:pt>
                <c:pt idx="20">
                  <c:v>1271.817139</c:v>
                </c:pt>
                <c:pt idx="21">
                  <c:v>1271.817139</c:v>
                </c:pt>
                <c:pt idx="22">
                  <c:v>1271.817139</c:v>
                </c:pt>
                <c:pt idx="23">
                  <c:v>1271.817139</c:v>
                </c:pt>
                <c:pt idx="24">
                  <c:v>1271.817139</c:v>
                </c:pt>
                <c:pt idx="25">
                  <c:v>1271.817139</c:v>
                </c:pt>
                <c:pt idx="26">
                  <c:v>1271.817139</c:v>
                </c:pt>
                <c:pt idx="27">
                  <c:v>1271.817139</c:v>
                </c:pt>
                <c:pt idx="28">
                  <c:v>1271.817139</c:v>
                </c:pt>
                <c:pt idx="29">
                  <c:v>1271.817139</c:v>
                </c:pt>
                <c:pt idx="30">
                  <c:v>1271.817139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Solar PV</c:v>
                </c:pt>
              </c:strCache>
            </c:strRef>
          </c:tx>
          <c:spPr>
            <a:ln w="22225" cap="rnd">
              <a:solidFill>
                <a:schemeClr val="accent4"/>
              </a:solidFill>
              <a:round/>
            </a:ln>
            <a:effectLst/>
          </c:spPr>
          <c:marker>
            <c:symbol val="none"/>
          </c:marker>
          <c:cat>
            <c:numRef>
              <c:f>Sheet1!$A$2:$A$32</c:f>
              <c:numCache>
                <c:formatCode>General</c:formatCode>
                <c:ptCount val="31"/>
                <c:pt idx="0">
                  <c:v>2020</c:v>
                </c:pt>
                <c:pt idx="1">
                  <c:v>2021</c:v>
                </c:pt>
                <c:pt idx="2">
                  <c:v>2022</c:v>
                </c:pt>
                <c:pt idx="3">
                  <c:v>2023</c:v>
                </c:pt>
                <c:pt idx="4">
                  <c:v>2024</c:v>
                </c:pt>
                <c:pt idx="5">
                  <c:v>2025</c:v>
                </c:pt>
                <c:pt idx="6">
                  <c:v>2026</c:v>
                </c:pt>
                <c:pt idx="7">
                  <c:v>2027</c:v>
                </c:pt>
                <c:pt idx="8">
                  <c:v>2028</c:v>
                </c:pt>
                <c:pt idx="9">
                  <c:v>2029</c:v>
                </c:pt>
                <c:pt idx="10">
                  <c:v>2030</c:v>
                </c:pt>
                <c:pt idx="11">
                  <c:v>2031</c:v>
                </c:pt>
                <c:pt idx="12">
                  <c:v>2032</c:v>
                </c:pt>
                <c:pt idx="13">
                  <c:v>2033</c:v>
                </c:pt>
                <c:pt idx="14">
                  <c:v>2034</c:v>
                </c:pt>
                <c:pt idx="15">
                  <c:v>2035</c:v>
                </c:pt>
                <c:pt idx="16">
                  <c:v>2036</c:v>
                </c:pt>
                <c:pt idx="17">
                  <c:v>2037</c:v>
                </c:pt>
                <c:pt idx="18">
                  <c:v>2038</c:v>
                </c:pt>
                <c:pt idx="19">
                  <c:v>2039</c:v>
                </c:pt>
                <c:pt idx="20">
                  <c:v>2040</c:v>
                </c:pt>
                <c:pt idx="21">
                  <c:v>2041</c:v>
                </c:pt>
                <c:pt idx="22">
                  <c:v>2042</c:v>
                </c:pt>
                <c:pt idx="23">
                  <c:v>2043</c:v>
                </c:pt>
                <c:pt idx="24">
                  <c:v>2044</c:v>
                </c:pt>
                <c:pt idx="25">
                  <c:v>2045</c:v>
                </c:pt>
                <c:pt idx="26">
                  <c:v>2046</c:v>
                </c:pt>
                <c:pt idx="27">
                  <c:v>2047</c:v>
                </c:pt>
                <c:pt idx="28">
                  <c:v>2048</c:v>
                </c:pt>
                <c:pt idx="29">
                  <c:v>2049</c:v>
                </c:pt>
                <c:pt idx="30">
                  <c:v>2050</c:v>
                </c:pt>
              </c:numCache>
            </c:numRef>
          </c:cat>
          <c:val>
            <c:numRef>
              <c:f>Sheet1!$D$2:$D$32</c:f>
              <c:numCache>
                <c:formatCode>General</c:formatCode>
                <c:ptCount val="31"/>
                <c:pt idx="1">
                  <c:v>1319.6539310000001</c:v>
                </c:pt>
                <c:pt idx="2">
                  <c:v>1319.6539310000001</c:v>
                </c:pt>
                <c:pt idx="3">
                  <c:v>1319.6539310000001</c:v>
                </c:pt>
                <c:pt idx="4">
                  <c:v>1319.654053</c:v>
                </c:pt>
                <c:pt idx="5">
                  <c:v>1319.6539310000001</c:v>
                </c:pt>
                <c:pt idx="6">
                  <c:v>1319.654053</c:v>
                </c:pt>
                <c:pt idx="7">
                  <c:v>1319.654053</c:v>
                </c:pt>
                <c:pt idx="8">
                  <c:v>1319.6539310000001</c:v>
                </c:pt>
                <c:pt idx="9">
                  <c:v>1319.654053</c:v>
                </c:pt>
                <c:pt idx="10">
                  <c:v>1319.654053</c:v>
                </c:pt>
                <c:pt idx="11">
                  <c:v>1319.654053</c:v>
                </c:pt>
                <c:pt idx="12">
                  <c:v>1319.6539310000001</c:v>
                </c:pt>
                <c:pt idx="13">
                  <c:v>1319.6539310000001</c:v>
                </c:pt>
                <c:pt idx="14">
                  <c:v>1319.6539310000001</c:v>
                </c:pt>
                <c:pt idx="15">
                  <c:v>1319.6539310000001</c:v>
                </c:pt>
                <c:pt idx="16">
                  <c:v>1319.654053</c:v>
                </c:pt>
                <c:pt idx="17">
                  <c:v>1319.6539310000001</c:v>
                </c:pt>
                <c:pt idx="18">
                  <c:v>1319.6539310000001</c:v>
                </c:pt>
                <c:pt idx="19">
                  <c:v>1319.6539310000001</c:v>
                </c:pt>
                <c:pt idx="20">
                  <c:v>1319.6539310000001</c:v>
                </c:pt>
                <c:pt idx="21">
                  <c:v>1319.654053</c:v>
                </c:pt>
                <c:pt idx="22">
                  <c:v>1319.654053</c:v>
                </c:pt>
                <c:pt idx="23">
                  <c:v>1319.6539310000001</c:v>
                </c:pt>
                <c:pt idx="24">
                  <c:v>1319.6539310000001</c:v>
                </c:pt>
                <c:pt idx="25">
                  <c:v>1319.6539310000001</c:v>
                </c:pt>
                <c:pt idx="26">
                  <c:v>1319.6539310000001</c:v>
                </c:pt>
                <c:pt idx="27">
                  <c:v>1319.6539310000001</c:v>
                </c:pt>
                <c:pt idx="28">
                  <c:v>1319.654053</c:v>
                </c:pt>
                <c:pt idx="29">
                  <c:v>1319.654053</c:v>
                </c:pt>
                <c:pt idx="30">
                  <c:v>1319.654053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-205184464"/>
        <c:axId val="-205187728"/>
      </c:lineChart>
      <c:catAx>
        <c:axId val="-20518446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205187728"/>
        <c:crosses val="autoZero"/>
        <c:auto val="1"/>
        <c:lblAlgn val="ctr"/>
        <c:lblOffset val="100"/>
        <c:tickLblSkip val="10"/>
        <c:tickMarkSkip val="10"/>
        <c:noMultiLvlLbl val="0"/>
      </c:catAx>
      <c:valAx>
        <c:axId val="-205187728"/>
        <c:scaling>
          <c:orientation val="minMax"/>
          <c:max val="1400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&quot;$&quot;#,##0" sourceLinked="0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205184464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userShapes r:id="rId4"/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9.1598219639808173E-2"/>
          <c:y val="7.4766249528204889E-2"/>
          <c:w val="0.78538506570558542"/>
          <c:h val="0.82527775777771828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High Economic Growth</c:v>
                </c:pt>
              </c:strCache>
            </c:strRef>
          </c:tx>
          <c:spPr>
            <a:ln w="22225" cap="rnd">
              <a:solidFill>
                <a:srgbClr val="0096D7">
                  <a:lumMod val="75000"/>
                </a:srgbClr>
              </a:solidFill>
              <a:round/>
            </a:ln>
            <a:effectLst/>
          </c:spPr>
          <c:marker>
            <c:symbol val="none"/>
          </c:marker>
          <c:cat>
            <c:numRef>
              <c:f>Sheet1!$A$2:$A$42</c:f>
              <c:numCache>
                <c:formatCode>General</c:formatCode>
                <c:ptCount val="4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  <c:pt idx="16">
                  <c:v>2026</c:v>
                </c:pt>
                <c:pt idx="17">
                  <c:v>2027</c:v>
                </c:pt>
                <c:pt idx="18">
                  <c:v>2028</c:v>
                </c:pt>
                <c:pt idx="19">
                  <c:v>2029</c:v>
                </c:pt>
                <c:pt idx="20">
                  <c:v>2030</c:v>
                </c:pt>
                <c:pt idx="21">
                  <c:v>2031</c:v>
                </c:pt>
                <c:pt idx="22">
                  <c:v>2032</c:v>
                </c:pt>
                <c:pt idx="23">
                  <c:v>2033</c:v>
                </c:pt>
                <c:pt idx="24">
                  <c:v>2034</c:v>
                </c:pt>
                <c:pt idx="25">
                  <c:v>2035</c:v>
                </c:pt>
                <c:pt idx="26">
                  <c:v>2036</c:v>
                </c:pt>
                <c:pt idx="27">
                  <c:v>2037</c:v>
                </c:pt>
                <c:pt idx="28">
                  <c:v>2038</c:v>
                </c:pt>
                <c:pt idx="29">
                  <c:v>2039</c:v>
                </c:pt>
                <c:pt idx="30">
                  <c:v>2040</c:v>
                </c:pt>
                <c:pt idx="31">
                  <c:v>2041</c:v>
                </c:pt>
                <c:pt idx="32">
                  <c:v>2042</c:v>
                </c:pt>
                <c:pt idx="33">
                  <c:v>2043</c:v>
                </c:pt>
                <c:pt idx="34">
                  <c:v>2044</c:v>
                </c:pt>
                <c:pt idx="35">
                  <c:v>2045</c:v>
                </c:pt>
                <c:pt idx="36">
                  <c:v>2046</c:v>
                </c:pt>
                <c:pt idx="37">
                  <c:v>2047</c:v>
                </c:pt>
                <c:pt idx="38">
                  <c:v>2048</c:v>
                </c:pt>
                <c:pt idx="39">
                  <c:v>2049</c:v>
                </c:pt>
                <c:pt idx="40">
                  <c:v>2050</c:v>
                </c:pt>
              </c:numCache>
            </c:numRef>
          </c:cat>
          <c:val>
            <c:numRef>
              <c:f>Sheet1!$B$2:$B$42</c:f>
              <c:numCache>
                <c:formatCode>General</c:formatCode>
                <c:ptCount val="41"/>
                <c:pt idx="0">
                  <c:v>70.731514000000004</c:v>
                </c:pt>
                <c:pt idx="1">
                  <c:v>70.366539000000003</c:v>
                </c:pt>
                <c:pt idx="2">
                  <c:v>68.808243000000004</c:v>
                </c:pt>
                <c:pt idx="3">
                  <c:v>71.164856</c:v>
                </c:pt>
                <c:pt idx="4">
                  <c:v>72.325751999999994</c:v>
                </c:pt>
                <c:pt idx="5">
                  <c:v>72.146439000000001</c:v>
                </c:pt>
                <c:pt idx="6">
                  <c:v>72.131775000000005</c:v>
                </c:pt>
                <c:pt idx="7">
                  <c:v>72.708648999999994</c:v>
                </c:pt>
                <c:pt idx="8">
                  <c:v>75.692688000000004</c:v>
                </c:pt>
                <c:pt idx="9">
                  <c:v>75.759788999999998</c:v>
                </c:pt>
                <c:pt idx="10">
                  <c:v>69.642539999999997</c:v>
                </c:pt>
                <c:pt idx="11">
                  <c:v>72.552345000000003</c:v>
                </c:pt>
                <c:pt idx="12">
                  <c:v>74.250336000000004</c:v>
                </c:pt>
                <c:pt idx="13">
                  <c:v>75.615250000000003</c:v>
                </c:pt>
                <c:pt idx="14">
                  <c:v>76.710350000000005</c:v>
                </c:pt>
                <c:pt idx="15">
                  <c:v>77.583236999999997</c:v>
                </c:pt>
                <c:pt idx="16">
                  <c:v>78.080596999999997</c:v>
                </c:pt>
                <c:pt idx="17">
                  <c:v>78.399483000000004</c:v>
                </c:pt>
                <c:pt idx="18">
                  <c:v>78.809853000000004</c:v>
                </c:pt>
                <c:pt idx="19">
                  <c:v>79.104979999999998</c:v>
                </c:pt>
                <c:pt idx="20">
                  <c:v>79.558525000000003</c:v>
                </c:pt>
                <c:pt idx="21">
                  <c:v>79.934036000000006</c:v>
                </c:pt>
                <c:pt idx="22">
                  <c:v>80.346549999999993</c:v>
                </c:pt>
                <c:pt idx="23">
                  <c:v>80.823150999999996</c:v>
                </c:pt>
                <c:pt idx="24">
                  <c:v>81.417603</c:v>
                </c:pt>
                <c:pt idx="25">
                  <c:v>82.101203999999996</c:v>
                </c:pt>
                <c:pt idx="26">
                  <c:v>82.756989000000004</c:v>
                </c:pt>
                <c:pt idx="27">
                  <c:v>83.452438000000001</c:v>
                </c:pt>
                <c:pt idx="28">
                  <c:v>84.234840000000005</c:v>
                </c:pt>
                <c:pt idx="29">
                  <c:v>85.026427999999996</c:v>
                </c:pt>
                <c:pt idx="30">
                  <c:v>85.800269999999998</c:v>
                </c:pt>
                <c:pt idx="31">
                  <c:v>86.626082999999994</c:v>
                </c:pt>
                <c:pt idx="32">
                  <c:v>87.461310999999995</c:v>
                </c:pt>
                <c:pt idx="33">
                  <c:v>88.309173999999999</c:v>
                </c:pt>
                <c:pt idx="34">
                  <c:v>89.120650999999995</c:v>
                </c:pt>
                <c:pt idx="35">
                  <c:v>89.924873000000005</c:v>
                </c:pt>
                <c:pt idx="36">
                  <c:v>90.841232000000005</c:v>
                </c:pt>
                <c:pt idx="37">
                  <c:v>91.819298000000003</c:v>
                </c:pt>
                <c:pt idx="38">
                  <c:v>92.808471999999995</c:v>
                </c:pt>
                <c:pt idx="39">
                  <c:v>93.843131999999997</c:v>
                </c:pt>
                <c:pt idx="40">
                  <c:v>94.927238000000003</c:v>
                </c:pt>
              </c:numCache>
            </c:numRef>
          </c:val>
          <c:smooth val="0"/>
        </c:ser>
        <c:ser>
          <c:idx val="2"/>
          <c:order val="1"/>
          <c:tx>
            <c:strRef>
              <c:f>Sheet1!$C$1</c:f>
              <c:strCache>
                <c:ptCount val="1"/>
                <c:pt idx="0">
                  <c:v>Low Economic Growth</c:v>
                </c:pt>
              </c:strCache>
            </c:strRef>
          </c:tx>
          <c:spPr>
            <a:ln w="22225" cap="rnd">
              <a:solidFill>
                <a:srgbClr val="0096D7">
                  <a:lumMod val="40000"/>
                  <a:lumOff val="60000"/>
                </a:srgbClr>
              </a:solidFill>
              <a:round/>
            </a:ln>
            <a:effectLst/>
          </c:spPr>
          <c:marker>
            <c:symbol val="none"/>
          </c:marker>
          <c:cat>
            <c:numRef>
              <c:f>Sheet1!$A$2:$A$42</c:f>
              <c:numCache>
                <c:formatCode>General</c:formatCode>
                <c:ptCount val="4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  <c:pt idx="16">
                  <c:v>2026</c:v>
                </c:pt>
                <c:pt idx="17">
                  <c:v>2027</c:v>
                </c:pt>
                <c:pt idx="18">
                  <c:v>2028</c:v>
                </c:pt>
                <c:pt idx="19">
                  <c:v>2029</c:v>
                </c:pt>
                <c:pt idx="20">
                  <c:v>2030</c:v>
                </c:pt>
                <c:pt idx="21">
                  <c:v>2031</c:v>
                </c:pt>
                <c:pt idx="22">
                  <c:v>2032</c:v>
                </c:pt>
                <c:pt idx="23">
                  <c:v>2033</c:v>
                </c:pt>
                <c:pt idx="24">
                  <c:v>2034</c:v>
                </c:pt>
                <c:pt idx="25">
                  <c:v>2035</c:v>
                </c:pt>
                <c:pt idx="26">
                  <c:v>2036</c:v>
                </c:pt>
                <c:pt idx="27">
                  <c:v>2037</c:v>
                </c:pt>
                <c:pt idx="28">
                  <c:v>2038</c:v>
                </c:pt>
                <c:pt idx="29">
                  <c:v>2039</c:v>
                </c:pt>
                <c:pt idx="30">
                  <c:v>2040</c:v>
                </c:pt>
                <c:pt idx="31">
                  <c:v>2041</c:v>
                </c:pt>
                <c:pt idx="32">
                  <c:v>2042</c:v>
                </c:pt>
                <c:pt idx="33">
                  <c:v>2043</c:v>
                </c:pt>
                <c:pt idx="34">
                  <c:v>2044</c:v>
                </c:pt>
                <c:pt idx="35">
                  <c:v>2045</c:v>
                </c:pt>
                <c:pt idx="36">
                  <c:v>2046</c:v>
                </c:pt>
                <c:pt idx="37">
                  <c:v>2047</c:v>
                </c:pt>
                <c:pt idx="38">
                  <c:v>2048</c:v>
                </c:pt>
                <c:pt idx="39">
                  <c:v>2049</c:v>
                </c:pt>
                <c:pt idx="40">
                  <c:v>2050</c:v>
                </c:pt>
              </c:numCache>
            </c:numRef>
          </c:cat>
          <c:val>
            <c:numRef>
              <c:f>Sheet1!$C$2:$C$42</c:f>
              <c:numCache>
                <c:formatCode>General</c:formatCode>
                <c:ptCount val="41"/>
                <c:pt idx="0">
                  <c:v>70.731514000000004</c:v>
                </c:pt>
                <c:pt idx="1">
                  <c:v>70.366539000000003</c:v>
                </c:pt>
                <c:pt idx="2">
                  <c:v>68.808243000000004</c:v>
                </c:pt>
                <c:pt idx="3">
                  <c:v>71.164856</c:v>
                </c:pt>
                <c:pt idx="4">
                  <c:v>72.325751999999994</c:v>
                </c:pt>
                <c:pt idx="5">
                  <c:v>72.146439000000001</c:v>
                </c:pt>
                <c:pt idx="6">
                  <c:v>72.131766999999996</c:v>
                </c:pt>
                <c:pt idx="7">
                  <c:v>72.708663999999999</c:v>
                </c:pt>
                <c:pt idx="8">
                  <c:v>75.692734000000002</c:v>
                </c:pt>
                <c:pt idx="9">
                  <c:v>75.759765999999999</c:v>
                </c:pt>
                <c:pt idx="10">
                  <c:v>69.640045000000001</c:v>
                </c:pt>
                <c:pt idx="11">
                  <c:v>70.619843000000003</c:v>
                </c:pt>
                <c:pt idx="12">
                  <c:v>71.689766000000006</c:v>
                </c:pt>
                <c:pt idx="13">
                  <c:v>72.607697000000002</c:v>
                </c:pt>
                <c:pt idx="14">
                  <c:v>72.982490999999996</c:v>
                </c:pt>
                <c:pt idx="15">
                  <c:v>73.214591999999996</c:v>
                </c:pt>
                <c:pt idx="16">
                  <c:v>73.061454999999995</c:v>
                </c:pt>
                <c:pt idx="17">
                  <c:v>72.848540999999997</c:v>
                </c:pt>
                <c:pt idx="18">
                  <c:v>72.725364999999996</c:v>
                </c:pt>
                <c:pt idx="19">
                  <c:v>72.586960000000005</c:v>
                </c:pt>
                <c:pt idx="20">
                  <c:v>72.517593000000005</c:v>
                </c:pt>
                <c:pt idx="21">
                  <c:v>72.348106000000001</c:v>
                </c:pt>
                <c:pt idx="22">
                  <c:v>72.373656999999994</c:v>
                </c:pt>
                <c:pt idx="23">
                  <c:v>72.389999000000003</c:v>
                </c:pt>
                <c:pt idx="24">
                  <c:v>72.485764000000003</c:v>
                </c:pt>
                <c:pt idx="25">
                  <c:v>72.576774999999998</c:v>
                </c:pt>
                <c:pt idx="26">
                  <c:v>72.621643000000006</c:v>
                </c:pt>
                <c:pt idx="27">
                  <c:v>72.709305000000001</c:v>
                </c:pt>
                <c:pt idx="28">
                  <c:v>72.828536999999997</c:v>
                </c:pt>
                <c:pt idx="29">
                  <c:v>73.045647000000002</c:v>
                </c:pt>
                <c:pt idx="30">
                  <c:v>73.207352</c:v>
                </c:pt>
                <c:pt idx="31">
                  <c:v>73.380973999999995</c:v>
                </c:pt>
                <c:pt idx="32">
                  <c:v>73.588318000000001</c:v>
                </c:pt>
                <c:pt idx="33">
                  <c:v>73.865982000000002</c:v>
                </c:pt>
                <c:pt idx="34">
                  <c:v>74.176490999999999</c:v>
                </c:pt>
                <c:pt idx="35">
                  <c:v>74.500015000000005</c:v>
                </c:pt>
                <c:pt idx="36">
                  <c:v>74.715491999999998</c:v>
                </c:pt>
                <c:pt idx="37">
                  <c:v>75.031959999999998</c:v>
                </c:pt>
                <c:pt idx="38">
                  <c:v>75.387923999999998</c:v>
                </c:pt>
                <c:pt idx="39">
                  <c:v>75.742821000000006</c:v>
                </c:pt>
                <c:pt idx="40">
                  <c:v>76.078911000000005</c:v>
                </c:pt>
              </c:numCache>
            </c:numRef>
          </c:val>
          <c:smooth val="0"/>
        </c:ser>
        <c:ser>
          <c:idx val="1"/>
          <c:order val="2"/>
          <c:tx>
            <c:strRef>
              <c:f>Sheet1!$D$1</c:f>
              <c:strCache>
                <c:ptCount val="1"/>
                <c:pt idx="0">
                  <c:v>Reference</c:v>
                </c:pt>
              </c:strCache>
            </c:strRef>
          </c:tx>
          <c:spPr>
            <a:ln w="22225" cap="rnd">
              <a:solidFill>
                <a:srgbClr val="000000"/>
              </a:solidFill>
              <a:round/>
            </a:ln>
            <a:effectLst/>
          </c:spPr>
          <c:marker>
            <c:symbol val="none"/>
          </c:marker>
          <c:cat>
            <c:numRef>
              <c:f>Sheet1!$A$2:$A$42</c:f>
              <c:numCache>
                <c:formatCode>General</c:formatCode>
                <c:ptCount val="4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  <c:pt idx="16">
                  <c:v>2026</c:v>
                </c:pt>
                <c:pt idx="17">
                  <c:v>2027</c:v>
                </c:pt>
                <c:pt idx="18">
                  <c:v>2028</c:v>
                </c:pt>
                <c:pt idx="19">
                  <c:v>2029</c:v>
                </c:pt>
                <c:pt idx="20">
                  <c:v>2030</c:v>
                </c:pt>
                <c:pt idx="21">
                  <c:v>2031</c:v>
                </c:pt>
                <c:pt idx="22">
                  <c:v>2032</c:v>
                </c:pt>
                <c:pt idx="23">
                  <c:v>2033</c:v>
                </c:pt>
                <c:pt idx="24">
                  <c:v>2034</c:v>
                </c:pt>
                <c:pt idx="25">
                  <c:v>2035</c:v>
                </c:pt>
                <c:pt idx="26">
                  <c:v>2036</c:v>
                </c:pt>
                <c:pt idx="27">
                  <c:v>2037</c:v>
                </c:pt>
                <c:pt idx="28">
                  <c:v>2038</c:v>
                </c:pt>
                <c:pt idx="29">
                  <c:v>2039</c:v>
                </c:pt>
                <c:pt idx="30">
                  <c:v>2040</c:v>
                </c:pt>
                <c:pt idx="31">
                  <c:v>2041</c:v>
                </c:pt>
                <c:pt idx="32">
                  <c:v>2042</c:v>
                </c:pt>
                <c:pt idx="33">
                  <c:v>2043</c:v>
                </c:pt>
                <c:pt idx="34">
                  <c:v>2044</c:v>
                </c:pt>
                <c:pt idx="35">
                  <c:v>2045</c:v>
                </c:pt>
                <c:pt idx="36">
                  <c:v>2046</c:v>
                </c:pt>
                <c:pt idx="37">
                  <c:v>2047</c:v>
                </c:pt>
                <c:pt idx="38">
                  <c:v>2048</c:v>
                </c:pt>
                <c:pt idx="39">
                  <c:v>2049</c:v>
                </c:pt>
                <c:pt idx="40">
                  <c:v>2050</c:v>
                </c:pt>
              </c:numCache>
            </c:numRef>
          </c:cat>
          <c:val>
            <c:numRef>
              <c:f>Sheet1!$D$2:$D$42</c:f>
              <c:numCache>
                <c:formatCode>General</c:formatCode>
                <c:ptCount val="41"/>
                <c:pt idx="0">
                  <c:v>70.731514000000004</c:v>
                </c:pt>
                <c:pt idx="1">
                  <c:v>70.366539000000003</c:v>
                </c:pt>
                <c:pt idx="2">
                  <c:v>68.808243000000004</c:v>
                </c:pt>
                <c:pt idx="3">
                  <c:v>71.164856</c:v>
                </c:pt>
                <c:pt idx="4">
                  <c:v>72.325751999999994</c:v>
                </c:pt>
                <c:pt idx="5">
                  <c:v>72.146439000000001</c:v>
                </c:pt>
                <c:pt idx="6">
                  <c:v>72.131766999999996</c:v>
                </c:pt>
                <c:pt idx="7">
                  <c:v>72.708663999999999</c:v>
                </c:pt>
                <c:pt idx="8">
                  <c:v>75.692818000000003</c:v>
                </c:pt>
                <c:pt idx="9">
                  <c:v>75.759917999999999</c:v>
                </c:pt>
                <c:pt idx="10">
                  <c:v>69.642639000000003</c:v>
                </c:pt>
                <c:pt idx="11">
                  <c:v>71.719673</c:v>
                </c:pt>
                <c:pt idx="12">
                  <c:v>73.092110000000005</c:v>
                </c:pt>
                <c:pt idx="13">
                  <c:v>74.005936000000005</c:v>
                </c:pt>
                <c:pt idx="14">
                  <c:v>74.672591999999995</c:v>
                </c:pt>
                <c:pt idx="15">
                  <c:v>75.296599999999998</c:v>
                </c:pt>
                <c:pt idx="16">
                  <c:v>75.540526999999997</c:v>
                </c:pt>
                <c:pt idx="17">
                  <c:v>75.564460999999994</c:v>
                </c:pt>
                <c:pt idx="18">
                  <c:v>75.669899000000001</c:v>
                </c:pt>
                <c:pt idx="19">
                  <c:v>75.779151999999996</c:v>
                </c:pt>
                <c:pt idx="20">
                  <c:v>75.935905000000005</c:v>
                </c:pt>
                <c:pt idx="21">
                  <c:v>76.131409000000005</c:v>
                </c:pt>
                <c:pt idx="22">
                  <c:v>76.286429999999996</c:v>
                </c:pt>
                <c:pt idx="23">
                  <c:v>76.473365999999999</c:v>
                </c:pt>
                <c:pt idx="24">
                  <c:v>76.777184000000005</c:v>
                </c:pt>
                <c:pt idx="25">
                  <c:v>77.075432000000006</c:v>
                </c:pt>
                <c:pt idx="26">
                  <c:v>77.341431</c:v>
                </c:pt>
                <c:pt idx="27">
                  <c:v>77.645325</c:v>
                </c:pt>
                <c:pt idx="28">
                  <c:v>77.976973999999998</c:v>
                </c:pt>
                <c:pt idx="29">
                  <c:v>78.320694000000003</c:v>
                </c:pt>
                <c:pt idx="30">
                  <c:v>78.603950999999995</c:v>
                </c:pt>
                <c:pt idx="31">
                  <c:v>78.970551</c:v>
                </c:pt>
                <c:pt idx="32">
                  <c:v>79.480568000000005</c:v>
                </c:pt>
                <c:pt idx="33">
                  <c:v>80.03904</c:v>
                </c:pt>
                <c:pt idx="34">
                  <c:v>80.511878999999993</c:v>
                </c:pt>
                <c:pt idx="35">
                  <c:v>80.981239000000002</c:v>
                </c:pt>
                <c:pt idx="36">
                  <c:v>81.477080999999998</c:v>
                </c:pt>
                <c:pt idx="37">
                  <c:v>81.972458000000003</c:v>
                </c:pt>
                <c:pt idx="38">
                  <c:v>82.492958000000002</c:v>
                </c:pt>
                <c:pt idx="39">
                  <c:v>83.066078000000005</c:v>
                </c:pt>
                <c:pt idx="40">
                  <c:v>83.685554999999994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-205187184"/>
        <c:axId val="-205183920"/>
      </c:lineChart>
      <c:catAx>
        <c:axId val="-20518718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-205183920"/>
        <c:crosses val="autoZero"/>
        <c:auto val="1"/>
        <c:lblAlgn val="ctr"/>
        <c:lblOffset val="100"/>
        <c:tickLblSkip val="10"/>
        <c:tickMarkSkip val="10"/>
        <c:noMultiLvlLbl val="0"/>
      </c:catAx>
      <c:valAx>
        <c:axId val="-205183920"/>
        <c:scaling>
          <c:orientation val="minMax"/>
          <c:max val="100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0"/>
        <c:majorTickMark val="none"/>
        <c:minorTickMark val="none"/>
        <c:tickLblPos val="low"/>
        <c:spPr>
          <a:noFill/>
          <a:ln w="22225" cap="flat" cmpd="sng" algn="ctr">
            <a:solidFill>
              <a:srgbClr val="FFFFFF">
                <a:lumMod val="65000"/>
              </a:srgbClr>
            </a:solidFill>
            <a:prstDash val="lgDash"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-205187184"/>
        <c:crossesAt val="11"/>
        <c:crossBetween val="midCat"/>
        <c:majorUnit val="20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000">
          <a:solidFill>
            <a:schemeClr val="tx1"/>
          </a:solidFill>
          <a:latin typeface="Arial" panose="020B0604020202020204" pitchFamily="34" charset="0"/>
          <a:cs typeface="Arial" panose="020B0604020202020204" pitchFamily="34" charset="0"/>
        </a:defRPr>
      </a:pPr>
      <a:endParaRPr lang="en-US"/>
    </a:p>
  </c:txPr>
  <c:externalData r:id="rId4">
    <c:autoUpdate val="0"/>
  </c:externalData>
  <c:userShapes r:id="rId5"/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0951680763661448"/>
          <c:y val="7.8866710168141493E-2"/>
          <c:w val="0.75580905977912982"/>
          <c:h val="0.82117729713778165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High Economic Growth</c:v>
                </c:pt>
              </c:strCache>
            </c:strRef>
          </c:tx>
          <c:spPr>
            <a:ln w="22225" cap="rnd">
              <a:solidFill>
                <a:srgbClr val="0096D7">
                  <a:lumMod val="75000"/>
                </a:srgbClr>
              </a:solidFill>
              <a:round/>
            </a:ln>
            <a:effectLst/>
          </c:spPr>
          <c:marker>
            <c:symbol val="none"/>
          </c:marker>
          <c:cat>
            <c:numRef>
              <c:f>Sheet1!$A$2:$A$42</c:f>
              <c:numCache>
                <c:formatCode>General</c:formatCode>
                <c:ptCount val="4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  <c:pt idx="16">
                  <c:v>2026</c:v>
                </c:pt>
                <c:pt idx="17">
                  <c:v>2027</c:v>
                </c:pt>
                <c:pt idx="18">
                  <c:v>2028</c:v>
                </c:pt>
                <c:pt idx="19">
                  <c:v>2029</c:v>
                </c:pt>
                <c:pt idx="20">
                  <c:v>2030</c:v>
                </c:pt>
                <c:pt idx="21">
                  <c:v>2031</c:v>
                </c:pt>
                <c:pt idx="22">
                  <c:v>2032</c:v>
                </c:pt>
                <c:pt idx="23">
                  <c:v>2033</c:v>
                </c:pt>
                <c:pt idx="24">
                  <c:v>2034</c:v>
                </c:pt>
                <c:pt idx="25">
                  <c:v>2035</c:v>
                </c:pt>
                <c:pt idx="26">
                  <c:v>2036</c:v>
                </c:pt>
                <c:pt idx="27">
                  <c:v>2037</c:v>
                </c:pt>
                <c:pt idx="28">
                  <c:v>2038</c:v>
                </c:pt>
                <c:pt idx="29">
                  <c:v>2039</c:v>
                </c:pt>
                <c:pt idx="30">
                  <c:v>2040</c:v>
                </c:pt>
                <c:pt idx="31">
                  <c:v>2041</c:v>
                </c:pt>
                <c:pt idx="32">
                  <c:v>2042</c:v>
                </c:pt>
                <c:pt idx="33">
                  <c:v>2043</c:v>
                </c:pt>
                <c:pt idx="34">
                  <c:v>2044</c:v>
                </c:pt>
                <c:pt idx="35">
                  <c:v>2045</c:v>
                </c:pt>
                <c:pt idx="36">
                  <c:v>2046</c:v>
                </c:pt>
                <c:pt idx="37">
                  <c:v>2047</c:v>
                </c:pt>
                <c:pt idx="38">
                  <c:v>2048</c:v>
                </c:pt>
                <c:pt idx="39">
                  <c:v>2049</c:v>
                </c:pt>
                <c:pt idx="40">
                  <c:v>2050</c:v>
                </c:pt>
              </c:numCache>
            </c:numRef>
          </c:cat>
          <c:val>
            <c:numRef>
              <c:f>Sheet1!$B$2:$B$42</c:f>
              <c:numCache>
                <c:formatCode>General</c:formatCode>
                <c:ptCount val="41"/>
                <c:pt idx="0">
                  <c:v>0.93362870899999995</c:v>
                </c:pt>
                <c:pt idx="1">
                  <c:v>0.92881117999999996</c:v>
                </c:pt>
                <c:pt idx="2">
                  <c:v>0.90824227300000004</c:v>
                </c:pt>
                <c:pt idx="3">
                  <c:v>0.93934865599999995</c:v>
                </c:pt>
                <c:pt idx="4">
                  <c:v>0.95467203599999995</c:v>
                </c:pt>
                <c:pt idx="5">
                  <c:v>0.95230517299999995</c:v>
                </c:pt>
                <c:pt idx="6">
                  <c:v>0.95211161399999999</c:v>
                </c:pt>
                <c:pt idx="7">
                  <c:v>0.95972612899999998</c:v>
                </c:pt>
                <c:pt idx="8">
                  <c:v>0.99911429299999999</c:v>
                </c:pt>
                <c:pt idx="9">
                  <c:v>1</c:v>
                </c:pt>
                <c:pt idx="10">
                  <c:v>0.91925467199999999</c:v>
                </c:pt>
                <c:pt idx="11">
                  <c:v>0.95766297600000005</c:v>
                </c:pt>
                <c:pt idx="12">
                  <c:v>0.980075802</c:v>
                </c:pt>
                <c:pt idx="13">
                  <c:v>0.99809214099999999</c:v>
                </c:pt>
                <c:pt idx="14">
                  <c:v>1.012547039</c:v>
                </c:pt>
                <c:pt idx="15">
                  <c:v>1.0240688099999999</c:v>
                </c:pt>
                <c:pt idx="16">
                  <c:v>1.030633771</c:v>
                </c:pt>
                <c:pt idx="17">
                  <c:v>1.0348429429999999</c:v>
                </c:pt>
                <c:pt idx="18">
                  <c:v>1.0402596690000001</c:v>
                </c:pt>
                <c:pt idx="19">
                  <c:v>1.044155231</c:v>
                </c:pt>
                <c:pt idx="20">
                  <c:v>1.0501418499999999</c:v>
                </c:pt>
                <c:pt idx="21">
                  <c:v>1.0550984510000001</c:v>
                </c:pt>
                <c:pt idx="22">
                  <c:v>1.0605434760000001</c:v>
                </c:pt>
                <c:pt idx="23">
                  <c:v>1.066834426</c:v>
                </c:pt>
                <c:pt idx="24">
                  <c:v>1.074680963</c:v>
                </c:pt>
                <c:pt idx="25">
                  <c:v>1.083704233</c:v>
                </c:pt>
                <c:pt idx="26">
                  <c:v>1.0923603420000001</c:v>
                </c:pt>
                <c:pt idx="27">
                  <c:v>1.10154</c:v>
                </c:pt>
                <c:pt idx="28">
                  <c:v>1.1118674049999999</c:v>
                </c:pt>
                <c:pt idx="29">
                  <c:v>1.122316061</c:v>
                </c:pt>
                <c:pt idx="30">
                  <c:v>1.132530477</c:v>
                </c:pt>
                <c:pt idx="31">
                  <c:v>1.1434308900000001</c:v>
                </c:pt>
                <c:pt idx="32">
                  <c:v>1.1544555780000001</c:v>
                </c:pt>
                <c:pt idx="33">
                  <c:v>1.1656470430000001</c:v>
                </c:pt>
                <c:pt idx="34">
                  <c:v>1.1763582260000001</c:v>
                </c:pt>
                <c:pt idx="35">
                  <c:v>1.186973646</c:v>
                </c:pt>
                <c:pt idx="36">
                  <c:v>1.199069232</c:v>
                </c:pt>
                <c:pt idx="37">
                  <c:v>1.211979326</c:v>
                </c:pt>
                <c:pt idx="38">
                  <c:v>1.2250360410000001</c:v>
                </c:pt>
                <c:pt idx="39">
                  <c:v>1.2386931539999999</c:v>
                </c:pt>
                <c:pt idx="40">
                  <c:v>1.253002935</c:v>
                </c:pt>
              </c:numCache>
            </c:numRef>
          </c:val>
          <c:smooth val="0"/>
        </c:ser>
        <c:ser>
          <c:idx val="2"/>
          <c:order val="1"/>
          <c:tx>
            <c:strRef>
              <c:f>Sheet1!$C$1</c:f>
              <c:strCache>
                <c:ptCount val="1"/>
                <c:pt idx="0">
                  <c:v>Low Economic Growth</c:v>
                </c:pt>
              </c:strCache>
            </c:strRef>
          </c:tx>
          <c:spPr>
            <a:ln w="22225" cap="rnd">
              <a:solidFill>
                <a:srgbClr val="0096D7">
                  <a:lumMod val="40000"/>
                  <a:lumOff val="60000"/>
                </a:srgbClr>
              </a:solidFill>
              <a:round/>
            </a:ln>
            <a:effectLst/>
          </c:spPr>
          <c:marker>
            <c:symbol val="none"/>
          </c:marker>
          <c:cat>
            <c:numRef>
              <c:f>Sheet1!$A$2:$A$42</c:f>
              <c:numCache>
                <c:formatCode>General</c:formatCode>
                <c:ptCount val="4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  <c:pt idx="16">
                  <c:v>2026</c:v>
                </c:pt>
                <c:pt idx="17">
                  <c:v>2027</c:v>
                </c:pt>
                <c:pt idx="18">
                  <c:v>2028</c:v>
                </c:pt>
                <c:pt idx="19">
                  <c:v>2029</c:v>
                </c:pt>
                <c:pt idx="20">
                  <c:v>2030</c:v>
                </c:pt>
                <c:pt idx="21">
                  <c:v>2031</c:v>
                </c:pt>
                <c:pt idx="22">
                  <c:v>2032</c:v>
                </c:pt>
                <c:pt idx="23">
                  <c:v>2033</c:v>
                </c:pt>
                <c:pt idx="24">
                  <c:v>2034</c:v>
                </c:pt>
                <c:pt idx="25">
                  <c:v>2035</c:v>
                </c:pt>
                <c:pt idx="26">
                  <c:v>2036</c:v>
                </c:pt>
                <c:pt idx="27">
                  <c:v>2037</c:v>
                </c:pt>
                <c:pt idx="28">
                  <c:v>2038</c:v>
                </c:pt>
                <c:pt idx="29">
                  <c:v>2039</c:v>
                </c:pt>
                <c:pt idx="30">
                  <c:v>2040</c:v>
                </c:pt>
                <c:pt idx="31">
                  <c:v>2041</c:v>
                </c:pt>
                <c:pt idx="32">
                  <c:v>2042</c:v>
                </c:pt>
                <c:pt idx="33">
                  <c:v>2043</c:v>
                </c:pt>
                <c:pt idx="34">
                  <c:v>2044</c:v>
                </c:pt>
                <c:pt idx="35">
                  <c:v>2045</c:v>
                </c:pt>
                <c:pt idx="36">
                  <c:v>2046</c:v>
                </c:pt>
                <c:pt idx="37">
                  <c:v>2047</c:v>
                </c:pt>
                <c:pt idx="38">
                  <c:v>2048</c:v>
                </c:pt>
                <c:pt idx="39">
                  <c:v>2049</c:v>
                </c:pt>
                <c:pt idx="40">
                  <c:v>2050</c:v>
                </c:pt>
              </c:numCache>
            </c:numRef>
          </c:cat>
          <c:val>
            <c:numRef>
              <c:f>Sheet1!$C$2:$C$42</c:f>
              <c:numCache>
                <c:formatCode>General</c:formatCode>
                <c:ptCount val="41"/>
                <c:pt idx="0">
                  <c:v>0.93362899200000005</c:v>
                </c:pt>
                <c:pt idx="1">
                  <c:v>0.92881146199999998</c:v>
                </c:pt>
                <c:pt idx="2">
                  <c:v>0.90824254900000001</c:v>
                </c:pt>
                <c:pt idx="3">
                  <c:v>0.93934894099999999</c:v>
                </c:pt>
                <c:pt idx="4">
                  <c:v>0.95467232599999996</c:v>
                </c:pt>
                <c:pt idx="5">
                  <c:v>0.95230546299999996</c:v>
                </c:pt>
                <c:pt idx="6">
                  <c:v>0.95211179800000001</c:v>
                </c:pt>
                <c:pt idx="7">
                  <c:v>0.95972661800000003</c:v>
                </c:pt>
                <c:pt idx="8">
                  <c:v>0.99911520300000001</c:v>
                </c:pt>
                <c:pt idx="9">
                  <c:v>1</c:v>
                </c:pt>
                <c:pt idx="10">
                  <c:v>0.91922201800000003</c:v>
                </c:pt>
                <c:pt idx="11">
                  <c:v>0.93215497800000002</c:v>
                </c:pt>
                <c:pt idx="12">
                  <c:v>0.94627755300000005</c:v>
                </c:pt>
                <c:pt idx="13">
                  <c:v>0.95839389200000002</c:v>
                </c:pt>
                <c:pt idx="14">
                  <c:v>0.96334103000000004</c:v>
                </c:pt>
                <c:pt idx="15">
                  <c:v>0.96640467399999996</c:v>
                </c:pt>
                <c:pt idx="16">
                  <c:v>0.96438332500000001</c:v>
                </c:pt>
                <c:pt idx="17">
                  <c:v>0.96157294100000001</c:v>
                </c:pt>
                <c:pt idx="18">
                  <c:v>0.95994706500000004</c:v>
                </c:pt>
                <c:pt idx="19">
                  <c:v>0.95812017199999999</c:v>
                </c:pt>
                <c:pt idx="20">
                  <c:v>0.95720455400000004</c:v>
                </c:pt>
                <c:pt idx="21">
                  <c:v>0.95496738999999997</c:v>
                </c:pt>
                <c:pt idx="22">
                  <c:v>0.955304653</c:v>
                </c:pt>
                <c:pt idx="23">
                  <c:v>0.95552036200000001</c:v>
                </c:pt>
                <c:pt idx="24">
                  <c:v>0.95678442299999999</c:v>
                </c:pt>
                <c:pt idx="25">
                  <c:v>0.95798573300000001</c:v>
                </c:pt>
                <c:pt idx="26">
                  <c:v>0.958577974</c:v>
                </c:pt>
                <c:pt idx="27">
                  <c:v>0.95973507899999999</c:v>
                </c:pt>
                <c:pt idx="28">
                  <c:v>0.96130889600000002</c:v>
                </c:pt>
                <c:pt idx="29">
                  <c:v>0.96417466500000004</c:v>
                </c:pt>
                <c:pt idx="30">
                  <c:v>0.966309109</c:v>
                </c:pt>
                <c:pt idx="31">
                  <c:v>0.96860085299999998</c:v>
                </c:pt>
                <c:pt idx="32">
                  <c:v>0.97133771499999999</c:v>
                </c:pt>
                <c:pt idx="33">
                  <c:v>0.97500277400000002</c:v>
                </c:pt>
                <c:pt idx="34">
                  <c:v>0.97910137399999997</c:v>
                </c:pt>
                <c:pt idx="35">
                  <c:v>0.98337176800000003</c:v>
                </c:pt>
                <c:pt idx="36">
                  <c:v>0.98621598200000005</c:v>
                </c:pt>
                <c:pt idx="37">
                  <c:v>0.99039323899999998</c:v>
                </c:pt>
                <c:pt idx="38">
                  <c:v>0.99509182799999996</c:v>
                </c:pt>
                <c:pt idx="39">
                  <c:v>0.99977633200000005</c:v>
                </c:pt>
                <c:pt idx="40">
                  <c:v>1.004212592</c:v>
                </c:pt>
              </c:numCache>
            </c:numRef>
          </c:val>
          <c:smooth val="0"/>
        </c:ser>
        <c:ser>
          <c:idx val="1"/>
          <c:order val="2"/>
          <c:tx>
            <c:strRef>
              <c:f>Sheet1!$D$1</c:f>
              <c:strCache>
                <c:ptCount val="1"/>
                <c:pt idx="0">
                  <c:v>Reference</c:v>
                </c:pt>
              </c:strCache>
            </c:strRef>
          </c:tx>
          <c:spPr>
            <a:ln w="22225" cap="rnd">
              <a:solidFill>
                <a:srgbClr val="000000"/>
              </a:solidFill>
              <a:round/>
            </a:ln>
            <a:effectLst/>
          </c:spPr>
          <c:marker>
            <c:symbol val="none"/>
          </c:marker>
          <c:cat>
            <c:numRef>
              <c:f>Sheet1!$A$2:$A$42</c:f>
              <c:numCache>
                <c:formatCode>General</c:formatCode>
                <c:ptCount val="4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  <c:pt idx="16">
                  <c:v>2026</c:v>
                </c:pt>
                <c:pt idx="17">
                  <c:v>2027</c:v>
                </c:pt>
                <c:pt idx="18">
                  <c:v>2028</c:v>
                </c:pt>
                <c:pt idx="19">
                  <c:v>2029</c:v>
                </c:pt>
                <c:pt idx="20">
                  <c:v>2030</c:v>
                </c:pt>
                <c:pt idx="21">
                  <c:v>2031</c:v>
                </c:pt>
                <c:pt idx="22">
                  <c:v>2032</c:v>
                </c:pt>
                <c:pt idx="23">
                  <c:v>2033</c:v>
                </c:pt>
                <c:pt idx="24">
                  <c:v>2034</c:v>
                </c:pt>
                <c:pt idx="25">
                  <c:v>2035</c:v>
                </c:pt>
                <c:pt idx="26">
                  <c:v>2036</c:v>
                </c:pt>
                <c:pt idx="27">
                  <c:v>2037</c:v>
                </c:pt>
                <c:pt idx="28">
                  <c:v>2038</c:v>
                </c:pt>
                <c:pt idx="29">
                  <c:v>2039</c:v>
                </c:pt>
                <c:pt idx="30">
                  <c:v>2040</c:v>
                </c:pt>
                <c:pt idx="31">
                  <c:v>2041</c:v>
                </c:pt>
                <c:pt idx="32">
                  <c:v>2042</c:v>
                </c:pt>
                <c:pt idx="33">
                  <c:v>2043</c:v>
                </c:pt>
                <c:pt idx="34">
                  <c:v>2044</c:v>
                </c:pt>
                <c:pt idx="35">
                  <c:v>2045</c:v>
                </c:pt>
                <c:pt idx="36">
                  <c:v>2046</c:v>
                </c:pt>
                <c:pt idx="37">
                  <c:v>2047</c:v>
                </c:pt>
                <c:pt idx="38">
                  <c:v>2048</c:v>
                </c:pt>
                <c:pt idx="39">
                  <c:v>2049</c:v>
                </c:pt>
                <c:pt idx="40">
                  <c:v>2050</c:v>
                </c:pt>
              </c:numCache>
            </c:numRef>
          </c:cat>
          <c:val>
            <c:numRef>
              <c:f>Sheet1!$D$2:$D$42</c:f>
              <c:numCache>
                <c:formatCode>General</c:formatCode>
                <c:ptCount val="41"/>
                <c:pt idx="0">
                  <c:v>0.93362711899999995</c:v>
                </c:pt>
                <c:pt idx="1">
                  <c:v>0.92880959799999996</c:v>
                </c:pt>
                <c:pt idx="2">
                  <c:v>0.90824072700000003</c:v>
                </c:pt>
                <c:pt idx="3">
                  <c:v>0.93934705699999999</c:v>
                </c:pt>
                <c:pt idx="4">
                  <c:v>0.95467040999999997</c:v>
                </c:pt>
                <c:pt idx="5">
                  <c:v>0.95230355200000005</c:v>
                </c:pt>
                <c:pt idx="6">
                  <c:v>0.95210988699999999</c:v>
                </c:pt>
                <c:pt idx="7">
                  <c:v>0.95972469199999999</c:v>
                </c:pt>
                <c:pt idx="8">
                  <c:v>0.99911430700000003</c:v>
                </c:pt>
                <c:pt idx="9">
                  <c:v>1</c:v>
                </c:pt>
                <c:pt idx="10">
                  <c:v>0.91925441399999996</c:v>
                </c:pt>
                <c:pt idx="11">
                  <c:v>0.94667041500000004</c:v>
                </c:pt>
                <c:pt idx="12">
                  <c:v>0.96478602300000005</c:v>
                </c:pt>
                <c:pt idx="13">
                  <c:v>0.97684815300000005</c:v>
                </c:pt>
                <c:pt idx="14">
                  <c:v>0.98564774099999997</c:v>
                </c:pt>
                <c:pt idx="15">
                  <c:v>0.99388439100000003</c:v>
                </c:pt>
                <c:pt idx="16">
                  <c:v>0.99710412800000003</c:v>
                </c:pt>
                <c:pt idx="17">
                  <c:v>0.99742004699999998</c:v>
                </c:pt>
                <c:pt idx="18">
                  <c:v>0.99881178599999998</c:v>
                </c:pt>
                <c:pt idx="19">
                  <c:v>1.0002538809999999</c:v>
                </c:pt>
                <c:pt idx="20">
                  <c:v>1.0023229570000001</c:v>
                </c:pt>
                <c:pt idx="21">
                  <c:v>1.00490353</c:v>
                </c:pt>
                <c:pt idx="22">
                  <c:v>1.0069497439999999</c:v>
                </c:pt>
                <c:pt idx="23">
                  <c:v>1.0094172219999999</c:v>
                </c:pt>
                <c:pt idx="24">
                  <c:v>1.013427496</c:v>
                </c:pt>
                <c:pt idx="25">
                  <c:v>1.017364248</c:v>
                </c:pt>
                <c:pt idx="26">
                  <c:v>1.0208753260000001</c:v>
                </c:pt>
                <c:pt idx="27">
                  <c:v>1.0248866029999999</c:v>
                </c:pt>
                <c:pt idx="28">
                  <c:v>1.029264234</c:v>
                </c:pt>
                <c:pt idx="29">
                  <c:v>1.0338011979999999</c:v>
                </c:pt>
                <c:pt idx="30">
                  <c:v>1.0375400749999999</c:v>
                </c:pt>
                <c:pt idx="31">
                  <c:v>1.0423790449999999</c:v>
                </c:pt>
                <c:pt idx="32">
                  <c:v>1.0491110619999999</c:v>
                </c:pt>
                <c:pt idx="33">
                  <c:v>1.056482664</c:v>
                </c:pt>
                <c:pt idx="34">
                  <c:v>1.062723946</c:v>
                </c:pt>
                <c:pt idx="35">
                  <c:v>1.068919306</c:v>
                </c:pt>
                <c:pt idx="36">
                  <c:v>1.075464218</c:v>
                </c:pt>
                <c:pt idx="37">
                  <c:v>1.0820029929999999</c:v>
                </c:pt>
                <c:pt idx="38">
                  <c:v>1.0888733799999999</c:v>
                </c:pt>
                <c:pt idx="39">
                  <c:v>1.09643833</c:v>
                </c:pt>
                <c:pt idx="40">
                  <c:v>1.1046151740000001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-205186640"/>
        <c:axId val="-205186096"/>
      </c:lineChart>
      <c:catAx>
        <c:axId val="-20518664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-205186096"/>
        <c:crosses val="autoZero"/>
        <c:auto val="1"/>
        <c:lblAlgn val="ctr"/>
        <c:lblOffset val="100"/>
        <c:tickLblSkip val="10"/>
        <c:tickMarkSkip val="10"/>
        <c:noMultiLvlLbl val="0"/>
      </c:catAx>
      <c:valAx>
        <c:axId val="-205186096"/>
        <c:scaling>
          <c:orientation val="minMax"/>
          <c:max val="1.4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.0" sourceLinked="0"/>
        <c:majorTickMark val="none"/>
        <c:minorTickMark val="none"/>
        <c:tickLblPos val="low"/>
        <c:spPr>
          <a:noFill/>
          <a:ln w="22225" cap="flat" cmpd="sng" algn="ctr">
            <a:solidFill>
              <a:srgbClr val="FFFFFF">
                <a:lumMod val="65000"/>
              </a:srgbClr>
            </a:solidFill>
            <a:prstDash val="lgDash"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-205186640"/>
        <c:crossesAt val="11"/>
        <c:crossBetween val="midCat"/>
        <c:majorUnit val="0.2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000">
          <a:solidFill>
            <a:schemeClr val="tx1"/>
          </a:solidFill>
          <a:latin typeface="Arial" panose="020B0604020202020204" pitchFamily="34" charset="0"/>
          <a:cs typeface="Arial" panose="020B0604020202020204" pitchFamily="34" charset="0"/>
        </a:defRPr>
      </a:pPr>
      <a:endParaRPr lang="en-US"/>
    </a:p>
  </c:txPr>
  <c:externalData r:id="rId4">
    <c:autoUpdate val="0"/>
  </c:externalData>
  <c:userShapes r:id="rId5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5.8915864683581218E-2"/>
          <c:y val="7.0489178496926111E-2"/>
          <c:w val="0.65340958507597968"/>
          <c:h val="0.8365830829200317"/>
        </c:manualLayout>
      </c:layout>
      <c:lineChart>
        <c:grouping val="standard"/>
        <c:varyColors val="0"/>
        <c:ser>
          <c:idx val="5"/>
          <c:order val="0"/>
          <c:tx>
            <c:strRef>
              <c:f>Sheet1!$B$1</c:f>
              <c:strCache>
                <c:ptCount val="1"/>
                <c:pt idx="0">
                  <c:v>petroleum and other liquids</c:v>
                </c:pt>
              </c:strCache>
            </c:strRef>
          </c:tx>
          <c:spPr>
            <a:ln w="22225" cap="rnd">
              <a:solidFill>
                <a:srgbClr val="BD732A"/>
              </a:solidFill>
              <a:round/>
            </a:ln>
            <a:effectLst/>
          </c:spPr>
          <c:marker>
            <c:symbol val="none"/>
          </c:marker>
          <c:cat>
            <c:numRef>
              <c:f>Sheet1!$A$2:$A$62</c:f>
              <c:numCache>
                <c:formatCode>General</c:formatCode>
                <c:ptCount val="61"/>
                <c:pt idx="0">
                  <c:v>1990</c:v>
                </c:pt>
                <c:pt idx="1">
                  <c:v>1991</c:v>
                </c:pt>
                <c:pt idx="2">
                  <c:v>1992</c:v>
                </c:pt>
                <c:pt idx="3">
                  <c:v>1993</c:v>
                </c:pt>
                <c:pt idx="4">
                  <c:v>1994</c:v>
                </c:pt>
                <c:pt idx="5">
                  <c:v>1995</c:v>
                </c:pt>
                <c:pt idx="6">
                  <c:v>1996</c:v>
                </c:pt>
                <c:pt idx="7">
                  <c:v>1997</c:v>
                </c:pt>
                <c:pt idx="8">
                  <c:v>1998</c:v>
                </c:pt>
                <c:pt idx="9">
                  <c:v>1999</c:v>
                </c:pt>
                <c:pt idx="10">
                  <c:v>2000</c:v>
                </c:pt>
                <c:pt idx="11">
                  <c:v>2001</c:v>
                </c:pt>
                <c:pt idx="12">
                  <c:v>2002</c:v>
                </c:pt>
                <c:pt idx="13">
                  <c:v>2003</c:v>
                </c:pt>
                <c:pt idx="14">
                  <c:v>2004</c:v>
                </c:pt>
                <c:pt idx="15">
                  <c:v>2005</c:v>
                </c:pt>
                <c:pt idx="16">
                  <c:v>2006</c:v>
                </c:pt>
                <c:pt idx="17">
                  <c:v>2007</c:v>
                </c:pt>
                <c:pt idx="18">
                  <c:v>2008</c:v>
                </c:pt>
                <c:pt idx="19">
                  <c:v>2009</c:v>
                </c:pt>
                <c:pt idx="20">
                  <c:v>2010</c:v>
                </c:pt>
                <c:pt idx="21">
                  <c:v>2011</c:v>
                </c:pt>
                <c:pt idx="22">
                  <c:v>2012</c:v>
                </c:pt>
                <c:pt idx="23">
                  <c:v>2013</c:v>
                </c:pt>
                <c:pt idx="24">
                  <c:v>2014</c:v>
                </c:pt>
                <c:pt idx="25">
                  <c:v>2015</c:v>
                </c:pt>
                <c:pt idx="26">
                  <c:v>2016</c:v>
                </c:pt>
                <c:pt idx="27">
                  <c:v>2017</c:v>
                </c:pt>
                <c:pt idx="28">
                  <c:v>2018</c:v>
                </c:pt>
                <c:pt idx="29">
                  <c:v>2019</c:v>
                </c:pt>
                <c:pt idx="30">
                  <c:v>2020</c:v>
                </c:pt>
                <c:pt idx="31">
                  <c:v>2021</c:v>
                </c:pt>
                <c:pt idx="32">
                  <c:v>2022</c:v>
                </c:pt>
                <c:pt idx="33">
                  <c:v>2023</c:v>
                </c:pt>
                <c:pt idx="34">
                  <c:v>2024</c:v>
                </c:pt>
                <c:pt idx="35">
                  <c:v>2025</c:v>
                </c:pt>
                <c:pt idx="36">
                  <c:v>2026</c:v>
                </c:pt>
                <c:pt idx="37">
                  <c:v>2027</c:v>
                </c:pt>
                <c:pt idx="38">
                  <c:v>2028</c:v>
                </c:pt>
                <c:pt idx="39">
                  <c:v>2029</c:v>
                </c:pt>
                <c:pt idx="40">
                  <c:v>2030</c:v>
                </c:pt>
                <c:pt idx="41">
                  <c:v>2031</c:v>
                </c:pt>
                <c:pt idx="42">
                  <c:v>2032</c:v>
                </c:pt>
                <c:pt idx="43">
                  <c:v>2033</c:v>
                </c:pt>
                <c:pt idx="44">
                  <c:v>2034</c:v>
                </c:pt>
                <c:pt idx="45">
                  <c:v>2035</c:v>
                </c:pt>
                <c:pt idx="46">
                  <c:v>2036</c:v>
                </c:pt>
                <c:pt idx="47">
                  <c:v>2037</c:v>
                </c:pt>
                <c:pt idx="48">
                  <c:v>2038</c:v>
                </c:pt>
                <c:pt idx="49">
                  <c:v>2039</c:v>
                </c:pt>
                <c:pt idx="50">
                  <c:v>2040</c:v>
                </c:pt>
                <c:pt idx="51">
                  <c:v>2041</c:v>
                </c:pt>
                <c:pt idx="52">
                  <c:v>2042</c:v>
                </c:pt>
                <c:pt idx="53">
                  <c:v>2043</c:v>
                </c:pt>
                <c:pt idx="54">
                  <c:v>2044</c:v>
                </c:pt>
                <c:pt idx="55">
                  <c:v>2045</c:v>
                </c:pt>
                <c:pt idx="56">
                  <c:v>2046</c:v>
                </c:pt>
                <c:pt idx="57">
                  <c:v>2047</c:v>
                </c:pt>
                <c:pt idx="58">
                  <c:v>2048</c:v>
                </c:pt>
                <c:pt idx="59">
                  <c:v>2049</c:v>
                </c:pt>
                <c:pt idx="60">
                  <c:v>2050</c:v>
                </c:pt>
              </c:numCache>
            </c:numRef>
          </c:cat>
          <c:val>
            <c:numRef>
              <c:f>Sheet1!$B$2:$B$62</c:f>
              <c:numCache>
                <c:formatCode>General</c:formatCode>
                <c:ptCount val="61"/>
                <c:pt idx="0">
                  <c:v>33.499918000000001</c:v>
                </c:pt>
                <c:pt idx="1">
                  <c:v>32.789101000000002</c:v>
                </c:pt>
                <c:pt idx="2">
                  <c:v>33.467661</c:v>
                </c:pt>
                <c:pt idx="3">
                  <c:v>33.587586999999999</c:v>
                </c:pt>
                <c:pt idx="4">
                  <c:v>34.453420000000001</c:v>
                </c:pt>
                <c:pt idx="5">
                  <c:v>34.341116999999997</c:v>
                </c:pt>
                <c:pt idx="6">
                  <c:v>35.588927000000005</c:v>
                </c:pt>
                <c:pt idx="7">
                  <c:v>36.065114999999999</c:v>
                </c:pt>
                <c:pt idx="8">
                  <c:v>36.719796000000002</c:v>
                </c:pt>
                <c:pt idx="9">
                  <c:v>37.732135</c:v>
                </c:pt>
                <c:pt idx="10">
                  <c:v>38.151574000000004</c:v>
                </c:pt>
                <c:pt idx="11">
                  <c:v>38.083673000000005</c:v>
                </c:pt>
                <c:pt idx="12">
                  <c:v>38.117421999999998</c:v>
                </c:pt>
                <c:pt idx="13">
                  <c:v>38.707000999999998</c:v>
                </c:pt>
                <c:pt idx="14">
                  <c:v>40.139252999999997</c:v>
                </c:pt>
                <c:pt idx="15">
                  <c:v>40.216568000000002</c:v>
                </c:pt>
                <c:pt idx="16">
                  <c:v>39.730512000000004</c:v>
                </c:pt>
                <c:pt idx="17">
                  <c:v>39.367615000000001</c:v>
                </c:pt>
                <c:pt idx="18">
                  <c:v>36.769383000000005</c:v>
                </c:pt>
                <c:pt idx="19">
                  <c:v>34.779150000000001</c:v>
                </c:pt>
                <c:pt idx="20">
                  <c:v>35.320510999999996</c:v>
                </c:pt>
                <c:pt idx="21">
                  <c:v>34.639173999999997</c:v>
                </c:pt>
                <c:pt idx="22">
                  <c:v>33.833083000000002</c:v>
                </c:pt>
                <c:pt idx="23">
                  <c:v>34.397925000000001</c:v>
                </c:pt>
                <c:pt idx="24">
                  <c:v>34.657826999999997</c:v>
                </c:pt>
                <c:pt idx="25">
                  <c:v>35.368127000000001</c:v>
                </c:pt>
                <c:pt idx="26">
                  <c:v>35.711903</c:v>
                </c:pt>
                <c:pt idx="27">
                  <c:v>36.043156000000003</c:v>
                </c:pt>
                <c:pt idx="28">
                  <c:v>36.891820000000003</c:v>
                </c:pt>
                <c:pt idx="29">
                  <c:v>36.866381000000004</c:v>
                </c:pt>
                <c:pt idx="30">
                  <c:v>33.549446000000003</c:v>
                </c:pt>
                <c:pt idx="31">
                  <c:v>35.556072</c:v>
                </c:pt>
                <c:pt idx="32">
                  <c:v>36.490887000000001</c:v>
                </c:pt>
                <c:pt idx="33">
                  <c:v>36.766998000000001</c:v>
                </c:pt>
                <c:pt idx="34">
                  <c:v>36.894145999999999</c:v>
                </c:pt>
                <c:pt idx="35">
                  <c:v>37.000061000000002</c:v>
                </c:pt>
                <c:pt idx="36">
                  <c:v>36.995776999999997</c:v>
                </c:pt>
                <c:pt idx="37">
                  <c:v>36.931938000000002</c:v>
                </c:pt>
                <c:pt idx="38">
                  <c:v>36.903244000000001</c:v>
                </c:pt>
                <c:pt idx="39">
                  <c:v>36.865226999999997</c:v>
                </c:pt>
                <c:pt idx="40">
                  <c:v>36.883015</c:v>
                </c:pt>
                <c:pt idx="41">
                  <c:v>36.874088</c:v>
                </c:pt>
                <c:pt idx="42">
                  <c:v>36.873806000000002</c:v>
                </c:pt>
                <c:pt idx="43">
                  <c:v>36.908507999999998</c:v>
                </c:pt>
                <c:pt idx="44">
                  <c:v>37.00029</c:v>
                </c:pt>
                <c:pt idx="45">
                  <c:v>37.087257000000001</c:v>
                </c:pt>
                <c:pt idx="46">
                  <c:v>37.147323999999998</c:v>
                </c:pt>
                <c:pt idx="47">
                  <c:v>37.220711000000001</c:v>
                </c:pt>
                <c:pt idx="48">
                  <c:v>37.286738999999997</c:v>
                </c:pt>
                <c:pt idx="49">
                  <c:v>37.356689000000003</c:v>
                </c:pt>
                <c:pt idx="50">
                  <c:v>37.385254000000003</c:v>
                </c:pt>
                <c:pt idx="51">
                  <c:v>37.487338999999999</c:v>
                </c:pt>
                <c:pt idx="52">
                  <c:v>37.630794999999999</c:v>
                </c:pt>
                <c:pt idx="53">
                  <c:v>37.787616999999997</c:v>
                </c:pt>
                <c:pt idx="54">
                  <c:v>37.936050000000002</c:v>
                </c:pt>
                <c:pt idx="55">
                  <c:v>38.120131999999998</c:v>
                </c:pt>
                <c:pt idx="56">
                  <c:v>38.264538000000002</c:v>
                </c:pt>
                <c:pt idx="57">
                  <c:v>38.431533999999999</c:v>
                </c:pt>
                <c:pt idx="58">
                  <c:v>38.625594999999997</c:v>
                </c:pt>
                <c:pt idx="59">
                  <c:v>38.846153000000001</c:v>
                </c:pt>
                <c:pt idx="60">
                  <c:v>39.076946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0-72B2-4ED5-B729-B7C5DE82A477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natural gas</c:v>
                </c:pt>
              </c:strCache>
            </c:strRef>
          </c:tx>
          <c:spPr>
            <a:ln w="22225" cap="rnd">
              <a:solidFill>
                <a:srgbClr val="2EA9DE"/>
              </a:solidFill>
              <a:round/>
            </a:ln>
            <a:effectLst/>
          </c:spPr>
          <c:marker>
            <c:symbol val="none"/>
          </c:marker>
          <c:cat>
            <c:numRef>
              <c:f>Sheet1!$A$2:$A$62</c:f>
              <c:numCache>
                <c:formatCode>General</c:formatCode>
                <c:ptCount val="61"/>
                <c:pt idx="0">
                  <c:v>1990</c:v>
                </c:pt>
                <c:pt idx="1">
                  <c:v>1991</c:v>
                </c:pt>
                <c:pt idx="2">
                  <c:v>1992</c:v>
                </c:pt>
                <c:pt idx="3">
                  <c:v>1993</c:v>
                </c:pt>
                <c:pt idx="4">
                  <c:v>1994</c:v>
                </c:pt>
                <c:pt idx="5">
                  <c:v>1995</c:v>
                </c:pt>
                <c:pt idx="6">
                  <c:v>1996</c:v>
                </c:pt>
                <c:pt idx="7">
                  <c:v>1997</c:v>
                </c:pt>
                <c:pt idx="8">
                  <c:v>1998</c:v>
                </c:pt>
                <c:pt idx="9">
                  <c:v>1999</c:v>
                </c:pt>
                <c:pt idx="10">
                  <c:v>2000</c:v>
                </c:pt>
                <c:pt idx="11">
                  <c:v>2001</c:v>
                </c:pt>
                <c:pt idx="12">
                  <c:v>2002</c:v>
                </c:pt>
                <c:pt idx="13">
                  <c:v>2003</c:v>
                </c:pt>
                <c:pt idx="14">
                  <c:v>2004</c:v>
                </c:pt>
                <c:pt idx="15">
                  <c:v>2005</c:v>
                </c:pt>
                <c:pt idx="16">
                  <c:v>2006</c:v>
                </c:pt>
                <c:pt idx="17">
                  <c:v>2007</c:v>
                </c:pt>
                <c:pt idx="18">
                  <c:v>2008</c:v>
                </c:pt>
                <c:pt idx="19">
                  <c:v>2009</c:v>
                </c:pt>
                <c:pt idx="20">
                  <c:v>2010</c:v>
                </c:pt>
                <c:pt idx="21">
                  <c:v>2011</c:v>
                </c:pt>
                <c:pt idx="22">
                  <c:v>2012</c:v>
                </c:pt>
                <c:pt idx="23">
                  <c:v>2013</c:v>
                </c:pt>
                <c:pt idx="24">
                  <c:v>2014</c:v>
                </c:pt>
                <c:pt idx="25">
                  <c:v>2015</c:v>
                </c:pt>
                <c:pt idx="26">
                  <c:v>2016</c:v>
                </c:pt>
                <c:pt idx="27">
                  <c:v>2017</c:v>
                </c:pt>
                <c:pt idx="28">
                  <c:v>2018</c:v>
                </c:pt>
                <c:pt idx="29">
                  <c:v>2019</c:v>
                </c:pt>
                <c:pt idx="30">
                  <c:v>2020</c:v>
                </c:pt>
                <c:pt idx="31">
                  <c:v>2021</c:v>
                </c:pt>
                <c:pt idx="32">
                  <c:v>2022</c:v>
                </c:pt>
                <c:pt idx="33">
                  <c:v>2023</c:v>
                </c:pt>
                <c:pt idx="34">
                  <c:v>2024</c:v>
                </c:pt>
                <c:pt idx="35">
                  <c:v>2025</c:v>
                </c:pt>
                <c:pt idx="36">
                  <c:v>2026</c:v>
                </c:pt>
                <c:pt idx="37">
                  <c:v>2027</c:v>
                </c:pt>
                <c:pt idx="38">
                  <c:v>2028</c:v>
                </c:pt>
                <c:pt idx="39">
                  <c:v>2029</c:v>
                </c:pt>
                <c:pt idx="40">
                  <c:v>2030</c:v>
                </c:pt>
                <c:pt idx="41">
                  <c:v>2031</c:v>
                </c:pt>
                <c:pt idx="42">
                  <c:v>2032</c:v>
                </c:pt>
                <c:pt idx="43">
                  <c:v>2033</c:v>
                </c:pt>
                <c:pt idx="44">
                  <c:v>2034</c:v>
                </c:pt>
                <c:pt idx="45">
                  <c:v>2035</c:v>
                </c:pt>
                <c:pt idx="46">
                  <c:v>2036</c:v>
                </c:pt>
                <c:pt idx="47">
                  <c:v>2037</c:v>
                </c:pt>
                <c:pt idx="48">
                  <c:v>2038</c:v>
                </c:pt>
                <c:pt idx="49">
                  <c:v>2039</c:v>
                </c:pt>
                <c:pt idx="50">
                  <c:v>2040</c:v>
                </c:pt>
                <c:pt idx="51">
                  <c:v>2041</c:v>
                </c:pt>
                <c:pt idx="52">
                  <c:v>2042</c:v>
                </c:pt>
                <c:pt idx="53">
                  <c:v>2043</c:v>
                </c:pt>
                <c:pt idx="54">
                  <c:v>2044</c:v>
                </c:pt>
                <c:pt idx="55">
                  <c:v>2045</c:v>
                </c:pt>
                <c:pt idx="56">
                  <c:v>2046</c:v>
                </c:pt>
                <c:pt idx="57">
                  <c:v>2047</c:v>
                </c:pt>
                <c:pt idx="58">
                  <c:v>2048</c:v>
                </c:pt>
                <c:pt idx="59">
                  <c:v>2049</c:v>
                </c:pt>
                <c:pt idx="60">
                  <c:v>2050</c:v>
                </c:pt>
              </c:numCache>
            </c:numRef>
          </c:cat>
          <c:val>
            <c:numRef>
              <c:f>Sheet1!$C$2:$C$62</c:f>
              <c:numCache>
                <c:formatCode>General</c:formatCode>
                <c:ptCount val="61"/>
                <c:pt idx="0">
                  <c:v>19.603266999999999</c:v>
                </c:pt>
                <c:pt idx="1">
                  <c:v>20.032957999999997</c:v>
                </c:pt>
                <c:pt idx="2">
                  <c:v>20.713632</c:v>
                </c:pt>
                <c:pt idx="3">
                  <c:v>21.228999999999999</c:v>
                </c:pt>
                <c:pt idx="4">
                  <c:v>21.728066999999999</c:v>
                </c:pt>
                <c:pt idx="5">
                  <c:v>22.671139</c:v>
                </c:pt>
                <c:pt idx="6">
                  <c:v>23.084647</c:v>
                </c:pt>
                <c:pt idx="7">
                  <c:v>23.222716000000002</c:v>
                </c:pt>
                <c:pt idx="8">
                  <c:v>22.830226</c:v>
                </c:pt>
                <c:pt idx="9">
                  <c:v>22.909226999999998</c:v>
                </c:pt>
                <c:pt idx="10">
                  <c:v>23.823976999999999</c:v>
                </c:pt>
                <c:pt idx="11">
                  <c:v>22.772558</c:v>
                </c:pt>
                <c:pt idx="12">
                  <c:v>23.510081</c:v>
                </c:pt>
                <c:pt idx="13">
                  <c:v>22.830642000000001</c:v>
                </c:pt>
                <c:pt idx="14">
                  <c:v>22.923061000000001</c:v>
                </c:pt>
                <c:pt idx="15">
                  <c:v>22.565364000000002</c:v>
                </c:pt>
                <c:pt idx="16">
                  <c:v>22.238738000000001</c:v>
                </c:pt>
                <c:pt idx="17">
                  <c:v>23.662758999999998</c:v>
                </c:pt>
                <c:pt idx="18">
                  <c:v>23.842953000000001</c:v>
                </c:pt>
                <c:pt idx="19">
                  <c:v>23.415939999999999</c:v>
                </c:pt>
                <c:pt idx="20">
                  <c:v>24.574754000000002</c:v>
                </c:pt>
                <c:pt idx="21">
                  <c:v>24.954539</c:v>
                </c:pt>
                <c:pt idx="22">
                  <c:v>26.088581999999999</c:v>
                </c:pt>
                <c:pt idx="23">
                  <c:v>26.805133999999999</c:v>
                </c:pt>
                <c:pt idx="24">
                  <c:v>27.382832999999998</c:v>
                </c:pt>
                <c:pt idx="25">
                  <c:v>28.191095000000001</c:v>
                </c:pt>
                <c:pt idx="26">
                  <c:v>28.400351999999998</c:v>
                </c:pt>
                <c:pt idx="27">
                  <c:v>28.055092999999999</c:v>
                </c:pt>
                <c:pt idx="28">
                  <c:v>31.087536</c:v>
                </c:pt>
                <c:pt idx="29">
                  <c:v>32.098117999999999</c:v>
                </c:pt>
                <c:pt idx="30">
                  <c:v>31.894480000000001</c:v>
                </c:pt>
                <c:pt idx="31">
                  <c:v>30.043800000000001</c:v>
                </c:pt>
                <c:pt idx="32">
                  <c:v>30.213411000000001</c:v>
                </c:pt>
                <c:pt idx="33">
                  <c:v>30.970762000000001</c:v>
                </c:pt>
                <c:pt idx="34">
                  <c:v>31.211485</c:v>
                </c:pt>
                <c:pt idx="35">
                  <c:v>31.956126999999999</c:v>
                </c:pt>
                <c:pt idx="36">
                  <c:v>32.264912000000002</c:v>
                </c:pt>
                <c:pt idx="37">
                  <c:v>32.282093000000003</c:v>
                </c:pt>
                <c:pt idx="38">
                  <c:v>32.177483000000002</c:v>
                </c:pt>
                <c:pt idx="39">
                  <c:v>32.231200999999999</c:v>
                </c:pt>
                <c:pt idx="40">
                  <c:v>32.117640999999999</c:v>
                </c:pt>
                <c:pt idx="41">
                  <c:v>32.271861999999999</c:v>
                </c:pt>
                <c:pt idx="42">
                  <c:v>32.338593000000003</c:v>
                </c:pt>
                <c:pt idx="43">
                  <c:v>32.414223</c:v>
                </c:pt>
                <c:pt idx="44">
                  <c:v>32.550209000000002</c:v>
                </c:pt>
                <c:pt idx="45">
                  <c:v>32.548499999999997</c:v>
                </c:pt>
                <c:pt idx="46">
                  <c:v>32.685020000000002</c:v>
                </c:pt>
                <c:pt idx="47">
                  <c:v>32.916870000000003</c:v>
                </c:pt>
                <c:pt idx="48">
                  <c:v>33.235233000000001</c:v>
                </c:pt>
                <c:pt idx="49">
                  <c:v>33.544769000000002</c:v>
                </c:pt>
                <c:pt idx="50">
                  <c:v>33.862040999999998</c:v>
                </c:pt>
                <c:pt idx="51">
                  <c:v>34.064017999999997</c:v>
                </c:pt>
                <c:pt idx="52">
                  <c:v>34.412781000000003</c:v>
                </c:pt>
                <c:pt idx="53">
                  <c:v>34.825248999999999</c:v>
                </c:pt>
                <c:pt idx="54">
                  <c:v>35.127544</c:v>
                </c:pt>
                <c:pt idx="55">
                  <c:v>35.376922999999998</c:v>
                </c:pt>
                <c:pt idx="56">
                  <c:v>35.608372000000003</c:v>
                </c:pt>
                <c:pt idx="57">
                  <c:v>35.830390999999999</c:v>
                </c:pt>
                <c:pt idx="58">
                  <c:v>36.098427000000001</c:v>
                </c:pt>
                <c:pt idx="59">
                  <c:v>36.369923</c:v>
                </c:pt>
                <c:pt idx="60">
                  <c:v>36.697468000000001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1-72B2-4ED5-B729-B7C5DE82A477}"/>
            </c:ext>
          </c:extLst>
        </c:ser>
        <c:ser>
          <c:idx val="4"/>
          <c:order val="2"/>
          <c:tx>
            <c:strRef>
              <c:f>Sheet1!$D$1</c:f>
              <c:strCache>
                <c:ptCount val="1"/>
                <c:pt idx="0">
                  <c:v>coal</c:v>
                </c:pt>
              </c:strCache>
            </c:strRef>
          </c:tx>
          <c:spPr>
            <a:ln w="22225" cap="rnd">
              <a:solidFill>
                <a:srgbClr val="7F7F7F"/>
              </a:solidFill>
              <a:round/>
            </a:ln>
            <a:effectLst/>
          </c:spPr>
          <c:marker>
            <c:symbol val="none"/>
          </c:marker>
          <c:cat>
            <c:numRef>
              <c:f>Sheet1!$A$2:$A$62</c:f>
              <c:numCache>
                <c:formatCode>General</c:formatCode>
                <c:ptCount val="61"/>
                <c:pt idx="0">
                  <c:v>1990</c:v>
                </c:pt>
                <c:pt idx="1">
                  <c:v>1991</c:v>
                </c:pt>
                <c:pt idx="2">
                  <c:v>1992</c:v>
                </c:pt>
                <c:pt idx="3">
                  <c:v>1993</c:v>
                </c:pt>
                <c:pt idx="4">
                  <c:v>1994</c:v>
                </c:pt>
                <c:pt idx="5">
                  <c:v>1995</c:v>
                </c:pt>
                <c:pt idx="6">
                  <c:v>1996</c:v>
                </c:pt>
                <c:pt idx="7">
                  <c:v>1997</c:v>
                </c:pt>
                <c:pt idx="8">
                  <c:v>1998</c:v>
                </c:pt>
                <c:pt idx="9">
                  <c:v>1999</c:v>
                </c:pt>
                <c:pt idx="10">
                  <c:v>2000</c:v>
                </c:pt>
                <c:pt idx="11">
                  <c:v>2001</c:v>
                </c:pt>
                <c:pt idx="12">
                  <c:v>2002</c:v>
                </c:pt>
                <c:pt idx="13">
                  <c:v>2003</c:v>
                </c:pt>
                <c:pt idx="14">
                  <c:v>2004</c:v>
                </c:pt>
                <c:pt idx="15">
                  <c:v>2005</c:v>
                </c:pt>
                <c:pt idx="16">
                  <c:v>2006</c:v>
                </c:pt>
                <c:pt idx="17">
                  <c:v>2007</c:v>
                </c:pt>
                <c:pt idx="18">
                  <c:v>2008</c:v>
                </c:pt>
                <c:pt idx="19">
                  <c:v>2009</c:v>
                </c:pt>
                <c:pt idx="20">
                  <c:v>2010</c:v>
                </c:pt>
                <c:pt idx="21">
                  <c:v>2011</c:v>
                </c:pt>
                <c:pt idx="22">
                  <c:v>2012</c:v>
                </c:pt>
                <c:pt idx="23">
                  <c:v>2013</c:v>
                </c:pt>
                <c:pt idx="24">
                  <c:v>2014</c:v>
                </c:pt>
                <c:pt idx="25">
                  <c:v>2015</c:v>
                </c:pt>
                <c:pt idx="26">
                  <c:v>2016</c:v>
                </c:pt>
                <c:pt idx="27">
                  <c:v>2017</c:v>
                </c:pt>
                <c:pt idx="28">
                  <c:v>2018</c:v>
                </c:pt>
                <c:pt idx="29">
                  <c:v>2019</c:v>
                </c:pt>
                <c:pt idx="30">
                  <c:v>2020</c:v>
                </c:pt>
                <c:pt idx="31">
                  <c:v>2021</c:v>
                </c:pt>
                <c:pt idx="32">
                  <c:v>2022</c:v>
                </c:pt>
                <c:pt idx="33">
                  <c:v>2023</c:v>
                </c:pt>
                <c:pt idx="34">
                  <c:v>2024</c:v>
                </c:pt>
                <c:pt idx="35">
                  <c:v>2025</c:v>
                </c:pt>
                <c:pt idx="36">
                  <c:v>2026</c:v>
                </c:pt>
                <c:pt idx="37">
                  <c:v>2027</c:v>
                </c:pt>
                <c:pt idx="38">
                  <c:v>2028</c:v>
                </c:pt>
                <c:pt idx="39">
                  <c:v>2029</c:v>
                </c:pt>
                <c:pt idx="40">
                  <c:v>2030</c:v>
                </c:pt>
                <c:pt idx="41">
                  <c:v>2031</c:v>
                </c:pt>
                <c:pt idx="42">
                  <c:v>2032</c:v>
                </c:pt>
                <c:pt idx="43">
                  <c:v>2033</c:v>
                </c:pt>
                <c:pt idx="44">
                  <c:v>2034</c:v>
                </c:pt>
                <c:pt idx="45">
                  <c:v>2035</c:v>
                </c:pt>
                <c:pt idx="46">
                  <c:v>2036</c:v>
                </c:pt>
                <c:pt idx="47">
                  <c:v>2037</c:v>
                </c:pt>
                <c:pt idx="48">
                  <c:v>2038</c:v>
                </c:pt>
                <c:pt idx="49">
                  <c:v>2039</c:v>
                </c:pt>
                <c:pt idx="50">
                  <c:v>2040</c:v>
                </c:pt>
                <c:pt idx="51">
                  <c:v>2041</c:v>
                </c:pt>
                <c:pt idx="52">
                  <c:v>2042</c:v>
                </c:pt>
                <c:pt idx="53">
                  <c:v>2043</c:v>
                </c:pt>
                <c:pt idx="54">
                  <c:v>2044</c:v>
                </c:pt>
                <c:pt idx="55">
                  <c:v>2045</c:v>
                </c:pt>
                <c:pt idx="56">
                  <c:v>2046</c:v>
                </c:pt>
                <c:pt idx="57">
                  <c:v>2047</c:v>
                </c:pt>
                <c:pt idx="58">
                  <c:v>2048</c:v>
                </c:pt>
                <c:pt idx="59">
                  <c:v>2049</c:v>
                </c:pt>
                <c:pt idx="60">
                  <c:v>2050</c:v>
                </c:pt>
              </c:numCache>
            </c:numRef>
          </c:cat>
          <c:val>
            <c:numRef>
              <c:f>Sheet1!$D$2:$D$62</c:f>
              <c:numCache>
                <c:formatCode>General</c:formatCode>
                <c:ptCount val="61"/>
                <c:pt idx="0">
                  <c:v>19.172635</c:v>
                </c:pt>
                <c:pt idx="1">
                  <c:v>18.991669999999999</c:v>
                </c:pt>
                <c:pt idx="2">
                  <c:v>19.122471000000001</c:v>
                </c:pt>
                <c:pt idx="3">
                  <c:v>19.835148</c:v>
                </c:pt>
                <c:pt idx="4">
                  <c:v>19.909462999999999</c:v>
                </c:pt>
                <c:pt idx="5">
                  <c:v>20.088726999999999</c:v>
                </c:pt>
                <c:pt idx="6">
                  <c:v>21.001913999999999</c:v>
                </c:pt>
                <c:pt idx="7">
                  <c:v>21.445411</c:v>
                </c:pt>
                <c:pt idx="8">
                  <c:v>21.655743999999999</c:v>
                </c:pt>
                <c:pt idx="9">
                  <c:v>21.622544000000001</c:v>
                </c:pt>
                <c:pt idx="10">
                  <c:v>22.579528</c:v>
                </c:pt>
                <c:pt idx="11">
                  <c:v>21.914268</c:v>
                </c:pt>
                <c:pt idx="12">
                  <c:v>21.903989000000003</c:v>
                </c:pt>
                <c:pt idx="13">
                  <c:v>22.320927999999999</c:v>
                </c:pt>
                <c:pt idx="14">
                  <c:v>22.466194999999999</c:v>
                </c:pt>
                <c:pt idx="15">
                  <c:v>22.796543</c:v>
                </c:pt>
                <c:pt idx="16">
                  <c:v>22.44716</c:v>
                </c:pt>
                <c:pt idx="17">
                  <c:v>22.749466000000002</c:v>
                </c:pt>
                <c:pt idx="18">
                  <c:v>22.387437000000002</c:v>
                </c:pt>
                <c:pt idx="19">
                  <c:v>19.691205</c:v>
                </c:pt>
                <c:pt idx="20">
                  <c:v>20.833968000000002</c:v>
                </c:pt>
                <c:pt idx="21">
                  <c:v>19.657783999999999</c:v>
                </c:pt>
                <c:pt idx="22">
                  <c:v>17.378233999999999</c:v>
                </c:pt>
                <c:pt idx="23">
                  <c:v>18.038633000000001</c:v>
                </c:pt>
                <c:pt idx="24">
                  <c:v>17.997632000000003</c:v>
                </c:pt>
                <c:pt idx="25">
                  <c:v>15.548870000000001</c:v>
                </c:pt>
                <c:pt idx="26">
                  <c:v>14.225905000000001</c:v>
                </c:pt>
                <c:pt idx="27">
                  <c:v>13.837465</c:v>
                </c:pt>
                <c:pt idx="28">
                  <c:v>13.251531999999999</c:v>
                </c:pt>
                <c:pt idx="29">
                  <c:v>11.314584999999999</c:v>
                </c:pt>
                <c:pt idx="30">
                  <c:v>8.9876520000000006</c:v>
                </c:pt>
                <c:pt idx="31">
                  <c:v>10.624501</c:v>
                </c:pt>
                <c:pt idx="32">
                  <c:v>11.152017000000001</c:v>
                </c:pt>
                <c:pt idx="33">
                  <c:v>9.8249449999999996</c:v>
                </c:pt>
                <c:pt idx="34">
                  <c:v>8.8436199999999996</c:v>
                </c:pt>
                <c:pt idx="35">
                  <c:v>7.8150639999999996</c:v>
                </c:pt>
                <c:pt idx="36">
                  <c:v>7.9708589999999999</c:v>
                </c:pt>
                <c:pt idx="37">
                  <c:v>7.7052120000000004</c:v>
                </c:pt>
                <c:pt idx="38">
                  <c:v>7.7320409999999997</c:v>
                </c:pt>
                <c:pt idx="39">
                  <c:v>7.719214</c:v>
                </c:pt>
                <c:pt idx="40">
                  <c:v>7.6135979999999996</c:v>
                </c:pt>
                <c:pt idx="41">
                  <c:v>7.4842890000000004</c:v>
                </c:pt>
                <c:pt idx="42">
                  <c:v>7.3547409999999998</c:v>
                </c:pt>
                <c:pt idx="43">
                  <c:v>7.3276139999999996</c:v>
                </c:pt>
                <c:pt idx="44">
                  <c:v>7.3069639999999998</c:v>
                </c:pt>
                <c:pt idx="45">
                  <c:v>7.1619409999999997</c:v>
                </c:pt>
                <c:pt idx="46">
                  <c:v>7.1475609999999996</c:v>
                </c:pt>
                <c:pt idx="47">
                  <c:v>7.0599059999999998</c:v>
                </c:pt>
                <c:pt idx="48">
                  <c:v>6.8873290000000003</c:v>
                </c:pt>
                <c:pt idx="49">
                  <c:v>6.8358860000000004</c:v>
                </c:pt>
                <c:pt idx="50">
                  <c:v>6.8118869999999996</c:v>
                </c:pt>
                <c:pt idx="51">
                  <c:v>6.7781650000000004</c:v>
                </c:pt>
                <c:pt idx="52">
                  <c:v>6.797472</c:v>
                </c:pt>
                <c:pt idx="53">
                  <c:v>6.7461359999999999</c:v>
                </c:pt>
                <c:pt idx="54">
                  <c:v>6.7068250000000003</c:v>
                </c:pt>
                <c:pt idx="55">
                  <c:v>6.5868370000000001</c:v>
                </c:pt>
                <c:pt idx="56">
                  <c:v>6.5609149999999996</c:v>
                </c:pt>
                <c:pt idx="57">
                  <c:v>6.5514799999999997</c:v>
                </c:pt>
                <c:pt idx="58">
                  <c:v>6.5866699999999998</c:v>
                </c:pt>
                <c:pt idx="59">
                  <c:v>6.6096029999999999</c:v>
                </c:pt>
                <c:pt idx="60">
                  <c:v>6.6021679999999998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2-72B2-4ED5-B729-B7C5DE82A477}"/>
            </c:ext>
          </c:extLst>
        </c:ser>
        <c:ser>
          <c:idx val="7"/>
          <c:order val="3"/>
          <c:tx>
            <c:strRef>
              <c:f>Sheet1!$E$1</c:f>
              <c:strCache>
                <c:ptCount val="1"/>
                <c:pt idx="0">
                  <c:v>nuclear</c:v>
                </c:pt>
              </c:strCache>
            </c:strRef>
          </c:tx>
          <c:spPr>
            <a:ln w="22225" cap="rnd">
              <a:solidFill>
                <a:srgbClr val="A33340"/>
              </a:solidFill>
              <a:round/>
            </a:ln>
            <a:effectLst/>
          </c:spPr>
          <c:marker>
            <c:symbol val="none"/>
          </c:marker>
          <c:cat>
            <c:numRef>
              <c:f>Sheet1!$A$2:$A$62</c:f>
              <c:numCache>
                <c:formatCode>General</c:formatCode>
                <c:ptCount val="61"/>
                <c:pt idx="0">
                  <c:v>1990</c:v>
                </c:pt>
                <c:pt idx="1">
                  <c:v>1991</c:v>
                </c:pt>
                <c:pt idx="2">
                  <c:v>1992</c:v>
                </c:pt>
                <c:pt idx="3">
                  <c:v>1993</c:v>
                </c:pt>
                <c:pt idx="4">
                  <c:v>1994</c:v>
                </c:pt>
                <c:pt idx="5">
                  <c:v>1995</c:v>
                </c:pt>
                <c:pt idx="6">
                  <c:v>1996</c:v>
                </c:pt>
                <c:pt idx="7">
                  <c:v>1997</c:v>
                </c:pt>
                <c:pt idx="8">
                  <c:v>1998</c:v>
                </c:pt>
                <c:pt idx="9">
                  <c:v>1999</c:v>
                </c:pt>
                <c:pt idx="10">
                  <c:v>2000</c:v>
                </c:pt>
                <c:pt idx="11">
                  <c:v>2001</c:v>
                </c:pt>
                <c:pt idx="12">
                  <c:v>2002</c:v>
                </c:pt>
                <c:pt idx="13">
                  <c:v>2003</c:v>
                </c:pt>
                <c:pt idx="14">
                  <c:v>2004</c:v>
                </c:pt>
                <c:pt idx="15">
                  <c:v>2005</c:v>
                </c:pt>
                <c:pt idx="16">
                  <c:v>2006</c:v>
                </c:pt>
                <c:pt idx="17">
                  <c:v>2007</c:v>
                </c:pt>
                <c:pt idx="18">
                  <c:v>2008</c:v>
                </c:pt>
                <c:pt idx="19">
                  <c:v>2009</c:v>
                </c:pt>
                <c:pt idx="20">
                  <c:v>2010</c:v>
                </c:pt>
                <c:pt idx="21">
                  <c:v>2011</c:v>
                </c:pt>
                <c:pt idx="22">
                  <c:v>2012</c:v>
                </c:pt>
                <c:pt idx="23">
                  <c:v>2013</c:v>
                </c:pt>
                <c:pt idx="24">
                  <c:v>2014</c:v>
                </c:pt>
                <c:pt idx="25">
                  <c:v>2015</c:v>
                </c:pt>
                <c:pt idx="26">
                  <c:v>2016</c:v>
                </c:pt>
                <c:pt idx="27">
                  <c:v>2017</c:v>
                </c:pt>
                <c:pt idx="28">
                  <c:v>2018</c:v>
                </c:pt>
                <c:pt idx="29">
                  <c:v>2019</c:v>
                </c:pt>
                <c:pt idx="30">
                  <c:v>2020</c:v>
                </c:pt>
                <c:pt idx="31">
                  <c:v>2021</c:v>
                </c:pt>
                <c:pt idx="32">
                  <c:v>2022</c:v>
                </c:pt>
                <c:pt idx="33">
                  <c:v>2023</c:v>
                </c:pt>
                <c:pt idx="34">
                  <c:v>2024</c:v>
                </c:pt>
                <c:pt idx="35">
                  <c:v>2025</c:v>
                </c:pt>
                <c:pt idx="36">
                  <c:v>2026</c:v>
                </c:pt>
                <c:pt idx="37">
                  <c:v>2027</c:v>
                </c:pt>
                <c:pt idx="38">
                  <c:v>2028</c:v>
                </c:pt>
                <c:pt idx="39">
                  <c:v>2029</c:v>
                </c:pt>
                <c:pt idx="40">
                  <c:v>2030</c:v>
                </c:pt>
                <c:pt idx="41">
                  <c:v>2031</c:v>
                </c:pt>
                <c:pt idx="42">
                  <c:v>2032</c:v>
                </c:pt>
                <c:pt idx="43">
                  <c:v>2033</c:v>
                </c:pt>
                <c:pt idx="44">
                  <c:v>2034</c:v>
                </c:pt>
                <c:pt idx="45">
                  <c:v>2035</c:v>
                </c:pt>
                <c:pt idx="46">
                  <c:v>2036</c:v>
                </c:pt>
                <c:pt idx="47">
                  <c:v>2037</c:v>
                </c:pt>
                <c:pt idx="48">
                  <c:v>2038</c:v>
                </c:pt>
                <c:pt idx="49">
                  <c:v>2039</c:v>
                </c:pt>
                <c:pt idx="50">
                  <c:v>2040</c:v>
                </c:pt>
                <c:pt idx="51">
                  <c:v>2041</c:v>
                </c:pt>
                <c:pt idx="52">
                  <c:v>2042</c:v>
                </c:pt>
                <c:pt idx="53">
                  <c:v>2043</c:v>
                </c:pt>
                <c:pt idx="54">
                  <c:v>2044</c:v>
                </c:pt>
                <c:pt idx="55">
                  <c:v>2045</c:v>
                </c:pt>
                <c:pt idx="56">
                  <c:v>2046</c:v>
                </c:pt>
                <c:pt idx="57">
                  <c:v>2047</c:v>
                </c:pt>
                <c:pt idx="58">
                  <c:v>2048</c:v>
                </c:pt>
                <c:pt idx="59">
                  <c:v>2049</c:v>
                </c:pt>
                <c:pt idx="60">
                  <c:v>2050</c:v>
                </c:pt>
              </c:numCache>
            </c:numRef>
          </c:cat>
          <c:val>
            <c:numRef>
              <c:f>Sheet1!$E$2:$E$62</c:f>
              <c:numCache>
                <c:formatCode>General</c:formatCode>
                <c:ptCount val="61"/>
                <c:pt idx="0">
                  <c:v>6.1043500000000002</c:v>
                </c:pt>
                <c:pt idx="1">
                  <c:v>6.4221319999999995</c:v>
                </c:pt>
                <c:pt idx="2">
                  <c:v>6.4792060000000005</c:v>
                </c:pt>
                <c:pt idx="3">
                  <c:v>6.4104989999999997</c:v>
                </c:pt>
                <c:pt idx="4">
                  <c:v>6.6938770000000005</c:v>
                </c:pt>
                <c:pt idx="5">
                  <c:v>7.0754359999999998</c:v>
                </c:pt>
                <c:pt idx="6">
                  <c:v>7.0866740000000004</c:v>
                </c:pt>
                <c:pt idx="7">
                  <c:v>6.5969920000000002</c:v>
                </c:pt>
                <c:pt idx="8">
                  <c:v>7.0678090000000005</c:v>
                </c:pt>
                <c:pt idx="9">
                  <c:v>7.6102560000000006</c:v>
                </c:pt>
                <c:pt idx="10">
                  <c:v>7.862349</c:v>
                </c:pt>
                <c:pt idx="11">
                  <c:v>8.0288529999999998</c:v>
                </c:pt>
                <c:pt idx="12">
                  <c:v>8.145429</c:v>
                </c:pt>
                <c:pt idx="13">
                  <c:v>7.9596220000000004</c:v>
                </c:pt>
                <c:pt idx="14">
                  <c:v>8.2227739999999994</c:v>
                </c:pt>
                <c:pt idx="15">
                  <c:v>8.1608099999999997</c:v>
                </c:pt>
                <c:pt idx="16">
                  <c:v>8.2146260000000009</c:v>
                </c:pt>
                <c:pt idx="17">
                  <c:v>8.4585889999999999</c:v>
                </c:pt>
                <c:pt idx="18">
                  <c:v>8.4264910000000004</c:v>
                </c:pt>
                <c:pt idx="19">
                  <c:v>8.3552199999999992</c:v>
                </c:pt>
                <c:pt idx="20">
                  <c:v>8.4344330000000003</c:v>
                </c:pt>
                <c:pt idx="21">
                  <c:v>8.2686980000000005</c:v>
                </c:pt>
                <c:pt idx="22">
                  <c:v>8.0618219999999994</c:v>
                </c:pt>
                <c:pt idx="23">
                  <c:v>8.2444330000000008</c:v>
                </c:pt>
                <c:pt idx="24">
                  <c:v>8.3375589999999988</c:v>
                </c:pt>
                <c:pt idx="25">
                  <c:v>8.3368859999999998</c:v>
                </c:pt>
                <c:pt idx="26">
                  <c:v>8.4267530000000015</c:v>
                </c:pt>
                <c:pt idx="27">
                  <c:v>8.4189680000000013</c:v>
                </c:pt>
                <c:pt idx="28">
                  <c:v>8.4380679999999995</c:v>
                </c:pt>
                <c:pt idx="29">
                  <c:v>8.4623740000000005</c:v>
                </c:pt>
                <c:pt idx="30">
                  <c:v>8.2053379999999994</c:v>
                </c:pt>
                <c:pt idx="31">
                  <c:v>7.9521930000000003</c:v>
                </c:pt>
                <c:pt idx="32">
                  <c:v>7.7023359999999998</c:v>
                </c:pt>
                <c:pt idx="33">
                  <c:v>7.8394539999999999</c:v>
                </c:pt>
                <c:pt idx="34">
                  <c:v>7.8721709999999998</c:v>
                </c:pt>
                <c:pt idx="35">
                  <c:v>7.7886559999999996</c:v>
                </c:pt>
                <c:pt idx="36">
                  <c:v>6.8895980000000003</c:v>
                </c:pt>
                <c:pt idx="37">
                  <c:v>6.742038</c:v>
                </c:pt>
                <c:pt idx="38">
                  <c:v>6.7456670000000001</c:v>
                </c:pt>
                <c:pt idx="39">
                  <c:v>6.5818890000000003</c:v>
                </c:pt>
                <c:pt idx="40">
                  <c:v>6.5897199999999998</c:v>
                </c:pt>
                <c:pt idx="41">
                  <c:v>6.6018720000000002</c:v>
                </c:pt>
                <c:pt idx="42">
                  <c:v>6.6107250000000004</c:v>
                </c:pt>
                <c:pt idx="43">
                  <c:v>6.5300070000000003</c:v>
                </c:pt>
                <c:pt idx="44">
                  <c:v>6.3550139999999997</c:v>
                </c:pt>
                <c:pt idx="45">
                  <c:v>6.3697049999999997</c:v>
                </c:pt>
                <c:pt idx="46">
                  <c:v>6.301876</c:v>
                </c:pt>
                <c:pt idx="47">
                  <c:v>6.3040830000000003</c:v>
                </c:pt>
                <c:pt idx="48">
                  <c:v>6.3062860000000001</c:v>
                </c:pt>
                <c:pt idx="49">
                  <c:v>6.3062860000000001</c:v>
                </c:pt>
                <c:pt idx="50">
                  <c:v>6.2189899999999998</c:v>
                </c:pt>
                <c:pt idx="51">
                  <c:v>6.232081</c:v>
                </c:pt>
                <c:pt idx="52">
                  <c:v>6.241549</c:v>
                </c:pt>
                <c:pt idx="53">
                  <c:v>6.2506820000000003</c:v>
                </c:pt>
                <c:pt idx="54">
                  <c:v>6.2585800000000003</c:v>
                </c:pt>
                <c:pt idx="55">
                  <c:v>6.2671380000000001</c:v>
                </c:pt>
                <c:pt idx="56">
                  <c:v>6.2715930000000002</c:v>
                </c:pt>
                <c:pt idx="57">
                  <c:v>6.1951790000000004</c:v>
                </c:pt>
                <c:pt idx="58">
                  <c:v>6.197953</c:v>
                </c:pt>
                <c:pt idx="59">
                  <c:v>6.2013059999999998</c:v>
                </c:pt>
                <c:pt idx="60">
                  <c:v>6.2061510000000002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3-72B2-4ED5-B729-B7C5DE82A477}"/>
            </c:ext>
          </c:extLst>
        </c:ser>
        <c:ser>
          <c:idx val="3"/>
          <c:order val="4"/>
          <c:tx>
            <c:strRef>
              <c:f>Sheet1!$F$1</c:f>
              <c:strCache>
                <c:ptCount val="1"/>
                <c:pt idx="0">
                  <c:v>liquid biofuels</c:v>
                </c:pt>
              </c:strCache>
            </c:strRef>
          </c:tx>
          <c:spPr>
            <a:ln w="22225" cap="rnd">
              <a:solidFill>
                <a:srgbClr val="FFC000"/>
              </a:solidFill>
              <a:round/>
            </a:ln>
            <a:effectLst/>
          </c:spPr>
          <c:marker>
            <c:symbol val="none"/>
          </c:marker>
          <c:cat>
            <c:numRef>
              <c:f>Sheet1!$A$2:$A$62</c:f>
              <c:numCache>
                <c:formatCode>General</c:formatCode>
                <c:ptCount val="61"/>
                <c:pt idx="0">
                  <c:v>1990</c:v>
                </c:pt>
                <c:pt idx="1">
                  <c:v>1991</c:v>
                </c:pt>
                <c:pt idx="2">
                  <c:v>1992</c:v>
                </c:pt>
                <c:pt idx="3">
                  <c:v>1993</c:v>
                </c:pt>
                <c:pt idx="4">
                  <c:v>1994</c:v>
                </c:pt>
                <c:pt idx="5">
                  <c:v>1995</c:v>
                </c:pt>
                <c:pt idx="6">
                  <c:v>1996</c:v>
                </c:pt>
                <c:pt idx="7">
                  <c:v>1997</c:v>
                </c:pt>
                <c:pt idx="8">
                  <c:v>1998</c:v>
                </c:pt>
                <c:pt idx="9">
                  <c:v>1999</c:v>
                </c:pt>
                <c:pt idx="10">
                  <c:v>2000</c:v>
                </c:pt>
                <c:pt idx="11">
                  <c:v>2001</c:v>
                </c:pt>
                <c:pt idx="12">
                  <c:v>2002</c:v>
                </c:pt>
                <c:pt idx="13">
                  <c:v>2003</c:v>
                </c:pt>
                <c:pt idx="14">
                  <c:v>2004</c:v>
                </c:pt>
                <c:pt idx="15">
                  <c:v>2005</c:v>
                </c:pt>
                <c:pt idx="16">
                  <c:v>2006</c:v>
                </c:pt>
                <c:pt idx="17">
                  <c:v>2007</c:v>
                </c:pt>
                <c:pt idx="18">
                  <c:v>2008</c:v>
                </c:pt>
                <c:pt idx="19">
                  <c:v>2009</c:v>
                </c:pt>
                <c:pt idx="20">
                  <c:v>2010</c:v>
                </c:pt>
                <c:pt idx="21">
                  <c:v>2011</c:v>
                </c:pt>
                <c:pt idx="22">
                  <c:v>2012</c:v>
                </c:pt>
                <c:pt idx="23">
                  <c:v>2013</c:v>
                </c:pt>
                <c:pt idx="24">
                  <c:v>2014</c:v>
                </c:pt>
                <c:pt idx="25">
                  <c:v>2015</c:v>
                </c:pt>
                <c:pt idx="26">
                  <c:v>2016</c:v>
                </c:pt>
                <c:pt idx="27">
                  <c:v>2017</c:v>
                </c:pt>
                <c:pt idx="28">
                  <c:v>2018</c:v>
                </c:pt>
                <c:pt idx="29">
                  <c:v>2019</c:v>
                </c:pt>
                <c:pt idx="30">
                  <c:v>2020</c:v>
                </c:pt>
                <c:pt idx="31">
                  <c:v>2021</c:v>
                </c:pt>
                <c:pt idx="32">
                  <c:v>2022</c:v>
                </c:pt>
                <c:pt idx="33">
                  <c:v>2023</c:v>
                </c:pt>
                <c:pt idx="34">
                  <c:v>2024</c:v>
                </c:pt>
                <c:pt idx="35">
                  <c:v>2025</c:v>
                </c:pt>
                <c:pt idx="36">
                  <c:v>2026</c:v>
                </c:pt>
                <c:pt idx="37">
                  <c:v>2027</c:v>
                </c:pt>
                <c:pt idx="38">
                  <c:v>2028</c:v>
                </c:pt>
                <c:pt idx="39">
                  <c:v>2029</c:v>
                </c:pt>
                <c:pt idx="40">
                  <c:v>2030</c:v>
                </c:pt>
                <c:pt idx="41">
                  <c:v>2031</c:v>
                </c:pt>
                <c:pt idx="42">
                  <c:v>2032</c:v>
                </c:pt>
                <c:pt idx="43">
                  <c:v>2033</c:v>
                </c:pt>
                <c:pt idx="44">
                  <c:v>2034</c:v>
                </c:pt>
                <c:pt idx="45">
                  <c:v>2035</c:v>
                </c:pt>
                <c:pt idx="46">
                  <c:v>2036</c:v>
                </c:pt>
                <c:pt idx="47">
                  <c:v>2037</c:v>
                </c:pt>
                <c:pt idx="48">
                  <c:v>2038</c:v>
                </c:pt>
                <c:pt idx="49">
                  <c:v>2039</c:v>
                </c:pt>
                <c:pt idx="50">
                  <c:v>2040</c:v>
                </c:pt>
                <c:pt idx="51">
                  <c:v>2041</c:v>
                </c:pt>
                <c:pt idx="52">
                  <c:v>2042</c:v>
                </c:pt>
                <c:pt idx="53">
                  <c:v>2043</c:v>
                </c:pt>
                <c:pt idx="54">
                  <c:v>2044</c:v>
                </c:pt>
                <c:pt idx="55">
                  <c:v>2045</c:v>
                </c:pt>
                <c:pt idx="56">
                  <c:v>2046</c:v>
                </c:pt>
                <c:pt idx="57">
                  <c:v>2047</c:v>
                </c:pt>
                <c:pt idx="58">
                  <c:v>2048</c:v>
                </c:pt>
                <c:pt idx="59">
                  <c:v>2049</c:v>
                </c:pt>
                <c:pt idx="60">
                  <c:v>2050</c:v>
                </c:pt>
              </c:numCache>
            </c:numRef>
          </c:cat>
          <c:val>
            <c:numRef>
              <c:f>Sheet1!$F$2:$F$62</c:f>
              <c:numCache>
                <c:formatCode>General</c:formatCode>
                <c:ptCount val="61"/>
                <c:pt idx="0">
                  <c:v>6.0421000000000002E-2</c:v>
                </c:pt>
                <c:pt idx="1">
                  <c:v>7.0095000000000005E-2</c:v>
                </c:pt>
                <c:pt idx="2">
                  <c:v>7.9745999999999997E-2</c:v>
                </c:pt>
                <c:pt idx="3">
                  <c:v>9.3659999999999993E-2</c:v>
                </c:pt>
                <c:pt idx="4">
                  <c:v>0.10484</c:v>
                </c:pt>
                <c:pt idx="5">
                  <c:v>0.11248999999999999</c:v>
                </c:pt>
                <c:pt idx="6">
                  <c:v>8.0660999999999997E-2</c:v>
                </c:pt>
                <c:pt idx="7">
                  <c:v>0.10196599999999999</c:v>
                </c:pt>
                <c:pt idx="8">
                  <c:v>0.112843</c:v>
                </c:pt>
                <c:pt idx="9">
                  <c:v>0.117795</c:v>
                </c:pt>
                <c:pt idx="10">
                  <c:v>0.13488700000000001</c:v>
                </c:pt>
                <c:pt idx="11">
                  <c:v>0.14213200000000001</c:v>
                </c:pt>
                <c:pt idx="12">
                  <c:v>0.16967500000000002</c:v>
                </c:pt>
                <c:pt idx="13">
                  <c:v>0.22981000000000001</c:v>
                </c:pt>
                <c:pt idx="14">
                  <c:v>0.289715</c:v>
                </c:pt>
                <c:pt idx="15">
                  <c:v>0.33901600000000004</c:v>
                </c:pt>
                <c:pt idx="16">
                  <c:v>0.474995</c:v>
                </c:pt>
                <c:pt idx="17">
                  <c:v>0.60192200000000007</c:v>
                </c:pt>
                <c:pt idx="18">
                  <c:v>0.82457599999999998</c:v>
                </c:pt>
                <c:pt idx="19">
                  <c:v>0.93496400000000002</c:v>
                </c:pt>
                <c:pt idx="20">
                  <c:v>1.0747880000000001</c:v>
                </c:pt>
                <c:pt idx="21">
                  <c:v>1.1585860000000001</c:v>
                </c:pt>
                <c:pt idx="22">
                  <c:v>1.1598740000000001</c:v>
                </c:pt>
                <c:pt idx="23">
                  <c:v>1.2841579999999999</c:v>
                </c:pt>
                <c:pt idx="24">
                  <c:v>1.302341</c:v>
                </c:pt>
                <c:pt idx="25">
                  <c:v>1.3340370000000001</c:v>
                </c:pt>
                <c:pt idx="26">
                  <c:v>1.4426869999999998</c:v>
                </c:pt>
                <c:pt idx="27">
                  <c:v>1.4385109999999999</c:v>
                </c:pt>
                <c:pt idx="28">
                  <c:v>1.4147400000000001</c:v>
                </c:pt>
                <c:pt idx="29">
                  <c:v>1.4106540000000001</c:v>
                </c:pt>
                <c:pt idx="30">
                  <c:v>1.331656</c:v>
                </c:pt>
                <c:pt idx="31">
                  <c:v>1.516716</c:v>
                </c:pt>
                <c:pt idx="32">
                  <c:v>1.5437369999999999</c:v>
                </c:pt>
                <c:pt idx="33">
                  <c:v>1.5753509999999999</c:v>
                </c:pt>
                <c:pt idx="34">
                  <c:v>1.5821099999999999</c:v>
                </c:pt>
                <c:pt idx="35">
                  <c:v>1.5888739999999999</c:v>
                </c:pt>
                <c:pt idx="36">
                  <c:v>1.595691</c:v>
                </c:pt>
                <c:pt idx="37">
                  <c:v>1.602471</c:v>
                </c:pt>
                <c:pt idx="38">
                  <c:v>1.6092489999999999</c:v>
                </c:pt>
                <c:pt idx="39">
                  <c:v>1.6160159999999999</c:v>
                </c:pt>
                <c:pt idx="40">
                  <c:v>1.6228020000000001</c:v>
                </c:pt>
                <c:pt idx="41">
                  <c:v>1.6218090000000001</c:v>
                </c:pt>
                <c:pt idx="42">
                  <c:v>1.620954</c:v>
                </c:pt>
                <c:pt idx="43">
                  <c:v>1.620123</c:v>
                </c:pt>
                <c:pt idx="44">
                  <c:v>1.619237</c:v>
                </c:pt>
                <c:pt idx="45">
                  <c:v>1.6184080000000001</c:v>
                </c:pt>
                <c:pt idx="46">
                  <c:v>1.617488</c:v>
                </c:pt>
                <c:pt idx="47">
                  <c:v>1.616493</c:v>
                </c:pt>
                <c:pt idx="48">
                  <c:v>1.6154999999999999</c:v>
                </c:pt>
                <c:pt idx="49">
                  <c:v>1.614554</c:v>
                </c:pt>
                <c:pt idx="50">
                  <c:v>1.613723</c:v>
                </c:pt>
                <c:pt idx="51">
                  <c:v>1.622198</c:v>
                </c:pt>
                <c:pt idx="52">
                  <c:v>1.624452</c:v>
                </c:pt>
                <c:pt idx="53">
                  <c:v>1.6236330000000001</c:v>
                </c:pt>
                <c:pt idx="54">
                  <c:v>1.630333</c:v>
                </c:pt>
                <c:pt idx="55">
                  <c:v>1.638765</c:v>
                </c:pt>
                <c:pt idx="56">
                  <c:v>1.6472739999999999</c:v>
                </c:pt>
                <c:pt idx="57">
                  <c:v>1.6571130000000001</c:v>
                </c:pt>
                <c:pt idx="58">
                  <c:v>1.6668270000000001</c:v>
                </c:pt>
                <c:pt idx="59">
                  <c:v>1.682777</c:v>
                </c:pt>
                <c:pt idx="60">
                  <c:v>1.698785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4-72B2-4ED5-B729-B7C5DE82A477}"/>
            </c:ext>
          </c:extLst>
        </c:ser>
        <c:ser>
          <c:idx val="0"/>
          <c:order val="5"/>
          <c:tx>
            <c:strRef>
              <c:f>Sheet1!$G$1</c:f>
              <c:strCache>
                <c:ptCount val="1"/>
                <c:pt idx="0">
                  <c:v>hydro</c:v>
                </c:pt>
              </c:strCache>
            </c:strRef>
          </c:tx>
          <c:spPr>
            <a:ln w="22225" cap="rnd">
              <a:solidFill>
                <a:srgbClr val="003953"/>
              </a:solidFill>
              <a:round/>
            </a:ln>
            <a:effectLst/>
          </c:spPr>
          <c:marker>
            <c:symbol val="none"/>
          </c:marker>
          <c:cat>
            <c:numRef>
              <c:f>Sheet1!$A$2:$A$62</c:f>
              <c:numCache>
                <c:formatCode>General</c:formatCode>
                <c:ptCount val="61"/>
                <c:pt idx="0">
                  <c:v>1990</c:v>
                </c:pt>
                <c:pt idx="1">
                  <c:v>1991</c:v>
                </c:pt>
                <c:pt idx="2">
                  <c:v>1992</c:v>
                </c:pt>
                <c:pt idx="3">
                  <c:v>1993</c:v>
                </c:pt>
                <c:pt idx="4">
                  <c:v>1994</c:v>
                </c:pt>
                <c:pt idx="5">
                  <c:v>1995</c:v>
                </c:pt>
                <c:pt idx="6">
                  <c:v>1996</c:v>
                </c:pt>
                <c:pt idx="7">
                  <c:v>1997</c:v>
                </c:pt>
                <c:pt idx="8">
                  <c:v>1998</c:v>
                </c:pt>
                <c:pt idx="9">
                  <c:v>1999</c:v>
                </c:pt>
                <c:pt idx="10">
                  <c:v>2000</c:v>
                </c:pt>
                <c:pt idx="11">
                  <c:v>2001</c:v>
                </c:pt>
                <c:pt idx="12">
                  <c:v>2002</c:v>
                </c:pt>
                <c:pt idx="13">
                  <c:v>2003</c:v>
                </c:pt>
                <c:pt idx="14">
                  <c:v>2004</c:v>
                </c:pt>
                <c:pt idx="15">
                  <c:v>2005</c:v>
                </c:pt>
                <c:pt idx="16">
                  <c:v>2006</c:v>
                </c:pt>
                <c:pt idx="17">
                  <c:v>2007</c:v>
                </c:pt>
                <c:pt idx="18">
                  <c:v>2008</c:v>
                </c:pt>
                <c:pt idx="19">
                  <c:v>2009</c:v>
                </c:pt>
                <c:pt idx="20">
                  <c:v>2010</c:v>
                </c:pt>
                <c:pt idx="21">
                  <c:v>2011</c:v>
                </c:pt>
                <c:pt idx="22">
                  <c:v>2012</c:v>
                </c:pt>
                <c:pt idx="23">
                  <c:v>2013</c:v>
                </c:pt>
                <c:pt idx="24">
                  <c:v>2014</c:v>
                </c:pt>
                <c:pt idx="25">
                  <c:v>2015</c:v>
                </c:pt>
                <c:pt idx="26">
                  <c:v>2016</c:v>
                </c:pt>
                <c:pt idx="27">
                  <c:v>2017</c:v>
                </c:pt>
                <c:pt idx="28">
                  <c:v>2018</c:v>
                </c:pt>
                <c:pt idx="29">
                  <c:v>2019</c:v>
                </c:pt>
                <c:pt idx="30">
                  <c:v>2020</c:v>
                </c:pt>
                <c:pt idx="31">
                  <c:v>2021</c:v>
                </c:pt>
                <c:pt idx="32">
                  <c:v>2022</c:v>
                </c:pt>
                <c:pt idx="33">
                  <c:v>2023</c:v>
                </c:pt>
                <c:pt idx="34">
                  <c:v>2024</c:v>
                </c:pt>
                <c:pt idx="35">
                  <c:v>2025</c:v>
                </c:pt>
                <c:pt idx="36">
                  <c:v>2026</c:v>
                </c:pt>
                <c:pt idx="37">
                  <c:v>2027</c:v>
                </c:pt>
                <c:pt idx="38">
                  <c:v>2028</c:v>
                </c:pt>
                <c:pt idx="39">
                  <c:v>2029</c:v>
                </c:pt>
                <c:pt idx="40">
                  <c:v>2030</c:v>
                </c:pt>
                <c:pt idx="41">
                  <c:v>2031</c:v>
                </c:pt>
                <c:pt idx="42">
                  <c:v>2032</c:v>
                </c:pt>
                <c:pt idx="43">
                  <c:v>2033</c:v>
                </c:pt>
                <c:pt idx="44">
                  <c:v>2034</c:v>
                </c:pt>
                <c:pt idx="45">
                  <c:v>2035</c:v>
                </c:pt>
                <c:pt idx="46">
                  <c:v>2036</c:v>
                </c:pt>
                <c:pt idx="47">
                  <c:v>2037</c:v>
                </c:pt>
                <c:pt idx="48">
                  <c:v>2038</c:v>
                </c:pt>
                <c:pt idx="49">
                  <c:v>2039</c:v>
                </c:pt>
                <c:pt idx="50">
                  <c:v>2040</c:v>
                </c:pt>
                <c:pt idx="51">
                  <c:v>2041</c:v>
                </c:pt>
                <c:pt idx="52">
                  <c:v>2042</c:v>
                </c:pt>
                <c:pt idx="53">
                  <c:v>2043</c:v>
                </c:pt>
                <c:pt idx="54">
                  <c:v>2044</c:v>
                </c:pt>
                <c:pt idx="55">
                  <c:v>2045</c:v>
                </c:pt>
                <c:pt idx="56">
                  <c:v>2046</c:v>
                </c:pt>
                <c:pt idx="57">
                  <c:v>2047</c:v>
                </c:pt>
                <c:pt idx="58">
                  <c:v>2048</c:v>
                </c:pt>
                <c:pt idx="59">
                  <c:v>2049</c:v>
                </c:pt>
                <c:pt idx="60">
                  <c:v>2050</c:v>
                </c:pt>
              </c:numCache>
            </c:numRef>
          </c:cat>
          <c:val>
            <c:numRef>
              <c:f>Sheet1!$G$2:$G$62</c:f>
              <c:numCache>
                <c:formatCode>General</c:formatCode>
                <c:ptCount val="61"/>
                <c:pt idx="0">
                  <c:v>3.0463910000000003</c:v>
                </c:pt>
                <c:pt idx="1">
                  <c:v>3.015943</c:v>
                </c:pt>
                <c:pt idx="2">
                  <c:v>2.6174360000000001</c:v>
                </c:pt>
                <c:pt idx="3">
                  <c:v>2.891613</c:v>
                </c:pt>
                <c:pt idx="4">
                  <c:v>2.6834569999999998</c:v>
                </c:pt>
                <c:pt idx="5">
                  <c:v>3.2053069999999999</c:v>
                </c:pt>
                <c:pt idx="6">
                  <c:v>3.5896559999999997</c:v>
                </c:pt>
                <c:pt idx="7">
                  <c:v>3.6404580000000002</c:v>
                </c:pt>
                <c:pt idx="8">
                  <c:v>3.2970540000000002</c:v>
                </c:pt>
                <c:pt idx="9">
                  <c:v>3.2675749999999999</c:v>
                </c:pt>
                <c:pt idx="10">
                  <c:v>2.8111160000000002</c:v>
                </c:pt>
                <c:pt idx="11">
                  <c:v>2.2418580000000001</c:v>
                </c:pt>
                <c:pt idx="12">
                  <c:v>2.6890169999999998</c:v>
                </c:pt>
                <c:pt idx="13">
                  <c:v>2.7925390000000001</c:v>
                </c:pt>
                <c:pt idx="14">
                  <c:v>2.6884679999999999</c:v>
                </c:pt>
                <c:pt idx="15">
                  <c:v>2.7029420000000002</c:v>
                </c:pt>
                <c:pt idx="16">
                  <c:v>2.8690349999999998</c:v>
                </c:pt>
                <c:pt idx="17">
                  <c:v>2.4463889999999999</c:v>
                </c:pt>
                <c:pt idx="18">
                  <c:v>2.5111080000000001</c:v>
                </c:pt>
                <c:pt idx="19">
                  <c:v>2.6688239999999999</c:v>
                </c:pt>
                <c:pt idx="20">
                  <c:v>2.5385410000000004</c:v>
                </c:pt>
                <c:pt idx="21">
                  <c:v>3.1028519999999999</c:v>
                </c:pt>
                <c:pt idx="22">
                  <c:v>2.6287020000000001</c:v>
                </c:pt>
                <c:pt idx="23">
                  <c:v>2.5623819999999999</c:v>
                </c:pt>
                <c:pt idx="24">
                  <c:v>2.466577</c:v>
                </c:pt>
                <c:pt idx="25">
                  <c:v>2.321177</c:v>
                </c:pt>
                <c:pt idx="26">
                  <c:v>2.472442</c:v>
                </c:pt>
                <c:pt idx="27">
                  <c:v>2.7669670000000002</c:v>
                </c:pt>
                <c:pt idx="28">
                  <c:v>2.663138</c:v>
                </c:pt>
                <c:pt idx="29">
                  <c:v>2.491832</c:v>
                </c:pt>
                <c:pt idx="30">
                  <c:v>2.534411</c:v>
                </c:pt>
                <c:pt idx="31">
                  <c:v>2.4826380000000001</c:v>
                </c:pt>
                <c:pt idx="32">
                  <c:v>2.5643180000000001</c:v>
                </c:pt>
                <c:pt idx="33">
                  <c:v>2.6349200000000002</c:v>
                </c:pt>
                <c:pt idx="34">
                  <c:v>2.5740500000000002</c:v>
                </c:pt>
                <c:pt idx="35">
                  <c:v>2.5420980000000002</c:v>
                </c:pt>
                <c:pt idx="36">
                  <c:v>2.470024</c:v>
                </c:pt>
                <c:pt idx="37">
                  <c:v>2.453376</c:v>
                </c:pt>
                <c:pt idx="38">
                  <c:v>2.4351470000000002</c:v>
                </c:pt>
                <c:pt idx="39">
                  <c:v>2.4319229999999998</c:v>
                </c:pt>
                <c:pt idx="40">
                  <c:v>2.4272170000000002</c:v>
                </c:pt>
                <c:pt idx="41">
                  <c:v>2.4245009999999998</c:v>
                </c:pt>
                <c:pt idx="42">
                  <c:v>2.4136000000000002</c:v>
                </c:pt>
                <c:pt idx="43">
                  <c:v>2.4049689999999999</c:v>
                </c:pt>
                <c:pt idx="44">
                  <c:v>2.3993850000000001</c:v>
                </c:pt>
                <c:pt idx="45">
                  <c:v>2.3948390000000002</c:v>
                </c:pt>
                <c:pt idx="46">
                  <c:v>2.3885049999999999</c:v>
                </c:pt>
                <c:pt idx="47">
                  <c:v>2.3842129999999999</c:v>
                </c:pt>
                <c:pt idx="48">
                  <c:v>2.3756080000000002</c:v>
                </c:pt>
                <c:pt idx="49">
                  <c:v>2.3628269999999998</c:v>
                </c:pt>
                <c:pt idx="50">
                  <c:v>2.3550469999999999</c:v>
                </c:pt>
                <c:pt idx="51">
                  <c:v>2.3482159999999999</c:v>
                </c:pt>
                <c:pt idx="52">
                  <c:v>2.3421569999999998</c:v>
                </c:pt>
                <c:pt idx="53">
                  <c:v>2.3377150000000002</c:v>
                </c:pt>
                <c:pt idx="54">
                  <c:v>2.3251590000000002</c:v>
                </c:pt>
                <c:pt idx="55">
                  <c:v>2.3202970000000001</c:v>
                </c:pt>
                <c:pt idx="56">
                  <c:v>2.311928</c:v>
                </c:pt>
                <c:pt idx="57">
                  <c:v>2.3078069999999999</c:v>
                </c:pt>
                <c:pt idx="58">
                  <c:v>2.3054860000000001</c:v>
                </c:pt>
                <c:pt idx="59">
                  <c:v>2.301498</c:v>
                </c:pt>
                <c:pt idx="60">
                  <c:v>2.2946719999999998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5-72B2-4ED5-B729-B7C5DE82A477}"/>
            </c:ext>
          </c:extLst>
        </c:ser>
        <c:ser>
          <c:idx val="2"/>
          <c:order val="6"/>
          <c:tx>
            <c:strRef>
              <c:f>Sheet1!$H$1</c:f>
              <c:strCache>
                <c:ptCount val="1"/>
                <c:pt idx="0">
                  <c:v>other renewable energy</c:v>
                </c:pt>
              </c:strCache>
            </c:strRef>
          </c:tx>
          <c:spPr>
            <a:ln w="22225" cap="rnd">
              <a:solidFill>
                <a:srgbClr val="5D9732"/>
              </a:solidFill>
              <a:round/>
            </a:ln>
            <a:effectLst/>
          </c:spPr>
          <c:marker>
            <c:symbol val="none"/>
          </c:marker>
          <c:cat>
            <c:numRef>
              <c:f>Sheet1!$A$2:$A$62</c:f>
              <c:numCache>
                <c:formatCode>General</c:formatCode>
                <c:ptCount val="61"/>
                <c:pt idx="0">
                  <c:v>1990</c:v>
                </c:pt>
                <c:pt idx="1">
                  <c:v>1991</c:v>
                </c:pt>
                <c:pt idx="2">
                  <c:v>1992</c:v>
                </c:pt>
                <c:pt idx="3">
                  <c:v>1993</c:v>
                </c:pt>
                <c:pt idx="4">
                  <c:v>1994</c:v>
                </c:pt>
                <c:pt idx="5">
                  <c:v>1995</c:v>
                </c:pt>
                <c:pt idx="6">
                  <c:v>1996</c:v>
                </c:pt>
                <c:pt idx="7">
                  <c:v>1997</c:v>
                </c:pt>
                <c:pt idx="8">
                  <c:v>1998</c:v>
                </c:pt>
                <c:pt idx="9">
                  <c:v>1999</c:v>
                </c:pt>
                <c:pt idx="10">
                  <c:v>2000</c:v>
                </c:pt>
                <c:pt idx="11">
                  <c:v>2001</c:v>
                </c:pt>
                <c:pt idx="12">
                  <c:v>2002</c:v>
                </c:pt>
                <c:pt idx="13">
                  <c:v>2003</c:v>
                </c:pt>
                <c:pt idx="14">
                  <c:v>2004</c:v>
                </c:pt>
                <c:pt idx="15">
                  <c:v>2005</c:v>
                </c:pt>
                <c:pt idx="16">
                  <c:v>2006</c:v>
                </c:pt>
                <c:pt idx="17">
                  <c:v>2007</c:v>
                </c:pt>
                <c:pt idx="18">
                  <c:v>2008</c:v>
                </c:pt>
                <c:pt idx="19">
                  <c:v>2009</c:v>
                </c:pt>
                <c:pt idx="20">
                  <c:v>2010</c:v>
                </c:pt>
                <c:pt idx="21">
                  <c:v>2011</c:v>
                </c:pt>
                <c:pt idx="22">
                  <c:v>2012</c:v>
                </c:pt>
                <c:pt idx="23">
                  <c:v>2013</c:v>
                </c:pt>
                <c:pt idx="24">
                  <c:v>2014</c:v>
                </c:pt>
                <c:pt idx="25">
                  <c:v>2015</c:v>
                </c:pt>
                <c:pt idx="26">
                  <c:v>2016</c:v>
                </c:pt>
                <c:pt idx="27">
                  <c:v>2017</c:v>
                </c:pt>
                <c:pt idx="28">
                  <c:v>2018</c:v>
                </c:pt>
                <c:pt idx="29">
                  <c:v>2019</c:v>
                </c:pt>
                <c:pt idx="30">
                  <c:v>2020</c:v>
                </c:pt>
                <c:pt idx="31">
                  <c:v>2021</c:v>
                </c:pt>
                <c:pt idx="32">
                  <c:v>2022</c:v>
                </c:pt>
                <c:pt idx="33">
                  <c:v>2023</c:v>
                </c:pt>
                <c:pt idx="34">
                  <c:v>2024</c:v>
                </c:pt>
                <c:pt idx="35">
                  <c:v>2025</c:v>
                </c:pt>
                <c:pt idx="36">
                  <c:v>2026</c:v>
                </c:pt>
                <c:pt idx="37">
                  <c:v>2027</c:v>
                </c:pt>
                <c:pt idx="38">
                  <c:v>2028</c:v>
                </c:pt>
                <c:pt idx="39">
                  <c:v>2029</c:v>
                </c:pt>
                <c:pt idx="40">
                  <c:v>2030</c:v>
                </c:pt>
                <c:pt idx="41">
                  <c:v>2031</c:v>
                </c:pt>
                <c:pt idx="42">
                  <c:v>2032</c:v>
                </c:pt>
                <c:pt idx="43">
                  <c:v>2033</c:v>
                </c:pt>
                <c:pt idx="44">
                  <c:v>2034</c:v>
                </c:pt>
                <c:pt idx="45">
                  <c:v>2035</c:v>
                </c:pt>
                <c:pt idx="46">
                  <c:v>2036</c:v>
                </c:pt>
                <c:pt idx="47">
                  <c:v>2037</c:v>
                </c:pt>
                <c:pt idx="48">
                  <c:v>2038</c:v>
                </c:pt>
                <c:pt idx="49">
                  <c:v>2039</c:v>
                </c:pt>
                <c:pt idx="50">
                  <c:v>2040</c:v>
                </c:pt>
                <c:pt idx="51">
                  <c:v>2041</c:v>
                </c:pt>
                <c:pt idx="52">
                  <c:v>2042</c:v>
                </c:pt>
                <c:pt idx="53">
                  <c:v>2043</c:v>
                </c:pt>
                <c:pt idx="54">
                  <c:v>2044</c:v>
                </c:pt>
                <c:pt idx="55">
                  <c:v>2045</c:v>
                </c:pt>
                <c:pt idx="56">
                  <c:v>2046</c:v>
                </c:pt>
                <c:pt idx="57">
                  <c:v>2047</c:v>
                </c:pt>
                <c:pt idx="58">
                  <c:v>2048</c:v>
                </c:pt>
                <c:pt idx="59">
                  <c:v>2049</c:v>
                </c:pt>
                <c:pt idx="60">
                  <c:v>2050</c:v>
                </c:pt>
              </c:numCache>
            </c:numRef>
          </c:cat>
          <c:val>
            <c:numRef>
              <c:f>Sheet1!$H$2:$H$62</c:f>
              <c:numCache>
                <c:formatCode>General</c:formatCode>
                <c:ptCount val="61"/>
                <c:pt idx="0">
                  <c:v>2.9332120000000006</c:v>
                </c:pt>
                <c:pt idx="1">
                  <c:v>2.9817469999999999</c:v>
                </c:pt>
                <c:pt idx="2">
                  <c:v>3.1233739999999992</c:v>
                </c:pt>
                <c:pt idx="3">
                  <c:v>3.0963620000000005</c:v>
                </c:pt>
                <c:pt idx="4">
                  <c:v>3.1988449999999999</c:v>
                </c:pt>
                <c:pt idx="5">
                  <c:v>3.2415720000000001</c:v>
                </c:pt>
                <c:pt idx="6">
                  <c:v>3.3420770000000002</c:v>
                </c:pt>
                <c:pt idx="7">
                  <c:v>3.2716980000000002</c:v>
                </c:pt>
                <c:pt idx="8">
                  <c:v>3.0813990000000002</c:v>
                </c:pt>
                <c:pt idx="9">
                  <c:v>3.1283770000000004</c:v>
                </c:pt>
                <c:pt idx="10">
                  <c:v>3.1582310000000002</c:v>
                </c:pt>
                <c:pt idx="11">
                  <c:v>2.775976</c:v>
                </c:pt>
                <c:pt idx="12">
                  <c:v>2.8674240000000002</c:v>
                </c:pt>
                <c:pt idx="13">
                  <c:v>2.9218109999999995</c:v>
                </c:pt>
                <c:pt idx="14">
                  <c:v>3.0965429999999996</c:v>
                </c:pt>
                <c:pt idx="15">
                  <c:v>3.1915979999999995</c:v>
                </c:pt>
                <c:pt idx="16">
                  <c:v>3.2928380000000006</c:v>
                </c:pt>
                <c:pt idx="17">
                  <c:v>3.4747989999999995</c:v>
                </c:pt>
                <c:pt idx="18">
                  <c:v>3.8390050000000002</c:v>
                </c:pt>
                <c:pt idx="19">
                  <c:v>4.0045359999999999</c:v>
                </c:pt>
                <c:pt idx="20">
                  <c:v>4.6537829999999998</c:v>
                </c:pt>
                <c:pt idx="21">
                  <c:v>4.9427219999999998</c:v>
                </c:pt>
                <c:pt idx="22">
                  <c:v>5.0585430000000002</c:v>
                </c:pt>
                <c:pt idx="23">
                  <c:v>5.6040850000000013</c:v>
                </c:pt>
                <c:pt idx="24">
                  <c:v>5.9714420000000006</c:v>
                </c:pt>
                <c:pt idx="25">
                  <c:v>6.0653300000000003</c:v>
                </c:pt>
                <c:pt idx="26">
                  <c:v>6.447401000000001</c:v>
                </c:pt>
                <c:pt idx="27">
                  <c:v>6.8710369999999985</c:v>
                </c:pt>
                <c:pt idx="28">
                  <c:v>7.2231020000000008</c:v>
                </c:pt>
                <c:pt idx="29">
                  <c:v>7.5583329999999984</c:v>
                </c:pt>
                <c:pt idx="30">
                  <c:v>7.4785470000000007</c:v>
                </c:pt>
                <c:pt idx="31">
                  <c:v>8.1610709999999997</c:v>
                </c:pt>
                <c:pt idx="32">
                  <c:v>8.6152420000000003</c:v>
                </c:pt>
                <c:pt idx="33">
                  <c:v>9.4315789999999993</c:v>
                </c:pt>
                <c:pt idx="34">
                  <c:v>10.535491</c:v>
                </c:pt>
                <c:pt idx="35">
                  <c:v>11.083803</c:v>
                </c:pt>
                <c:pt idx="36">
                  <c:v>11.341981000000001</c:v>
                </c:pt>
                <c:pt idx="37">
                  <c:v>11.690609</c:v>
                </c:pt>
                <c:pt idx="38">
                  <c:v>11.899435</c:v>
                </c:pt>
                <c:pt idx="39">
                  <c:v>12.211582</c:v>
                </c:pt>
                <c:pt idx="40">
                  <c:v>12.638283999999999</c:v>
                </c:pt>
                <c:pt idx="41">
                  <c:v>12.905159000000001</c:v>
                </c:pt>
                <c:pt idx="42">
                  <c:v>13.126747</c:v>
                </c:pt>
                <c:pt idx="43">
                  <c:v>13.366330999999999</c:v>
                </c:pt>
                <c:pt idx="44">
                  <c:v>13.684936</c:v>
                </c:pt>
                <c:pt idx="45">
                  <c:v>14.13226</c:v>
                </c:pt>
                <c:pt idx="46">
                  <c:v>14.385670999999999</c:v>
                </c:pt>
                <c:pt idx="47">
                  <c:v>14.585836</c:v>
                </c:pt>
                <c:pt idx="48">
                  <c:v>14.784645999999999</c:v>
                </c:pt>
                <c:pt idx="49">
                  <c:v>14.890995</c:v>
                </c:pt>
                <c:pt idx="50">
                  <c:v>15.019307</c:v>
                </c:pt>
                <c:pt idx="51">
                  <c:v>15.237916</c:v>
                </c:pt>
                <c:pt idx="52">
                  <c:v>15.386316000000001</c:v>
                </c:pt>
                <c:pt idx="53">
                  <c:v>15.582048</c:v>
                </c:pt>
                <c:pt idx="54">
                  <c:v>15.782603</c:v>
                </c:pt>
                <c:pt idx="55">
                  <c:v>16.068975000000002</c:v>
                </c:pt>
                <c:pt idx="56">
                  <c:v>16.377452999999999</c:v>
                </c:pt>
                <c:pt idx="57">
                  <c:v>16.743752000000001</c:v>
                </c:pt>
                <c:pt idx="58">
                  <c:v>16.980668000000001</c:v>
                </c:pt>
                <c:pt idx="59">
                  <c:v>17.253056000000001</c:v>
                </c:pt>
                <c:pt idx="60">
                  <c:v>17.515529000000001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6-72B2-4ED5-B729-B7C5DE82A47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-269469888"/>
        <c:axId val="-269464992"/>
      </c:lineChart>
      <c:catAx>
        <c:axId val="-26946988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269464992"/>
        <c:crosses val="autoZero"/>
        <c:auto val="1"/>
        <c:lblAlgn val="ctr"/>
        <c:lblOffset val="100"/>
        <c:tickLblSkip val="10"/>
        <c:tickMarkSkip val="10"/>
        <c:noMultiLvlLbl val="0"/>
      </c:catAx>
      <c:valAx>
        <c:axId val="-269464992"/>
        <c:scaling>
          <c:orientation val="minMax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low"/>
        <c:spPr>
          <a:noFill/>
          <a:ln w="22225">
            <a:solidFill>
              <a:srgbClr val="FFFFFF">
                <a:lumMod val="65000"/>
              </a:srgbClr>
            </a:solidFill>
            <a:prstDash val="lgDash"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269469888"/>
        <c:crossesAt val="31"/>
        <c:crossBetween val="midCat"/>
      </c:valAx>
      <c:spPr>
        <a:noFill/>
        <a:ln>
          <a:noFill/>
        </a:ln>
        <a:effectLst/>
      </c:spPr>
    </c:plotArea>
    <c:plotVisOnly val="1"/>
    <c:dispBlanksAs val="zero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200">
          <a:solidFill>
            <a:sysClr val="windowText" lastClr="000000"/>
          </a:solidFill>
        </a:defRPr>
      </a:pPr>
      <a:endParaRPr lang="en-US"/>
    </a:p>
  </c:txPr>
  <c:externalData r:id="rId4">
    <c:autoUpdate val="0"/>
  </c:externalData>
  <c:userShapes r:id="rId5"/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4.2257217847769035E-2"/>
          <c:y val="6.5676509008782191E-2"/>
          <c:w val="0.81925934258217736"/>
          <c:h val="0.82668981467193248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transportation</c:v>
                </c:pt>
              </c:strCache>
            </c:strRef>
          </c:tx>
          <c:spPr>
            <a:ln w="22225" cap="rnd">
              <a:solidFill>
                <a:srgbClr val="003953"/>
              </a:solidFill>
              <a:round/>
            </a:ln>
            <a:effectLst/>
          </c:spPr>
          <c:marker>
            <c:symbol val="none"/>
          </c:marker>
          <c:cat>
            <c:numRef>
              <c:f>Sheet1!$A$2:$A$42</c:f>
              <c:numCache>
                <c:formatCode>General</c:formatCode>
                <c:ptCount val="4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  <c:pt idx="16">
                  <c:v>2026</c:v>
                </c:pt>
                <c:pt idx="17">
                  <c:v>2027</c:v>
                </c:pt>
                <c:pt idx="18">
                  <c:v>2028</c:v>
                </c:pt>
                <c:pt idx="19">
                  <c:v>2029</c:v>
                </c:pt>
                <c:pt idx="20">
                  <c:v>2030</c:v>
                </c:pt>
                <c:pt idx="21">
                  <c:v>2031</c:v>
                </c:pt>
                <c:pt idx="22">
                  <c:v>2032</c:v>
                </c:pt>
                <c:pt idx="23">
                  <c:v>2033</c:v>
                </c:pt>
                <c:pt idx="24">
                  <c:v>2034</c:v>
                </c:pt>
                <c:pt idx="25">
                  <c:v>2035</c:v>
                </c:pt>
                <c:pt idx="26">
                  <c:v>2036</c:v>
                </c:pt>
                <c:pt idx="27">
                  <c:v>2037</c:v>
                </c:pt>
                <c:pt idx="28">
                  <c:v>2038</c:v>
                </c:pt>
                <c:pt idx="29">
                  <c:v>2039</c:v>
                </c:pt>
                <c:pt idx="30">
                  <c:v>2040</c:v>
                </c:pt>
                <c:pt idx="31">
                  <c:v>2041</c:v>
                </c:pt>
                <c:pt idx="32">
                  <c:v>2042</c:v>
                </c:pt>
                <c:pt idx="33">
                  <c:v>2043</c:v>
                </c:pt>
                <c:pt idx="34">
                  <c:v>2044</c:v>
                </c:pt>
                <c:pt idx="35">
                  <c:v>2045</c:v>
                </c:pt>
                <c:pt idx="36">
                  <c:v>2046</c:v>
                </c:pt>
                <c:pt idx="37">
                  <c:v>2047</c:v>
                </c:pt>
                <c:pt idx="38">
                  <c:v>2048</c:v>
                </c:pt>
                <c:pt idx="39">
                  <c:v>2049</c:v>
                </c:pt>
                <c:pt idx="40">
                  <c:v>2050</c:v>
                </c:pt>
              </c:numCache>
            </c:numRef>
          </c:cat>
          <c:val>
            <c:numRef>
              <c:f>Sheet1!$B$2:$B$42</c:f>
              <c:numCache>
                <c:formatCode>General</c:formatCode>
                <c:ptCount val="41"/>
                <c:pt idx="0">
                  <c:v>0.94676392499999995</c:v>
                </c:pt>
                <c:pt idx="1">
                  <c:v>0.93437194300000004</c:v>
                </c:pt>
                <c:pt idx="2">
                  <c:v>0.91632679399999994</c:v>
                </c:pt>
                <c:pt idx="3">
                  <c:v>0.92541679600000004</c:v>
                </c:pt>
                <c:pt idx="4">
                  <c:v>0.94055978299999998</c:v>
                </c:pt>
                <c:pt idx="5">
                  <c:v>0.95325428999999995</c:v>
                </c:pt>
                <c:pt idx="6">
                  <c:v>0.97051132399999995</c:v>
                </c:pt>
                <c:pt idx="7">
                  <c:v>0.97311459099999997</c:v>
                </c:pt>
                <c:pt idx="8">
                  <c:v>0.98654062600000003</c:v>
                </c:pt>
                <c:pt idx="9">
                  <c:v>1</c:v>
                </c:pt>
                <c:pt idx="10">
                  <c:v>0.85961831099999997</c:v>
                </c:pt>
                <c:pt idx="11">
                  <c:v>0.91638065899999999</c:v>
                </c:pt>
                <c:pt idx="12">
                  <c:v>0.93662255500000002</c:v>
                </c:pt>
                <c:pt idx="13">
                  <c:v>0.94062834500000003</c:v>
                </c:pt>
                <c:pt idx="14">
                  <c:v>0.94041934199999999</c:v>
                </c:pt>
                <c:pt idx="15">
                  <c:v>0.93897800099999995</c:v>
                </c:pt>
                <c:pt idx="16">
                  <c:v>0.93431120099999998</c:v>
                </c:pt>
                <c:pt idx="17">
                  <c:v>0.92947383299999997</c:v>
                </c:pt>
                <c:pt idx="18">
                  <c:v>0.92578226299999999</c:v>
                </c:pt>
                <c:pt idx="19">
                  <c:v>0.92134223500000001</c:v>
                </c:pt>
                <c:pt idx="20">
                  <c:v>0.91838673100000001</c:v>
                </c:pt>
                <c:pt idx="21">
                  <c:v>0.91509979699999999</c:v>
                </c:pt>
                <c:pt idx="22">
                  <c:v>0.91294958400000004</c:v>
                </c:pt>
                <c:pt idx="23">
                  <c:v>0.91186058400000003</c:v>
                </c:pt>
                <c:pt idx="24">
                  <c:v>0.91175805499999996</c:v>
                </c:pt>
                <c:pt idx="25">
                  <c:v>0.91224409900000003</c:v>
                </c:pt>
                <c:pt idx="26">
                  <c:v>0.91217539700000005</c:v>
                </c:pt>
                <c:pt idx="27">
                  <c:v>0.91235137600000005</c:v>
                </c:pt>
                <c:pt idx="28">
                  <c:v>0.91320711099999996</c:v>
                </c:pt>
                <c:pt idx="29">
                  <c:v>0.91476159400000001</c:v>
                </c:pt>
                <c:pt idx="30">
                  <c:v>0.91655740600000002</c:v>
                </c:pt>
                <c:pt idx="31">
                  <c:v>0.91948110699999996</c:v>
                </c:pt>
                <c:pt idx="32">
                  <c:v>0.92322776399999995</c:v>
                </c:pt>
                <c:pt idx="33">
                  <c:v>0.92806045400000003</c:v>
                </c:pt>
                <c:pt idx="34">
                  <c:v>0.93275039900000001</c:v>
                </c:pt>
                <c:pt idx="35">
                  <c:v>0.93742711300000003</c:v>
                </c:pt>
                <c:pt idx="36">
                  <c:v>0.94197976000000005</c:v>
                </c:pt>
                <c:pt idx="37">
                  <c:v>0.94632211099999997</c:v>
                </c:pt>
                <c:pt idx="38">
                  <c:v>0.95112792099999999</c:v>
                </c:pt>
                <c:pt idx="39">
                  <c:v>0.95625381499999995</c:v>
                </c:pt>
                <c:pt idx="40">
                  <c:v>0.96152168599999999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0-13A6-421C-800F-1999B29E6AD3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commercial</c:v>
                </c:pt>
              </c:strCache>
            </c:strRef>
          </c:tx>
          <c:spPr>
            <a:ln w="22225" cap="rnd">
              <a:solidFill>
                <a:srgbClr val="E3A5AC"/>
              </a:solidFill>
              <a:round/>
            </a:ln>
            <a:effectLst/>
          </c:spPr>
          <c:marker>
            <c:symbol val="none"/>
          </c:marker>
          <c:cat>
            <c:numRef>
              <c:f>Sheet1!$A$2:$A$42</c:f>
              <c:numCache>
                <c:formatCode>General</c:formatCode>
                <c:ptCount val="4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  <c:pt idx="16">
                  <c:v>2026</c:v>
                </c:pt>
                <c:pt idx="17">
                  <c:v>2027</c:v>
                </c:pt>
                <c:pt idx="18">
                  <c:v>2028</c:v>
                </c:pt>
                <c:pt idx="19">
                  <c:v>2029</c:v>
                </c:pt>
                <c:pt idx="20">
                  <c:v>2030</c:v>
                </c:pt>
                <c:pt idx="21">
                  <c:v>2031</c:v>
                </c:pt>
                <c:pt idx="22">
                  <c:v>2032</c:v>
                </c:pt>
                <c:pt idx="23">
                  <c:v>2033</c:v>
                </c:pt>
                <c:pt idx="24">
                  <c:v>2034</c:v>
                </c:pt>
                <c:pt idx="25">
                  <c:v>2035</c:v>
                </c:pt>
                <c:pt idx="26">
                  <c:v>2036</c:v>
                </c:pt>
                <c:pt idx="27">
                  <c:v>2037</c:v>
                </c:pt>
                <c:pt idx="28">
                  <c:v>2038</c:v>
                </c:pt>
                <c:pt idx="29">
                  <c:v>2039</c:v>
                </c:pt>
                <c:pt idx="30">
                  <c:v>2040</c:v>
                </c:pt>
                <c:pt idx="31">
                  <c:v>2041</c:v>
                </c:pt>
                <c:pt idx="32">
                  <c:v>2042</c:v>
                </c:pt>
                <c:pt idx="33">
                  <c:v>2043</c:v>
                </c:pt>
                <c:pt idx="34">
                  <c:v>2044</c:v>
                </c:pt>
                <c:pt idx="35">
                  <c:v>2045</c:v>
                </c:pt>
                <c:pt idx="36">
                  <c:v>2046</c:v>
                </c:pt>
                <c:pt idx="37">
                  <c:v>2047</c:v>
                </c:pt>
                <c:pt idx="38">
                  <c:v>2048</c:v>
                </c:pt>
                <c:pt idx="39">
                  <c:v>2049</c:v>
                </c:pt>
                <c:pt idx="40">
                  <c:v>2050</c:v>
                </c:pt>
              </c:numCache>
            </c:numRef>
          </c:cat>
          <c:val>
            <c:numRef>
              <c:f>Sheet1!$C$2:$C$42</c:f>
              <c:numCache>
                <c:formatCode>General</c:formatCode>
                <c:ptCount val="41"/>
                <c:pt idx="0">
                  <c:v>0.92002657300000001</c:v>
                </c:pt>
                <c:pt idx="1">
                  <c:v>0.92300246399999997</c:v>
                </c:pt>
                <c:pt idx="2">
                  <c:v>0.88444486099999997</c:v>
                </c:pt>
                <c:pt idx="3">
                  <c:v>0.93443998500000003</c:v>
                </c:pt>
                <c:pt idx="4">
                  <c:v>0.96351766599999999</c:v>
                </c:pt>
                <c:pt idx="5">
                  <c:v>0.97154406999999998</c:v>
                </c:pt>
                <c:pt idx="6">
                  <c:v>0.96036311500000004</c:v>
                </c:pt>
                <c:pt idx="7">
                  <c:v>0.95933447900000002</c:v>
                </c:pt>
                <c:pt idx="8">
                  <c:v>1.0118281360000001</c:v>
                </c:pt>
                <c:pt idx="9">
                  <c:v>1</c:v>
                </c:pt>
                <c:pt idx="10">
                  <c:v>0.92698791899999999</c:v>
                </c:pt>
                <c:pt idx="11">
                  <c:v>0.94957600799999997</c:v>
                </c:pt>
                <c:pt idx="12">
                  <c:v>0.95825487399999998</c:v>
                </c:pt>
                <c:pt idx="13">
                  <c:v>0.97793269500000002</c:v>
                </c:pt>
                <c:pt idx="14">
                  <c:v>0.99357021300000004</c:v>
                </c:pt>
                <c:pt idx="15">
                  <c:v>1.008435014</c:v>
                </c:pt>
                <c:pt idx="16">
                  <c:v>1.0102557640000001</c:v>
                </c:pt>
                <c:pt idx="17">
                  <c:v>1.01154948</c:v>
                </c:pt>
                <c:pt idx="18">
                  <c:v>1.012901815</c:v>
                </c:pt>
                <c:pt idx="19">
                  <c:v>1.0140785080000001</c:v>
                </c:pt>
                <c:pt idx="20">
                  <c:v>1.0138095490000001</c:v>
                </c:pt>
                <c:pt idx="21">
                  <c:v>1.0152465799999999</c:v>
                </c:pt>
                <c:pt idx="22">
                  <c:v>1.0182416519999999</c:v>
                </c:pt>
                <c:pt idx="23">
                  <c:v>1.0207947100000001</c:v>
                </c:pt>
                <c:pt idx="24">
                  <c:v>1.024085463</c:v>
                </c:pt>
                <c:pt idx="25">
                  <c:v>1.027462745</c:v>
                </c:pt>
                <c:pt idx="26">
                  <c:v>1.0313589780000001</c:v>
                </c:pt>
                <c:pt idx="27">
                  <c:v>1.035708109</c:v>
                </c:pt>
                <c:pt idx="28">
                  <c:v>1.0401979690000001</c:v>
                </c:pt>
                <c:pt idx="29">
                  <c:v>1.0449033400000001</c:v>
                </c:pt>
                <c:pt idx="30">
                  <c:v>1.0493576410000001</c:v>
                </c:pt>
                <c:pt idx="31">
                  <c:v>1.054462679</c:v>
                </c:pt>
                <c:pt idx="32">
                  <c:v>1.059740449</c:v>
                </c:pt>
                <c:pt idx="33">
                  <c:v>1.066292754</c:v>
                </c:pt>
                <c:pt idx="34">
                  <c:v>1.072777173</c:v>
                </c:pt>
                <c:pt idx="35">
                  <c:v>1.0795413270000001</c:v>
                </c:pt>
                <c:pt idx="36">
                  <c:v>1.0865119400000001</c:v>
                </c:pt>
                <c:pt idx="37">
                  <c:v>1.0936190800000001</c:v>
                </c:pt>
                <c:pt idx="38">
                  <c:v>1.101185906</c:v>
                </c:pt>
                <c:pt idx="39">
                  <c:v>1.1094540070000001</c:v>
                </c:pt>
                <c:pt idx="40">
                  <c:v>1.1181660609999999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1-13A6-421C-800F-1999B29E6AD3}"/>
            </c:ext>
          </c:extLst>
        </c:ser>
        <c:ser>
          <c:idx val="3"/>
          <c:order val="2"/>
          <c:tx>
            <c:strRef>
              <c:f>Sheet1!$D$1</c:f>
              <c:strCache>
                <c:ptCount val="1"/>
                <c:pt idx="0">
                  <c:v>residential</c:v>
                </c:pt>
              </c:strCache>
            </c:strRef>
          </c:tx>
          <c:spPr>
            <a:ln w="22225" cap="rnd">
              <a:solidFill>
                <a:srgbClr val="7A2630"/>
              </a:solidFill>
              <a:round/>
            </a:ln>
            <a:effectLst/>
          </c:spPr>
          <c:marker>
            <c:symbol val="none"/>
          </c:marker>
          <c:cat>
            <c:numRef>
              <c:f>Sheet1!$A$2:$A$42</c:f>
              <c:numCache>
                <c:formatCode>General</c:formatCode>
                <c:ptCount val="4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  <c:pt idx="16">
                  <c:v>2026</c:v>
                </c:pt>
                <c:pt idx="17">
                  <c:v>2027</c:v>
                </c:pt>
                <c:pt idx="18">
                  <c:v>2028</c:v>
                </c:pt>
                <c:pt idx="19">
                  <c:v>2029</c:v>
                </c:pt>
                <c:pt idx="20">
                  <c:v>2030</c:v>
                </c:pt>
                <c:pt idx="21">
                  <c:v>2031</c:v>
                </c:pt>
                <c:pt idx="22">
                  <c:v>2032</c:v>
                </c:pt>
                <c:pt idx="23">
                  <c:v>2033</c:v>
                </c:pt>
                <c:pt idx="24">
                  <c:v>2034</c:v>
                </c:pt>
                <c:pt idx="25">
                  <c:v>2035</c:v>
                </c:pt>
                <c:pt idx="26">
                  <c:v>2036</c:v>
                </c:pt>
                <c:pt idx="27">
                  <c:v>2037</c:v>
                </c:pt>
                <c:pt idx="28">
                  <c:v>2038</c:v>
                </c:pt>
                <c:pt idx="29">
                  <c:v>2039</c:v>
                </c:pt>
                <c:pt idx="30">
                  <c:v>2040</c:v>
                </c:pt>
                <c:pt idx="31">
                  <c:v>2041</c:v>
                </c:pt>
                <c:pt idx="32">
                  <c:v>2042</c:v>
                </c:pt>
                <c:pt idx="33">
                  <c:v>2043</c:v>
                </c:pt>
                <c:pt idx="34">
                  <c:v>2044</c:v>
                </c:pt>
                <c:pt idx="35">
                  <c:v>2045</c:v>
                </c:pt>
                <c:pt idx="36">
                  <c:v>2046</c:v>
                </c:pt>
                <c:pt idx="37">
                  <c:v>2047</c:v>
                </c:pt>
                <c:pt idx="38">
                  <c:v>2048</c:v>
                </c:pt>
                <c:pt idx="39">
                  <c:v>2049</c:v>
                </c:pt>
                <c:pt idx="40">
                  <c:v>2050</c:v>
                </c:pt>
              </c:numCache>
            </c:numRef>
          </c:cat>
          <c:val>
            <c:numRef>
              <c:f>Sheet1!$D$2:$D$42</c:f>
              <c:numCache>
                <c:formatCode>General</c:formatCode>
                <c:ptCount val="41"/>
                <c:pt idx="0">
                  <c:v>0.98465977400000004</c:v>
                </c:pt>
                <c:pt idx="1">
                  <c:v>0.96312475600000003</c:v>
                </c:pt>
                <c:pt idx="2">
                  <c:v>0.88047387700000002</c:v>
                </c:pt>
                <c:pt idx="3">
                  <c:v>0.97176595200000004</c:v>
                </c:pt>
                <c:pt idx="4">
                  <c:v>1.001184906</c:v>
                </c:pt>
                <c:pt idx="5">
                  <c:v>0.95239275599999995</c:v>
                </c:pt>
                <c:pt idx="6">
                  <c:v>0.91441348600000005</c:v>
                </c:pt>
                <c:pt idx="7">
                  <c:v>0.90875844299999997</c:v>
                </c:pt>
                <c:pt idx="8">
                  <c:v>1.0085134849999999</c:v>
                </c:pt>
                <c:pt idx="9">
                  <c:v>1</c:v>
                </c:pt>
                <c:pt idx="10">
                  <c:v>0.97468957899999997</c:v>
                </c:pt>
                <c:pt idx="11">
                  <c:v>0.97007732099999999</c:v>
                </c:pt>
                <c:pt idx="12">
                  <c:v>0.980929999</c:v>
                </c:pt>
                <c:pt idx="13">
                  <c:v>0.98008714200000002</c:v>
                </c:pt>
                <c:pt idx="14">
                  <c:v>0.98045252000000005</c:v>
                </c:pt>
                <c:pt idx="15">
                  <c:v>0.98029496100000002</c:v>
                </c:pt>
                <c:pt idx="16">
                  <c:v>0.97991723200000003</c:v>
                </c:pt>
                <c:pt idx="17">
                  <c:v>0.97933374200000001</c:v>
                </c:pt>
                <c:pt idx="18">
                  <c:v>0.979342834</c:v>
                </c:pt>
                <c:pt idx="19">
                  <c:v>0.97954482099999995</c:v>
                </c:pt>
                <c:pt idx="20">
                  <c:v>0.97942637300000002</c:v>
                </c:pt>
                <c:pt idx="21">
                  <c:v>0.97995497099999995</c:v>
                </c:pt>
                <c:pt idx="22">
                  <c:v>0.98109922199999999</c:v>
                </c:pt>
                <c:pt idx="23">
                  <c:v>0.98210941600000001</c:v>
                </c:pt>
                <c:pt idx="24">
                  <c:v>0.98355711999999995</c:v>
                </c:pt>
                <c:pt idx="25">
                  <c:v>0.98540965700000005</c:v>
                </c:pt>
                <c:pt idx="26">
                  <c:v>0.98766067899999999</c:v>
                </c:pt>
                <c:pt idx="27">
                  <c:v>0.99021463799999998</c:v>
                </c:pt>
                <c:pt idx="28">
                  <c:v>0.99294365399999995</c:v>
                </c:pt>
                <c:pt idx="29">
                  <c:v>0.99567395599999997</c:v>
                </c:pt>
                <c:pt idx="30">
                  <c:v>0.99833538499999996</c:v>
                </c:pt>
                <c:pt idx="31">
                  <c:v>1.0010031610000001</c:v>
                </c:pt>
                <c:pt idx="32">
                  <c:v>1.0038149439999999</c:v>
                </c:pt>
                <c:pt idx="33">
                  <c:v>1.00708182</c:v>
                </c:pt>
                <c:pt idx="34">
                  <c:v>1.0104670579999999</c:v>
                </c:pt>
                <c:pt idx="35">
                  <c:v>1.0138083819999999</c:v>
                </c:pt>
                <c:pt idx="36">
                  <c:v>1.0174243409999999</c:v>
                </c:pt>
                <c:pt idx="37">
                  <c:v>1.0208569240000001</c:v>
                </c:pt>
                <c:pt idx="38">
                  <c:v>1.0243570930000001</c:v>
                </c:pt>
                <c:pt idx="39">
                  <c:v>1.0279768250000001</c:v>
                </c:pt>
                <c:pt idx="40">
                  <c:v>1.031891004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2-13A6-421C-800F-1999B29E6AD3}"/>
            </c:ext>
          </c:extLst>
        </c:ser>
        <c:ser>
          <c:idx val="5"/>
          <c:order val="3"/>
          <c:tx>
            <c:strRef>
              <c:f>Sheet1!$E$1</c:f>
              <c:strCache>
                <c:ptCount val="1"/>
                <c:pt idx="0">
                  <c:v>industrial</c:v>
                </c:pt>
              </c:strCache>
            </c:strRef>
          </c:tx>
          <c:spPr>
            <a:ln w="22225" cap="rnd">
              <a:solidFill>
                <a:srgbClr val="5D9732"/>
              </a:solidFill>
              <a:round/>
            </a:ln>
            <a:effectLst/>
          </c:spPr>
          <c:marker>
            <c:symbol val="none"/>
          </c:marker>
          <c:cat>
            <c:numRef>
              <c:f>Sheet1!$A$2:$A$42</c:f>
              <c:numCache>
                <c:formatCode>General</c:formatCode>
                <c:ptCount val="4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  <c:pt idx="16">
                  <c:v>2026</c:v>
                </c:pt>
                <c:pt idx="17">
                  <c:v>2027</c:v>
                </c:pt>
                <c:pt idx="18">
                  <c:v>2028</c:v>
                </c:pt>
                <c:pt idx="19">
                  <c:v>2029</c:v>
                </c:pt>
                <c:pt idx="20">
                  <c:v>2030</c:v>
                </c:pt>
                <c:pt idx="21">
                  <c:v>2031</c:v>
                </c:pt>
                <c:pt idx="22">
                  <c:v>2032</c:v>
                </c:pt>
                <c:pt idx="23">
                  <c:v>2033</c:v>
                </c:pt>
                <c:pt idx="24">
                  <c:v>2034</c:v>
                </c:pt>
                <c:pt idx="25">
                  <c:v>2035</c:v>
                </c:pt>
                <c:pt idx="26">
                  <c:v>2036</c:v>
                </c:pt>
                <c:pt idx="27">
                  <c:v>2037</c:v>
                </c:pt>
                <c:pt idx="28">
                  <c:v>2038</c:v>
                </c:pt>
                <c:pt idx="29">
                  <c:v>2039</c:v>
                </c:pt>
                <c:pt idx="30">
                  <c:v>2040</c:v>
                </c:pt>
                <c:pt idx="31">
                  <c:v>2041</c:v>
                </c:pt>
                <c:pt idx="32">
                  <c:v>2042</c:v>
                </c:pt>
                <c:pt idx="33">
                  <c:v>2043</c:v>
                </c:pt>
                <c:pt idx="34">
                  <c:v>2044</c:v>
                </c:pt>
                <c:pt idx="35">
                  <c:v>2045</c:v>
                </c:pt>
                <c:pt idx="36">
                  <c:v>2046</c:v>
                </c:pt>
                <c:pt idx="37">
                  <c:v>2047</c:v>
                </c:pt>
                <c:pt idx="38">
                  <c:v>2048</c:v>
                </c:pt>
                <c:pt idx="39">
                  <c:v>2049</c:v>
                </c:pt>
                <c:pt idx="40">
                  <c:v>2050</c:v>
                </c:pt>
              </c:numCache>
            </c:numRef>
          </c:cat>
          <c:val>
            <c:numRef>
              <c:f>Sheet1!$E$2:$E$42</c:f>
              <c:numCache>
                <c:formatCode>General</c:formatCode>
                <c:ptCount val="41"/>
                <c:pt idx="0">
                  <c:v>0.89287913900000004</c:v>
                </c:pt>
                <c:pt idx="1">
                  <c:v>0.90214752399999998</c:v>
                </c:pt>
                <c:pt idx="2">
                  <c:v>0.91271499499999997</c:v>
                </c:pt>
                <c:pt idx="3">
                  <c:v>0.93112666399999999</c:v>
                </c:pt>
                <c:pt idx="4">
                  <c:v>0.93379979700000004</c:v>
                </c:pt>
                <c:pt idx="5">
                  <c:v>0.93125751099999998</c:v>
                </c:pt>
                <c:pt idx="6">
                  <c:v>0.93118611600000001</c:v>
                </c:pt>
                <c:pt idx="7">
                  <c:v>0.950021687</c:v>
                </c:pt>
                <c:pt idx="8">
                  <c:v>0.98555082199999999</c:v>
                </c:pt>
                <c:pt idx="9">
                  <c:v>1</c:v>
                </c:pt>
                <c:pt idx="10">
                  <c:v>0.956419503</c:v>
                </c:pt>
                <c:pt idx="11">
                  <c:v>0.96801891799999995</c:v>
                </c:pt>
                <c:pt idx="12">
                  <c:v>0.99012620100000004</c:v>
                </c:pt>
                <c:pt idx="13">
                  <c:v>1.0136924110000001</c:v>
                </c:pt>
                <c:pt idx="14">
                  <c:v>1.033372669</c:v>
                </c:pt>
                <c:pt idx="15">
                  <c:v>1.053322359</c:v>
                </c:pt>
                <c:pt idx="16">
                  <c:v>1.066969777</c:v>
                </c:pt>
                <c:pt idx="17">
                  <c:v>1.0728006370000001</c:v>
                </c:pt>
                <c:pt idx="18">
                  <c:v>1.0801579139999999</c:v>
                </c:pt>
                <c:pt idx="19">
                  <c:v>1.0884291690000001</c:v>
                </c:pt>
                <c:pt idx="20">
                  <c:v>1.097507668</c:v>
                </c:pt>
                <c:pt idx="21">
                  <c:v>1.107586226</c:v>
                </c:pt>
                <c:pt idx="22">
                  <c:v>1.114077032</c:v>
                </c:pt>
                <c:pt idx="23">
                  <c:v>1.120860518</c:v>
                </c:pt>
                <c:pt idx="24">
                  <c:v>1.130545895</c:v>
                </c:pt>
                <c:pt idx="25">
                  <c:v>1.139193731</c:v>
                </c:pt>
                <c:pt idx="26">
                  <c:v>1.14686577</c:v>
                </c:pt>
                <c:pt idx="27">
                  <c:v>1.15540965</c:v>
                </c:pt>
                <c:pt idx="28">
                  <c:v>1.1641632079999999</c:v>
                </c:pt>
                <c:pt idx="29">
                  <c:v>1.1725501380000001</c:v>
                </c:pt>
                <c:pt idx="30">
                  <c:v>1.1785280330000001</c:v>
                </c:pt>
                <c:pt idx="31">
                  <c:v>1.186197368</c:v>
                </c:pt>
                <c:pt idx="32">
                  <c:v>1.1983075910000001</c:v>
                </c:pt>
                <c:pt idx="33">
                  <c:v>1.2104180769999999</c:v>
                </c:pt>
                <c:pt idx="34">
                  <c:v>1.219444185</c:v>
                </c:pt>
                <c:pt idx="35">
                  <c:v>1.228253402</c:v>
                </c:pt>
                <c:pt idx="36">
                  <c:v>1.2380140799999999</c:v>
                </c:pt>
                <c:pt idx="37">
                  <c:v>1.248009712</c:v>
                </c:pt>
                <c:pt idx="38">
                  <c:v>1.2582690679999999</c:v>
                </c:pt>
                <c:pt idx="39">
                  <c:v>1.269867694</c:v>
                </c:pt>
                <c:pt idx="40">
                  <c:v>1.2827753580000001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3-13A6-421C-800F-1999B29E6AD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-205183376"/>
        <c:axId val="-205192080"/>
      </c:lineChart>
      <c:catAx>
        <c:axId val="-20518337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205192080"/>
        <c:crosses val="autoZero"/>
        <c:auto val="1"/>
        <c:lblAlgn val="ctr"/>
        <c:lblOffset val="100"/>
        <c:tickLblSkip val="10"/>
        <c:tickMarkSkip val="10"/>
        <c:noMultiLvlLbl val="0"/>
      </c:catAx>
      <c:valAx>
        <c:axId val="-205192080"/>
        <c:scaling>
          <c:orientation val="minMax"/>
          <c:max val="1.4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low"/>
        <c:spPr>
          <a:noFill/>
          <a:ln w="22225">
            <a:solidFill>
              <a:schemeClr val="bg1">
                <a:lumMod val="65000"/>
              </a:schemeClr>
            </a:solidFill>
            <a:prstDash val="lgDash"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205183376"/>
        <c:crossesAt val="11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0" cap="flat" cmpd="sng" algn="ctr">
      <a:solidFill>
        <a:schemeClr val="bg1"/>
      </a:solidFill>
      <a:round/>
    </a:ln>
    <a:effectLst/>
  </c:spPr>
  <c:txPr>
    <a:bodyPr/>
    <a:lstStyle/>
    <a:p>
      <a:pPr>
        <a:defRPr sz="1000">
          <a:solidFill>
            <a:sysClr val="windowText" lastClr="000000"/>
          </a:solidFill>
        </a:defRPr>
      </a:pPr>
      <a:endParaRPr lang="en-US"/>
    </a:p>
  </c:txPr>
  <c:externalData r:id="rId4">
    <c:autoUpdate val="0"/>
  </c:externalData>
  <c:userShapes r:id="rId5"/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6964057260197077"/>
          <c:y val="0.18285616173756275"/>
          <c:w val="0.700420439940317"/>
          <c:h val="0.77779121066499479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residential sector delivered energy intensity - consumption per household</c:v>
                </c:pt>
              </c:strCache>
            </c:strRef>
          </c:tx>
          <c:spPr>
            <a:ln w="28575" cap="rnd">
              <a:solidFill>
                <a:schemeClr val="accent5"/>
              </a:solidFill>
              <a:round/>
            </a:ln>
            <a:effectLst/>
          </c:spPr>
          <c:marker>
            <c:symbol val="none"/>
          </c:marker>
          <c:cat>
            <c:numRef>
              <c:f>Sheet1!$A$2:$A$52</c:f>
              <c:numCache>
                <c:formatCode>General</c:formatCode>
                <c:ptCount val="51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  <c:pt idx="24">
                  <c:v>2024</c:v>
                </c:pt>
                <c:pt idx="25">
                  <c:v>2025</c:v>
                </c:pt>
                <c:pt idx="26">
                  <c:v>2026</c:v>
                </c:pt>
                <c:pt idx="27">
                  <c:v>2027</c:v>
                </c:pt>
                <c:pt idx="28">
                  <c:v>2028</c:v>
                </c:pt>
                <c:pt idx="29">
                  <c:v>2029</c:v>
                </c:pt>
                <c:pt idx="30">
                  <c:v>2030</c:v>
                </c:pt>
                <c:pt idx="31">
                  <c:v>2031</c:v>
                </c:pt>
                <c:pt idx="32">
                  <c:v>2032</c:v>
                </c:pt>
                <c:pt idx="33">
                  <c:v>2033</c:v>
                </c:pt>
                <c:pt idx="34">
                  <c:v>2034</c:v>
                </c:pt>
                <c:pt idx="35">
                  <c:v>2035</c:v>
                </c:pt>
                <c:pt idx="36">
                  <c:v>2036</c:v>
                </c:pt>
                <c:pt idx="37">
                  <c:v>2037</c:v>
                </c:pt>
                <c:pt idx="38">
                  <c:v>2038</c:v>
                </c:pt>
                <c:pt idx="39">
                  <c:v>2039</c:v>
                </c:pt>
                <c:pt idx="40">
                  <c:v>2040</c:v>
                </c:pt>
                <c:pt idx="41">
                  <c:v>2041</c:v>
                </c:pt>
                <c:pt idx="42">
                  <c:v>2042</c:v>
                </c:pt>
                <c:pt idx="43">
                  <c:v>2043</c:v>
                </c:pt>
                <c:pt idx="44">
                  <c:v>2044</c:v>
                </c:pt>
                <c:pt idx="45">
                  <c:v>2045</c:v>
                </c:pt>
                <c:pt idx="46">
                  <c:v>2046</c:v>
                </c:pt>
                <c:pt idx="47">
                  <c:v>2047</c:v>
                </c:pt>
                <c:pt idx="48">
                  <c:v>2048</c:v>
                </c:pt>
                <c:pt idx="49">
                  <c:v>2049</c:v>
                </c:pt>
                <c:pt idx="50">
                  <c:v>2050</c:v>
                </c:pt>
              </c:numCache>
            </c:numRef>
          </c:cat>
          <c:val>
            <c:numRef>
              <c:f>Sheet1!$B$2:$B$52</c:f>
              <c:numCache>
                <c:formatCode>General</c:formatCode>
                <c:ptCount val="51"/>
                <c:pt idx="15">
                  <c:v>0.98555757600000005</c:v>
                </c:pt>
                <c:pt idx="16">
                  <c:v>0.93859091100000003</c:v>
                </c:pt>
                <c:pt idx="17">
                  <c:v>0.92496958799999995</c:v>
                </c:pt>
                <c:pt idx="18">
                  <c:v>1.017612607</c:v>
                </c:pt>
                <c:pt idx="19">
                  <c:v>1</c:v>
                </c:pt>
                <c:pt idx="20">
                  <c:v>0.96633581499999999</c:v>
                </c:pt>
                <c:pt idx="21">
                  <c:v>0.95336222900000001</c:v>
                </c:pt>
                <c:pt idx="22">
                  <c:v>0.95570603300000001</c:v>
                </c:pt>
                <c:pt idx="23">
                  <c:v>0.94694515800000001</c:v>
                </c:pt>
                <c:pt idx="24">
                  <c:v>0.93953519500000005</c:v>
                </c:pt>
                <c:pt idx="25">
                  <c:v>0.93152354400000004</c:v>
                </c:pt>
                <c:pt idx="26">
                  <c:v>0.92345305499999997</c:v>
                </c:pt>
                <c:pt idx="27">
                  <c:v>0.91557475300000002</c:v>
                </c:pt>
                <c:pt idx="28">
                  <c:v>0.90854389700000004</c:v>
                </c:pt>
                <c:pt idx="29">
                  <c:v>0.90193886700000003</c:v>
                </c:pt>
                <c:pt idx="30">
                  <c:v>0.89522491299999996</c:v>
                </c:pt>
                <c:pt idx="31">
                  <c:v>0.88929555000000005</c:v>
                </c:pt>
                <c:pt idx="32">
                  <c:v>0.88405434699999996</c:v>
                </c:pt>
                <c:pt idx="33">
                  <c:v>0.87892055800000002</c:v>
                </c:pt>
                <c:pt idx="34">
                  <c:v>0.87439375699999999</c:v>
                </c:pt>
                <c:pt idx="35">
                  <c:v>0.87027678200000003</c:v>
                </c:pt>
                <c:pt idx="36">
                  <c:v>0.86669067700000002</c:v>
                </c:pt>
                <c:pt idx="37">
                  <c:v>0.863499668</c:v>
                </c:pt>
                <c:pt idx="38">
                  <c:v>0.86053358999999996</c:v>
                </c:pt>
                <c:pt idx="39">
                  <c:v>0.85764563400000005</c:v>
                </c:pt>
                <c:pt idx="40">
                  <c:v>0.85472486000000003</c:v>
                </c:pt>
                <c:pt idx="41">
                  <c:v>0.85187932200000005</c:v>
                </c:pt>
                <c:pt idx="42">
                  <c:v>0.84918387799999995</c:v>
                </c:pt>
                <c:pt idx="43">
                  <c:v>0.84684199400000004</c:v>
                </c:pt>
                <c:pt idx="44">
                  <c:v>0.844574308</c:v>
                </c:pt>
                <c:pt idx="45">
                  <c:v>0.842279573</c:v>
                </c:pt>
                <c:pt idx="46">
                  <c:v>0.84026899600000005</c:v>
                </c:pt>
                <c:pt idx="47">
                  <c:v>0.83816732000000005</c:v>
                </c:pt>
                <c:pt idx="48">
                  <c:v>0.836158348</c:v>
                </c:pt>
                <c:pt idx="49">
                  <c:v>0.83426047299999995</c:v>
                </c:pt>
                <c:pt idx="50">
                  <c:v>0.83260841799999996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-205182832"/>
        <c:axId val="-205179568"/>
      </c:lineChart>
      <c:catAx>
        <c:axId val="-20518283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one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205179568"/>
        <c:crossesAt val="0"/>
        <c:auto val="1"/>
        <c:lblAlgn val="ctr"/>
        <c:lblOffset val="100"/>
        <c:tickMarkSkip val="10"/>
        <c:noMultiLvlLbl val="0"/>
      </c:catAx>
      <c:valAx>
        <c:axId val="-205179568"/>
        <c:scaling>
          <c:orientation val="minMax"/>
          <c:max val="1.5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.0" sourceLinked="0"/>
        <c:majorTickMark val="none"/>
        <c:minorTickMark val="none"/>
        <c:tickLblPos val="low"/>
        <c:spPr>
          <a:noFill/>
          <a:ln w="22225">
            <a:solidFill>
              <a:schemeClr val="bg1">
                <a:lumMod val="75000"/>
              </a:schemeClr>
            </a:solidFill>
            <a:prstDash val="dash"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205182832"/>
        <c:crossesAt val="21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6964057260197077"/>
          <c:y val="0.18285616173756275"/>
          <c:w val="0.700420439940317"/>
          <c:h val="0.77779121066499479"/>
        </c:manualLayout>
      </c:layout>
      <c:lineChart>
        <c:grouping val="standard"/>
        <c:varyColors val="0"/>
        <c:ser>
          <c:idx val="2"/>
          <c:order val="0"/>
          <c:tx>
            <c:strRef>
              <c:f>Sheet1!$B$1</c:f>
              <c:strCache>
                <c:ptCount val="1"/>
                <c:pt idx="0">
                  <c:v>commercial sector delivered energy intensity - consumption per square foot of floorspace</c:v>
                </c:pt>
              </c:strCache>
            </c:strRef>
          </c:tx>
          <c:spPr>
            <a:ln w="28575" cap="rnd">
              <a:solidFill>
                <a:schemeClr val="accent5">
                  <a:lumMod val="60000"/>
                  <a:lumOff val="40000"/>
                </a:schemeClr>
              </a:solidFill>
              <a:round/>
            </a:ln>
            <a:effectLst/>
          </c:spPr>
          <c:marker>
            <c:symbol val="none"/>
          </c:marker>
          <c:cat>
            <c:numRef>
              <c:f>Sheet1!$A$2:$A$52</c:f>
              <c:numCache>
                <c:formatCode>General</c:formatCode>
                <c:ptCount val="51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  <c:pt idx="24">
                  <c:v>2024</c:v>
                </c:pt>
                <c:pt idx="25">
                  <c:v>2025</c:v>
                </c:pt>
                <c:pt idx="26">
                  <c:v>2026</c:v>
                </c:pt>
                <c:pt idx="27">
                  <c:v>2027</c:v>
                </c:pt>
                <c:pt idx="28">
                  <c:v>2028</c:v>
                </c:pt>
                <c:pt idx="29">
                  <c:v>2029</c:v>
                </c:pt>
                <c:pt idx="30">
                  <c:v>2030</c:v>
                </c:pt>
                <c:pt idx="31">
                  <c:v>2031</c:v>
                </c:pt>
                <c:pt idx="32">
                  <c:v>2032</c:v>
                </c:pt>
                <c:pt idx="33">
                  <c:v>2033</c:v>
                </c:pt>
                <c:pt idx="34">
                  <c:v>2034</c:v>
                </c:pt>
                <c:pt idx="35">
                  <c:v>2035</c:v>
                </c:pt>
                <c:pt idx="36">
                  <c:v>2036</c:v>
                </c:pt>
                <c:pt idx="37">
                  <c:v>2037</c:v>
                </c:pt>
                <c:pt idx="38">
                  <c:v>2038</c:v>
                </c:pt>
                <c:pt idx="39">
                  <c:v>2039</c:v>
                </c:pt>
                <c:pt idx="40">
                  <c:v>2040</c:v>
                </c:pt>
                <c:pt idx="41">
                  <c:v>2041</c:v>
                </c:pt>
                <c:pt idx="42">
                  <c:v>2042</c:v>
                </c:pt>
                <c:pt idx="43">
                  <c:v>2043</c:v>
                </c:pt>
                <c:pt idx="44">
                  <c:v>2044</c:v>
                </c:pt>
                <c:pt idx="45">
                  <c:v>2045</c:v>
                </c:pt>
                <c:pt idx="46">
                  <c:v>2046</c:v>
                </c:pt>
                <c:pt idx="47">
                  <c:v>2047</c:v>
                </c:pt>
                <c:pt idx="48">
                  <c:v>2048</c:v>
                </c:pt>
                <c:pt idx="49">
                  <c:v>2049</c:v>
                </c:pt>
                <c:pt idx="50">
                  <c:v>2050</c:v>
                </c:pt>
              </c:numCache>
            </c:numRef>
          </c:cat>
          <c:val>
            <c:numRef>
              <c:f>Sheet1!$B$2:$B$52</c:f>
              <c:numCache>
                <c:formatCode>General</c:formatCode>
                <c:ptCount val="51"/>
                <c:pt idx="15">
                  <c:v>1.0148932509999999</c:v>
                </c:pt>
                <c:pt idx="16">
                  <c:v>0.993325236</c:v>
                </c:pt>
                <c:pt idx="17">
                  <c:v>0.98186563999999998</c:v>
                </c:pt>
                <c:pt idx="18">
                  <c:v>1.0239258979999999</c:v>
                </c:pt>
                <c:pt idx="19">
                  <c:v>1</c:v>
                </c:pt>
                <c:pt idx="20">
                  <c:v>0.919477667</c:v>
                </c:pt>
                <c:pt idx="21">
                  <c:v>0.93264664399999997</c:v>
                </c:pt>
                <c:pt idx="22">
                  <c:v>0.93308955800000004</c:v>
                </c:pt>
                <c:pt idx="23">
                  <c:v>0.94307213700000003</c:v>
                </c:pt>
                <c:pt idx="24">
                  <c:v>0.94852698599999996</c:v>
                </c:pt>
                <c:pt idx="25">
                  <c:v>0.95304037399999997</c:v>
                </c:pt>
                <c:pt idx="26">
                  <c:v>0.94528579599999996</c:v>
                </c:pt>
                <c:pt idx="27">
                  <c:v>0.93721139399999998</c:v>
                </c:pt>
                <c:pt idx="28">
                  <c:v>0.92937882800000005</c:v>
                </c:pt>
                <c:pt idx="29">
                  <c:v>0.92158357099999999</c:v>
                </c:pt>
                <c:pt idx="30">
                  <c:v>0.91254535199999998</c:v>
                </c:pt>
                <c:pt idx="31">
                  <c:v>0.90497757899999998</c:v>
                </c:pt>
                <c:pt idx="32">
                  <c:v>0.89872642300000005</c:v>
                </c:pt>
                <c:pt idx="33">
                  <c:v>0.89205515999999996</c:v>
                </c:pt>
                <c:pt idx="34">
                  <c:v>0.88607422800000002</c:v>
                </c:pt>
                <c:pt idx="35">
                  <c:v>0.88034274499999998</c:v>
                </c:pt>
                <c:pt idx="36">
                  <c:v>0.87528159900000002</c:v>
                </c:pt>
                <c:pt idx="37">
                  <c:v>0.87085199999999996</c:v>
                </c:pt>
                <c:pt idx="38">
                  <c:v>0.86667019000000001</c:v>
                </c:pt>
                <c:pt idx="39">
                  <c:v>0.86271288300000004</c:v>
                </c:pt>
                <c:pt idx="40">
                  <c:v>0.85852191</c:v>
                </c:pt>
                <c:pt idx="41">
                  <c:v>0.85486879400000004</c:v>
                </c:pt>
                <c:pt idx="42">
                  <c:v>0.85132380299999999</c:v>
                </c:pt>
                <c:pt idx="43">
                  <c:v>0.84877063500000005</c:v>
                </c:pt>
                <c:pt idx="44">
                  <c:v>0.84612337400000004</c:v>
                </c:pt>
                <c:pt idx="45">
                  <c:v>0.84366186700000001</c:v>
                </c:pt>
                <c:pt idx="46">
                  <c:v>0.84134313400000005</c:v>
                </c:pt>
                <c:pt idx="47">
                  <c:v>0.83912932500000004</c:v>
                </c:pt>
                <c:pt idx="48">
                  <c:v>0.83723534099999997</c:v>
                </c:pt>
                <c:pt idx="49">
                  <c:v>0.83582387999999996</c:v>
                </c:pt>
                <c:pt idx="50">
                  <c:v>0.834722242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-205182288"/>
        <c:axId val="-205179024"/>
      </c:lineChart>
      <c:catAx>
        <c:axId val="-20518228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one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205179024"/>
        <c:crosses val="autoZero"/>
        <c:auto val="1"/>
        <c:lblAlgn val="ctr"/>
        <c:lblOffset val="100"/>
        <c:tickMarkSkip val="10"/>
        <c:noMultiLvlLbl val="0"/>
      </c:catAx>
      <c:valAx>
        <c:axId val="-205179024"/>
        <c:scaling>
          <c:orientation val="minMax"/>
          <c:max val="1.5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.0" sourceLinked="0"/>
        <c:majorTickMark val="none"/>
        <c:minorTickMark val="none"/>
        <c:tickLblPos val="low"/>
        <c:spPr>
          <a:noFill/>
          <a:ln w="22225">
            <a:solidFill>
              <a:schemeClr val="bg1">
                <a:lumMod val="75000"/>
              </a:schemeClr>
            </a:solidFill>
            <a:prstDash val="dash"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205182288"/>
        <c:crossesAt val="21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6964057260197077"/>
          <c:y val="0.18285616173756275"/>
          <c:w val="0.700420439940317"/>
          <c:h val="0.77779121066499479"/>
        </c:manualLayout>
      </c:layout>
      <c:lineChart>
        <c:grouping val="standard"/>
        <c:varyColors val="0"/>
        <c:ser>
          <c:idx val="1"/>
          <c:order val="0"/>
          <c:tx>
            <c:strRef>
              <c:f>Sheet1!$B$1</c:f>
              <c:strCache>
                <c:ptCount val="1"/>
                <c:pt idx="0">
                  <c:v>industrial sector delivered energy intensity - consumption per 2012 dollar value of shipments</c:v>
                </c:pt>
              </c:strCache>
            </c:strRef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cat>
            <c:numRef>
              <c:f>Sheet1!$A$2:$A$52</c:f>
              <c:numCache>
                <c:formatCode>General</c:formatCode>
                <c:ptCount val="51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  <c:pt idx="24">
                  <c:v>2024</c:v>
                </c:pt>
                <c:pt idx="25">
                  <c:v>2025</c:v>
                </c:pt>
                <c:pt idx="26">
                  <c:v>2026</c:v>
                </c:pt>
                <c:pt idx="27">
                  <c:v>2027</c:v>
                </c:pt>
                <c:pt idx="28">
                  <c:v>2028</c:v>
                </c:pt>
                <c:pt idx="29">
                  <c:v>2029</c:v>
                </c:pt>
                <c:pt idx="30">
                  <c:v>2030</c:v>
                </c:pt>
                <c:pt idx="31">
                  <c:v>2031</c:v>
                </c:pt>
                <c:pt idx="32">
                  <c:v>2032</c:v>
                </c:pt>
                <c:pt idx="33">
                  <c:v>2033</c:v>
                </c:pt>
                <c:pt idx="34">
                  <c:v>2034</c:v>
                </c:pt>
                <c:pt idx="35">
                  <c:v>2035</c:v>
                </c:pt>
                <c:pt idx="36">
                  <c:v>2036</c:v>
                </c:pt>
                <c:pt idx="37">
                  <c:v>2037</c:v>
                </c:pt>
                <c:pt idx="38">
                  <c:v>2038</c:v>
                </c:pt>
                <c:pt idx="39">
                  <c:v>2039</c:v>
                </c:pt>
                <c:pt idx="40">
                  <c:v>2040</c:v>
                </c:pt>
                <c:pt idx="41">
                  <c:v>2041</c:v>
                </c:pt>
                <c:pt idx="42">
                  <c:v>2042</c:v>
                </c:pt>
                <c:pt idx="43">
                  <c:v>2043</c:v>
                </c:pt>
                <c:pt idx="44">
                  <c:v>2044</c:v>
                </c:pt>
                <c:pt idx="45">
                  <c:v>2045</c:v>
                </c:pt>
                <c:pt idx="46">
                  <c:v>2046</c:v>
                </c:pt>
                <c:pt idx="47">
                  <c:v>2047</c:v>
                </c:pt>
                <c:pt idx="48">
                  <c:v>2048</c:v>
                </c:pt>
                <c:pt idx="49">
                  <c:v>2049</c:v>
                </c:pt>
                <c:pt idx="50">
                  <c:v>2050</c:v>
                </c:pt>
              </c:numCache>
            </c:numRef>
          </c:cat>
          <c:val>
            <c:numRef>
              <c:f>Sheet1!$B$2:$B$52</c:f>
              <c:numCache>
                <c:formatCode>General</c:formatCode>
                <c:ptCount val="51"/>
                <c:pt idx="15">
                  <c:v>0.99735490999999998</c:v>
                </c:pt>
                <c:pt idx="16">
                  <c:v>0.98928770399999999</c:v>
                </c:pt>
                <c:pt idx="17">
                  <c:v>0.99187052899999995</c:v>
                </c:pt>
                <c:pt idx="18">
                  <c:v>1.0004062380000001</c:v>
                </c:pt>
                <c:pt idx="19">
                  <c:v>1</c:v>
                </c:pt>
                <c:pt idx="20">
                  <c:v>1.049390727</c:v>
                </c:pt>
                <c:pt idx="21">
                  <c:v>1.035926648</c:v>
                </c:pt>
                <c:pt idx="22">
                  <c:v>1.0265071109999999</c:v>
                </c:pt>
                <c:pt idx="23">
                  <c:v>1.0340822540000001</c:v>
                </c:pt>
                <c:pt idx="24">
                  <c:v>1.036256149</c:v>
                </c:pt>
                <c:pt idx="25">
                  <c:v>1.0349687750000001</c:v>
                </c:pt>
                <c:pt idx="26">
                  <c:v>1.03281844</c:v>
                </c:pt>
                <c:pt idx="27">
                  <c:v>1.0252402679999999</c:v>
                </c:pt>
                <c:pt idx="28">
                  <c:v>1.020493308</c:v>
                </c:pt>
                <c:pt idx="29">
                  <c:v>1.0171696960000001</c:v>
                </c:pt>
                <c:pt idx="30">
                  <c:v>1.0132611279999999</c:v>
                </c:pt>
                <c:pt idx="31">
                  <c:v>1.00869053</c:v>
                </c:pt>
                <c:pt idx="32">
                  <c:v>1.001814776</c:v>
                </c:pt>
                <c:pt idx="33">
                  <c:v>0.99478689300000001</c:v>
                </c:pt>
                <c:pt idx="34">
                  <c:v>0.98887237800000005</c:v>
                </c:pt>
                <c:pt idx="35">
                  <c:v>0.98239814999999997</c:v>
                </c:pt>
                <c:pt idx="36">
                  <c:v>0.97690064300000001</c:v>
                </c:pt>
                <c:pt idx="37">
                  <c:v>0.972337114</c:v>
                </c:pt>
                <c:pt idx="38">
                  <c:v>0.96646635199999997</c:v>
                </c:pt>
                <c:pt idx="39">
                  <c:v>0.96058583099999995</c:v>
                </c:pt>
                <c:pt idx="40">
                  <c:v>0.95354111900000005</c:v>
                </c:pt>
                <c:pt idx="41">
                  <c:v>0.94606593699999997</c:v>
                </c:pt>
                <c:pt idx="42">
                  <c:v>0.94038365400000001</c:v>
                </c:pt>
                <c:pt idx="43">
                  <c:v>0.93413358099999999</c:v>
                </c:pt>
                <c:pt idx="44">
                  <c:v>0.92657728500000003</c:v>
                </c:pt>
                <c:pt idx="45">
                  <c:v>0.91979543399999997</c:v>
                </c:pt>
                <c:pt idx="46">
                  <c:v>0.91399131300000003</c:v>
                </c:pt>
                <c:pt idx="47">
                  <c:v>0.90888523499999996</c:v>
                </c:pt>
                <c:pt idx="48">
                  <c:v>0.90318309500000005</c:v>
                </c:pt>
                <c:pt idx="49">
                  <c:v>0.89756543300000002</c:v>
                </c:pt>
                <c:pt idx="50">
                  <c:v>0.89297161199999997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-205193168"/>
        <c:axId val="-205192624"/>
      </c:lineChart>
      <c:catAx>
        <c:axId val="-20519316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one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205192624"/>
        <c:crossesAt val="0"/>
        <c:auto val="1"/>
        <c:lblAlgn val="ctr"/>
        <c:lblOffset val="100"/>
        <c:tickMarkSkip val="10"/>
        <c:noMultiLvlLbl val="0"/>
      </c:catAx>
      <c:valAx>
        <c:axId val="-205192624"/>
        <c:scaling>
          <c:orientation val="minMax"/>
          <c:max val="1.5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.0" sourceLinked="0"/>
        <c:majorTickMark val="none"/>
        <c:minorTickMark val="none"/>
        <c:tickLblPos val="low"/>
        <c:spPr>
          <a:solidFill>
            <a:schemeClr val="bg1"/>
          </a:solidFill>
          <a:ln w="22225">
            <a:solidFill>
              <a:schemeClr val="bg1">
                <a:lumMod val="75000"/>
              </a:schemeClr>
            </a:solidFill>
            <a:prstDash val="dash"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205193168"/>
        <c:crossesAt val="21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7866881738928911"/>
          <c:y val="0.18545511059470141"/>
          <c:w val="0.700420439940317"/>
          <c:h val="0.77779121066499479"/>
        </c:manualLayout>
      </c:layout>
      <c:lineChart>
        <c:grouping val="standard"/>
        <c:varyColors val="0"/>
        <c:ser>
          <c:idx val="1"/>
          <c:order val="0"/>
          <c:tx>
            <c:strRef>
              <c:f>Sheet1!$B$1</c:f>
              <c:strCache>
                <c:ptCount val="1"/>
                <c:pt idx="0">
                  <c:v>transportation sector LDV and HDV energy intensity - consumption per vehicle mile traveled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numRef>
              <c:f>Sheet1!$A$2:$A$52</c:f>
              <c:numCache>
                <c:formatCode>General</c:formatCode>
                <c:ptCount val="51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  <c:pt idx="24">
                  <c:v>2024</c:v>
                </c:pt>
                <c:pt idx="25">
                  <c:v>2025</c:v>
                </c:pt>
                <c:pt idx="26">
                  <c:v>2026</c:v>
                </c:pt>
                <c:pt idx="27">
                  <c:v>2027</c:v>
                </c:pt>
                <c:pt idx="28">
                  <c:v>2028</c:v>
                </c:pt>
                <c:pt idx="29">
                  <c:v>2029</c:v>
                </c:pt>
                <c:pt idx="30">
                  <c:v>2030</c:v>
                </c:pt>
                <c:pt idx="31">
                  <c:v>2031</c:v>
                </c:pt>
                <c:pt idx="32">
                  <c:v>2032</c:v>
                </c:pt>
                <c:pt idx="33">
                  <c:v>2033</c:v>
                </c:pt>
                <c:pt idx="34">
                  <c:v>2034</c:v>
                </c:pt>
                <c:pt idx="35">
                  <c:v>2035</c:v>
                </c:pt>
                <c:pt idx="36">
                  <c:v>2036</c:v>
                </c:pt>
                <c:pt idx="37">
                  <c:v>2037</c:v>
                </c:pt>
                <c:pt idx="38">
                  <c:v>2038</c:v>
                </c:pt>
                <c:pt idx="39">
                  <c:v>2039</c:v>
                </c:pt>
                <c:pt idx="40">
                  <c:v>2040</c:v>
                </c:pt>
                <c:pt idx="41">
                  <c:v>2041</c:v>
                </c:pt>
                <c:pt idx="42">
                  <c:v>2042</c:v>
                </c:pt>
                <c:pt idx="43">
                  <c:v>2043</c:v>
                </c:pt>
                <c:pt idx="44">
                  <c:v>2044</c:v>
                </c:pt>
                <c:pt idx="45">
                  <c:v>2045</c:v>
                </c:pt>
                <c:pt idx="46">
                  <c:v>2046</c:v>
                </c:pt>
                <c:pt idx="47">
                  <c:v>2047</c:v>
                </c:pt>
                <c:pt idx="48">
                  <c:v>2048</c:v>
                </c:pt>
                <c:pt idx="49">
                  <c:v>2049</c:v>
                </c:pt>
                <c:pt idx="50">
                  <c:v>2050</c:v>
                </c:pt>
              </c:numCache>
            </c:numRef>
          </c:cat>
          <c:val>
            <c:numRef>
              <c:f>Sheet1!$B$2:$B$52</c:f>
              <c:numCache>
                <c:formatCode>General</c:formatCode>
                <c:ptCount val="51"/>
                <c:pt idx="15">
                  <c:v>1.0480803779417764</c:v>
                </c:pt>
                <c:pt idx="16">
                  <c:v>1.0317629975609139</c:v>
                </c:pt>
                <c:pt idx="17">
                  <c:v>1.0227140531469543</c:v>
                </c:pt>
                <c:pt idx="18">
                  <c:v>1.0167705262194471</c:v>
                </c:pt>
                <c:pt idx="19">
                  <c:v>1</c:v>
                </c:pt>
                <c:pt idx="20">
                  <c:v>0.98946827094558709</c:v>
                </c:pt>
                <c:pt idx="21">
                  <c:v>0.96670532372740259</c:v>
                </c:pt>
                <c:pt idx="22">
                  <c:v>0.95292427829350512</c:v>
                </c:pt>
                <c:pt idx="23">
                  <c:v>0.93524608315616109</c:v>
                </c:pt>
                <c:pt idx="24">
                  <c:v>0.91887103662043634</c:v>
                </c:pt>
                <c:pt idx="25">
                  <c:v>0.90410685393056289</c:v>
                </c:pt>
                <c:pt idx="26">
                  <c:v>0.88913812923654034</c:v>
                </c:pt>
                <c:pt idx="27">
                  <c:v>0.8752233436877922</c:v>
                </c:pt>
                <c:pt idx="28">
                  <c:v>0.86234873980352278</c:v>
                </c:pt>
                <c:pt idx="29">
                  <c:v>0.85047751017460271</c:v>
                </c:pt>
                <c:pt idx="30">
                  <c:v>0.83957065114124896</c:v>
                </c:pt>
                <c:pt idx="31">
                  <c:v>0.8295927729699405</c:v>
                </c:pt>
                <c:pt idx="32">
                  <c:v>0.82021180041806407</c:v>
                </c:pt>
                <c:pt idx="33">
                  <c:v>0.81164917963763616</c:v>
                </c:pt>
                <c:pt idx="34">
                  <c:v>0.80406879996424729</c:v>
                </c:pt>
                <c:pt idx="35">
                  <c:v>0.79734057524511526</c:v>
                </c:pt>
                <c:pt idx="36">
                  <c:v>0.79120104983566386</c:v>
                </c:pt>
                <c:pt idx="37">
                  <c:v>0.78579415829166599</c:v>
                </c:pt>
                <c:pt idx="38">
                  <c:v>0.78117890482704022</c:v>
                </c:pt>
                <c:pt idx="39">
                  <c:v>0.77694333170849583</c:v>
                </c:pt>
                <c:pt idx="40">
                  <c:v>0.77301985582654087</c:v>
                </c:pt>
                <c:pt idx="41">
                  <c:v>0.7698833183898387</c:v>
                </c:pt>
                <c:pt idx="42">
                  <c:v>0.76739545477181581</c:v>
                </c:pt>
                <c:pt idx="43">
                  <c:v>0.76531304792151933</c:v>
                </c:pt>
                <c:pt idx="44">
                  <c:v>0.76335096503927458</c:v>
                </c:pt>
                <c:pt idx="45">
                  <c:v>0.76164919688392485</c:v>
                </c:pt>
                <c:pt idx="46">
                  <c:v>0.76013101450745779</c:v>
                </c:pt>
                <c:pt idx="47">
                  <c:v>0.75863731221464048</c:v>
                </c:pt>
                <c:pt idx="48">
                  <c:v>0.75734160511155912</c:v>
                </c:pt>
                <c:pt idx="49">
                  <c:v>0.75623763578003944</c:v>
                </c:pt>
                <c:pt idx="50">
                  <c:v>0.75529678970106817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-211785808"/>
        <c:axId val="-211801040"/>
        <c:extLst/>
      </c:lineChart>
      <c:catAx>
        <c:axId val="-21178580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one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211801040"/>
        <c:crosses val="autoZero"/>
        <c:auto val="1"/>
        <c:lblAlgn val="ctr"/>
        <c:lblOffset val="100"/>
        <c:tickMarkSkip val="10"/>
        <c:noMultiLvlLbl val="0"/>
      </c:catAx>
      <c:valAx>
        <c:axId val="-211801040"/>
        <c:scaling>
          <c:orientation val="minMax"/>
          <c:max val="1.5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.0" sourceLinked="0"/>
        <c:majorTickMark val="none"/>
        <c:minorTickMark val="none"/>
        <c:tickLblPos val="low"/>
        <c:spPr>
          <a:noFill/>
          <a:ln w="22225">
            <a:solidFill>
              <a:schemeClr val="bg1">
                <a:lumMod val="75000"/>
              </a:schemeClr>
            </a:solidFill>
            <a:prstDash val="dash"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211785808"/>
        <c:crossesAt val="21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6964057260197077"/>
          <c:y val="0.18285616173756275"/>
          <c:w val="0.700420439940317"/>
          <c:h val="0.77779121066499479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transportation sector passenger travel energy intensity - consumption per passenger mile traveled</c:v>
                </c:pt>
              </c:strCache>
            </c:strRef>
          </c:tx>
          <c:spPr>
            <a:ln w="28575" cap="rnd">
              <a:solidFill>
                <a:schemeClr val="accent1">
                  <a:lumMod val="75000"/>
                </a:schemeClr>
              </a:solidFill>
              <a:round/>
            </a:ln>
            <a:effectLst/>
          </c:spPr>
          <c:marker>
            <c:symbol val="none"/>
          </c:marker>
          <c:cat>
            <c:numRef>
              <c:f>Sheet1!$A$2:$A$52</c:f>
              <c:numCache>
                <c:formatCode>General</c:formatCode>
                <c:ptCount val="51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  <c:pt idx="24">
                  <c:v>2024</c:v>
                </c:pt>
                <c:pt idx="25">
                  <c:v>2025</c:v>
                </c:pt>
                <c:pt idx="26">
                  <c:v>2026</c:v>
                </c:pt>
                <c:pt idx="27">
                  <c:v>2027</c:v>
                </c:pt>
                <c:pt idx="28">
                  <c:v>2028</c:v>
                </c:pt>
                <c:pt idx="29">
                  <c:v>2029</c:v>
                </c:pt>
                <c:pt idx="30">
                  <c:v>2030</c:v>
                </c:pt>
                <c:pt idx="31">
                  <c:v>2031</c:v>
                </c:pt>
                <c:pt idx="32">
                  <c:v>2032</c:v>
                </c:pt>
                <c:pt idx="33">
                  <c:v>2033</c:v>
                </c:pt>
                <c:pt idx="34">
                  <c:v>2034</c:v>
                </c:pt>
                <c:pt idx="35">
                  <c:v>2035</c:v>
                </c:pt>
                <c:pt idx="36">
                  <c:v>2036</c:v>
                </c:pt>
                <c:pt idx="37">
                  <c:v>2037</c:v>
                </c:pt>
                <c:pt idx="38">
                  <c:v>2038</c:v>
                </c:pt>
                <c:pt idx="39">
                  <c:v>2039</c:v>
                </c:pt>
                <c:pt idx="40">
                  <c:v>2040</c:v>
                </c:pt>
                <c:pt idx="41">
                  <c:v>2041</c:v>
                </c:pt>
                <c:pt idx="42">
                  <c:v>2042</c:v>
                </c:pt>
                <c:pt idx="43">
                  <c:v>2043</c:v>
                </c:pt>
                <c:pt idx="44">
                  <c:v>2044</c:v>
                </c:pt>
                <c:pt idx="45">
                  <c:v>2045</c:v>
                </c:pt>
                <c:pt idx="46">
                  <c:v>2046</c:v>
                </c:pt>
                <c:pt idx="47">
                  <c:v>2047</c:v>
                </c:pt>
                <c:pt idx="48">
                  <c:v>2048</c:v>
                </c:pt>
                <c:pt idx="49">
                  <c:v>2049</c:v>
                </c:pt>
                <c:pt idx="50">
                  <c:v>2050</c:v>
                </c:pt>
              </c:numCache>
            </c:numRef>
          </c:cat>
          <c:val>
            <c:numRef>
              <c:f>Sheet1!$B$2:$B$52</c:f>
              <c:numCache>
                <c:formatCode>General</c:formatCode>
                <c:ptCount val="51"/>
                <c:pt idx="15">
                  <c:v>1.0496474237536597</c:v>
                </c:pt>
                <c:pt idx="16">
                  <c:v>1.0438914915324018</c:v>
                </c:pt>
                <c:pt idx="17">
                  <c:v>1.0296467662397801</c:v>
                </c:pt>
                <c:pt idx="18">
                  <c:v>1.0121854923313442</c:v>
                </c:pt>
                <c:pt idx="19">
                  <c:v>1</c:v>
                </c:pt>
                <c:pt idx="20">
                  <c:v>1.4296923962423171</c:v>
                </c:pt>
                <c:pt idx="21">
                  <c:v>1.1588446402546189</c:v>
                </c:pt>
                <c:pt idx="22">
                  <c:v>1.068774373944094</c:v>
                </c:pt>
                <c:pt idx="23">
                  <c:v>1.020098423182344</c:v>
                </c:pt>
                <c:pt idx="24">
                  <c:v>0.99150067025648547</c:v>
                </c:pt>
                <c:pt idx="25">
                  <c:v>0.97419512536311625</c:v>
                </c:pt>
                <c:pt idx="26">
                  <c:v>0.95840890956432856</c:v>
                </c:pt>
                <c:pt idx="27">
                  <c:v>0.94547620599952442</c:v>
                </c:pt>
                <c:pt idx="28">
                  <c:v>0.93765287848626244</c:v>
                </c:pt>
                <c:pt idx="29">
                  <c:v>0.93064732262664329</c:v>
                </c:pt>
                <c:pt idx="30">
                  <c:v>0.92389251195074851</c:v>
                </c:pt>
                <c:pt idx="31">
                  <c:v>0.91729185538779423</c:v>
                </c:pt>
                <c:pt idx="32">
                  <c:v>0.91117959727937525</c:v>
                </c:pt>
                <c:pt idx="33">
                  <c:v>0.90487480706333723</c:v>
                </c:pt>
                <c:pt idx="34">
                  <c:v>0.89827914809235265</c:v>
                </c:pt>
                <c:pt idx="35">
                  <c:v>0.89231678996764863</c:v>
                </c:pt>
                <c:pt idx="36">
                  <c:v>0.88613382193418277</c:v>
                </c:pt>
                <c:pt idx="37">
                  <c:v>0.88021339056114667</c:v>
                </c:pt>
                <c:pt idx="38">
                  <c:v>0.87442029788554998</c:v>
                </c:pt>
                <c:pt idx="39">
                  <c:v>0.86820497350878478</c:v>
                </c:pt>
                <c:pt idx="40">
                  <c:v>0.86268499056962022</c:v>
                </c:pt>
                <c:pt idx="41">
                  <c:v>0.85663491172744233</c:v>
                </c:pt>
                <c:pt idx="42">
                  <c:v>0.85097215323389019</c:v>
                </c:pt>
                <c:pt idx="43">
                  <c:v>0.84506964760730197</c:v>
                </c:pt>
                <c:pt idx="44">
                  <c:v>0.84010726335575414</c:v>
                </c:pt>
                <c:pt idx="45">
                  <c:v>0.83524384673161323</c:v>
                </c:pt>
                <c:pt idx="46">
                  <c:v>0.8304713181449469</c:v>
                </c:pt>
                <c:pt idx="47">
                  <c:v>0.82470741969114369</c:v>
                </c:pt>
                <c:pt idx="48">
                  <c:v>0.81797758566302592</c:v>
                </c:pt>
                <c:pt idx="49">
                  <c:v>0.81070573674465762</c:v>
                </c:pt>
                <c:pt idx="50">
                  <c:v>0.8035332975138938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-211792880"/>
        <c:axId val="-211786896"/>
        <c:extLst/>
      </c:lineChart>
      <c:catAx>
        <c:axId val="-21179288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one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211786896"/>
        <c:crosses val="autoZero"/>
        <c:auto val="1"/>
        <c:lblAlgn val="ctr"/>
        <c:lblOffset val="100"/>
        <c:tickMarkSkip val="10"/>
        <c:noMultiLvlLbl val="0"/>
      </c:catAx>
      <c:valAx>
        <c:axId val="-211786896"/>
        <c:scaling>
          <c:orientation val="minMax"/>
          <c:max val="1.5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.0" sourceLinked="0"/>
        <c:majorTickMark val="none"/>
        <c:minorTickMark val="none"/>
        <c:tickLblPos val="low"/>
        <c:spPr>
          <a:solidFill>
            <a:schemeClr val="bg1"/>
          </a:solidFill>
          <a:ln w="22225">
            <a:solidFill>
              <a:schemeClr val="bg1">
                <a:lumMod val="75000"/>
              </a:schemeClr>
            </a:solidFill>
            <a:prstDash val="dash"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211792880"/>
        <c:crossesAt val="21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9.1826588319425223E-2"/>
          <c:y val="3.5239423313798569E-2"/>
          <c:w val="0.84252784292303762"/>
          <c:h val="0.86186613578078097"/>
        </c:manualLayout>
      </c:layout>
      <c:lineChart>
        <c:grouping val="standard"/>
        <c:varyColors val="0"/>
        <c:ser>
          <c:idx val="1"/>
          <c:order val="0"/>
          <c:tx>
            <c:strRef>
              <c:f>Sheet1!$B$1</c:f>
              <c:strCache>
                <c:ptCount val="1"/>
                <c:pt idx="0">
                  <c:v>total energy intensity of U.S. economy - consumption per GDP</c:v>
                </c:pt>
              </c:strCache>
            </c:strRef>
          </c:tx>
          <c:spPr>
            <a:ln w="28575" cap="rnd">
              <a:solidFill>
                <a:schemeClr val="tx1"/>
              </a:solidFill>
              <a:round/>
            </a:ln>
            <a:effectLst/>
          </c:spPr>
          <c:marker>
            <c:symbol val="none"/>
          </c:marker>
          <c:cat>
            <c:numRef>
              <c:f>Sheet1!$A$2:$A$52</c:f>
              <c:numCache>
                <c:formatCode>General</c:formatCode>
                <c:ptCount val="51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  <c:pt idx="24">
                  <c:v>2024</c:v>
                </c:pt>
                <c:pt idx="25">
                  <c:v>2025</c:v>
                </c:pt>
                <c:pt idx="26">
                  <c:v>2026</c:v>
                </c:pt>
                <c:pt idx="27">
                  <c:v>2027</c:v>
                </c:pt>
                <c:pt idx="28">
                  <c:v>2028</c:v>
                </c:pt>
                <c:pt idx="29">
                  <c:v>2029</c:v>
                </c:pt>
                <c:pt idx="30">
                  <c:v>2030</c:v>
                </c:pt>
                <c:pt idx="31">
                  <c:v>2031</c:v>
                </c:pt>
                <c:pt idx="32">
                  <c:v>2032</c:v>
                </c:pt>
                <c:pt idx="33">
                  <c:v>2033</c:v>
                </c:pt>
                <c:pt idx="34">
                  <c:v>2034</c:v>
                </c:pt>
                <c:pt idx="35">
                  <c:v>2035</c:v>
                </c:pt>
                <c:pt idx="36">
                  <c:v>2036</c:v>
                </c:pt>
                <c:pt idx="37">
                  <c:v>2037</c:v>
                </c:pt>
                <c:pt idx="38">
                  <c:v>2038</c:v>
                </c:pt>
                <c:pt idx="39">
                  <c:v>2039</c:v>
                </c:pt>
                <c:pt idx="40">
                  <c:v>2040</c:v>
                </c:pt>
                <c:pt idx="41">
                  <c:v>2041</c:v>
                </c:pt>
                <c:pt idx="42">
                  <c:v>2042</c:v>
                </c:pt>
                <c:pt idx="43">
                  <c:v>2043</c:v>
                </c:pt>
                <c:pt idx="44">
                  <c:v>2044</c:v>
                </c:pt>
                <c:pt idx="45">
                  <c:v>2045</c:v>
                </c:pt>
                <c:pt idx="46">
                  <c:v>2046</c:v>
                </c:pt>
                <c:pt idx="47">
                  <c:v>2047</c:v>
                </c:pt>
                <c:pt idx="48">
                  <c:v>2048</c:v>
                </c:pt>
                <c:pt idx="49">
                  <c:v>2049</c:v>
                </c:pt>
                <c:pt idx="50">
                  <c:v>2050</c:v>
                </c:pt>
              </c:numCache>
            </c:numRef>
          </c:cat>
          <c:val>
            <c:numRef>
              <c:f>Sheet1!$B$2:$B$52</c:f>
              <c:numCache>
                <c:formatCode>General</c:formatCode>
                <c:ptCount val="51"/>
                <c:pt idx="0">
                  <c:v>1.427364984</c:v>
                </c:pt>
                <c:pt idx="1">
                  <c:v>1.3747647700000001</c:v>
                </c:pt>
                <c:pt idx="2">
                  <c:v>1.370254699</c:v>
                </c:pt>
                <c:pt idx="3">
                  <c:v>1.333212898</c:v>
                </c:pt>
                <c:pt idx="4">
                  <c:v>1.3094053699999999</c:v>
                </c:pt>
                <c:pt idx="5">
                  <c:v>1.2729595680000001</c:v>
                </c:pt>
                <c:pt idx="6">
                  <c:v>1.2272830770000001</c:v>
                </c:pt>
                <c:pt idx="7">
                  <c:v>1.2195423889999999</c:v>
                </c:pt>
                <c:pt idx="8">
                  <c:v>1.2118470109999999</c:v>
                </c:pt>
                <c:pt idx="9">
                  <c:v>1.181006929</c:v>
                </c:pt>
                <c:pt idx="10">
                  <c:v>1.1940927130000001</c:v>
                </c:pt>
                <c:pt idx="11">
                  <c:v>1.1677474349999999</c:v>
                </c:pt>
                <c:pt idx="12">
                  <c:v>1.1125169159999999</c:v>
                </c:pt>
                <c:pt idx="13">
                  <c:v>1.121059077</c:v>
                </c:pt>
                <c:pt idx="14">
                  <c:v>1.1078930140000001</c:v>
                </c:pt>
                <c:pt idx="15">
                  <c:v>1.064815023</c:v>
                </c:pt>
                <c:pt idx="16">
                  <c:v>1.0448867660000001</c:v>
                </c:pt>
                <c:pt idx="17">
                  <c:v>1.0233645840000001</c:v>
                </c:pt>
                <c:pt idx="18">
                  <c:v>1.028774855</c:v>
                </c:pt>
                <c:pt idx="19">
                  <c:v>1</c:v>
                </c:pt>
                <c:pt idx="20">
                  <c:v>0.97492603499999997</c:v>
                </c:pt>
                <c:pt idx="21">
                  <c:v>0.96753772999999998</c:v>
                </c:pt>
                <c:pt idx="22">
                  <c:v>0.94673359599999996</c:v>
                </c:pt>
                <c:pt idx="23">
                  <c:v>0.92377869199999996</c:v>
                </c:pt>
                <c:pt idx="24">
                  <c:v>0.90519941299999995</c:v>
                </c:pt>
                <c:pt idx="25">
                  <c:v>0.88563919099999999</c:v>
                </c:pt>
                <c:pt idx="26">
                  <c:v>0.864595526</c:v>
                </c:pt>
                <c:pt idx="27">
                  <c:v>0.84697532799999997</c:v>
                </c:pt>
                <c:pt idx="28">
                  <c:v>0.83275331900000005</c:v>
                </c:pt>
                <c:pt idx="29">
                  <c:v>0.82009518699999995</c:v>
                </c:pt>
                <c:pt idx="30">
                  <c:v>0.80687272799999998</c:v>
                </c:pt>
                <c:pt idx="31">
                  <c:v>0.79314213700000002</c:v>
                </c:pt>
                <c:pt idx="32">
                  <c:v>0.77819163300000005</c:v>
                </c:pt>
                <c:pt idx="33">
                  <c:v>0.76386711900000004</c:v>
                </c:pt>
                <c:pt idx="34">
                  <c:v>0.75019750399999996</c:v>
                </c:pt>
                <c:pt idx="35">
                  <c:v>0.737692244</c:v>
                </c:pt>
                <c:pt idx="36">
                  <c:v>0.726556427</c:v>
                </c:pt>
                <c:pt idx="37">
                  <c:v>0.71655597599999998</c:v>
                </c:pt>
                <c:pt idx="38">
                  <c:v>0.70628908800000001</c:v>
                </c:pt>
                <c:pt idx="39">
                  <c:v>0.69601506199999996</c:v>
                </c:pt>
                <c:pt idx="40">
                  <c:v>0.68503786200000005</c:v>
                </c:pt>
                <c:pt idx="41">
                  <c:v>0.67514869700000002</c:v>
                </c:pt>
                <c:pt idx="42">
                  <c:v>0.66605377200000004</c:v>
                </c:pt>
                <c:pt idx="43">
                  <c:v>0.65717334100000002</c:v>
                </c:pt>
                <c:pt idx="44">
                  <c:v>0.64795838100000003</c:v>
                </c:pt>
                <c:pt idx="45">
                  <c:v>0.63931465499999995</c:v>
                </c:pt>
                <c:pt idx="46">
                  <c:v>0.631364865</c:v>
                </c:pt>
                <c:pt idx="47">
                  <c:v>0.62374162799999999</c:v>
                </c:pt>
                <c:pt idx="48">
                  <c:v>0.61632533899999997</c:v>
                </c:pt>
                <c:pt idx="49">
                  <c:v>0.60932503100000002</c:v>
                </c:pt>
                <c:pt idx="50">
                  <c:v>0.60284521199999996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-269459552"/>
        <c:axId val="-269459008"/>
      </c:lineChart>
      <c:catAx>
        <c:axId val="-26945955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269459008"/>
        <c:crossesAt val="0"/>
        <c:auto val="1"/>
        <c:lblAlgn val="ctr"/>
        <c:lblOffset val="100"/>
        <c:tickLblSkip val="10"/>
        <c:tickMarkSkip val="10"/>
        <c:noMultiLvlLbl val="0"/>
      </c:catAx>
      <c:valAx>
        <c:axId val="-269459008"/>
        <c:scaling>
          <c:orientation val="minMax"/>
          <c:max val="1.5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.0" sourceLinked="0"/>
        <c:majorTickMark val="none"/>
        <c:minorTickMark val="none"/>
        <c:tickLblPos val="low"/>
        <c:spPr>
          <a:noFill/>
          <a:ln w="22225">
            <a:solidFill>
              <a:schemeClr val="bg1">
                <a:lumMod val="75000"/>
              </a:schemeClr>
            </a:solidFill>
            <a:prstDash val="dash"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269459552"/>
        <c:crossesAt val="21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6.3090551181102378E-2"/>
          <c:y val="6.5432374202226307E-2"/>
          <c:w val="0.63550379406994018"/>
          <c:h val="0.84163956434381471"/>
        </c:manualLayout>
      </c:layout>
      <c:lineChart>
        <c:grouping val="standard"/>
        <c:varyColors val="0"/>
        <c:ser>
          <c:idx val="5"/>
          <c:order val="0"/>
          <c:tx>
            <c:strRef>
              <c:f>Sheet1!$B$1</c:f>
              <c:strCache>
                <c:ptCount val="1"/>
                <c:pt idx="0">
                  <c:v>industrial</c:v>
                </c:pt>
              </c:strCache>
            </c:strRef>
          </c:tx>
          <c:spPr>
            <a:ln w="22225" cap="rnd">
              <a:solidFill>
                <a:srgbClr val="5D9732"/>
              </a:solidFill>
              <a:round/>
            </a:ln>
            <a:effectLst/>
          </c:spPr>
          <c:marker>
            <c:symbol val="none"/>
          </c:marker>
          <c:cat>
            <c:numRef>
              <c:f>Sheet1!$A$2:$A$62</c:f>
              <c:numCache>
                <c:formatCode>General</c:formatCode>
                <c:ptCount val="61"/>
                <c:pt idx="0">
                  <c:v>1990</c:v>
                </c:pt>
                <c:pt idx="1">
                  <c:v>1991</c:v>
                </c:pt>
                <c:pt idx="2">
                  <c:v>1992</c:v>
                </c:pt>
                <c:pt idx="3">
                  <c:v>1993</c:v>
                </c:pt>
                <c:pt idx="4">
                  <c:v>1994</c:v>
                </c:pt>
                <c:pt idx="5">
                  <c:v>1995</c:v>
                </c:pt>
                <c:pt idx="6">
                  <c:v>1996</c:v>
                </c:pt>
                <c:pt idx="7">
                  <c:v>1997</c:v>
                </c:pt>
                <c:pt idx="8">
                  <c:v>1998</c:v>
                </c:pt>
                <c:pt idx="9">
                  <c:v>1999</c:v>
                </c:pt>
                <c:pt idx="10">
                  <c:v>2000</c:v>
                </c:pt>
                <c:pt idx="11">
                  <c:v>2001</c:v>
                </c:pt>
                <c:pt idx="12">
                  <c:v>2002</c:v>
                </c:pt>
                <c:pt idx="13">
                  <c:v>2003</c:v>
                </c:pt>
                <c:pt idx="14">
                  <c:v>2004</c:v>
                </c:pt>
                <c:pt idx="15">
                  <c:v>2005</c:v>
                </c:pt>
                <c:pt idx="16">
                  <c:v>2006</c:v>
                </c:pt>
                <c:pt idx="17">
                  <c:v>2007</c:v>
                </c:pt>
                <c:pt idx="18">
                  <c:v>2008</c:v>
                </c:pt>
                <c:pt idx="19">
                  <c:v>2009</c:v>
                </c:pt>
                <c:pt idx="20">
                  <c:v>2010</c:v>
                </c:pt>
                <c:pt idx="21">
                  <c:v>2011</c:v>
                </c:pt>
                <c:pt idx="22">
                  <c:v>2012</c:v>
                </c:pt>
                <c:pt idx="23">
                  <c:v>2013</c:v>
                </c:pt>
                <c:pt idx="24">
                  <c:v>2014</c:v>
                </c:pt>
                <c:pt idx="25">
                  <c:v>2015</c:v>
                </c:pt>
                <c:pt idx="26">
                  <c:v>2016</c:v>
                </c:pt>
                <c:pt idx="27">
                  <c:v>2017</c:v>
                </c:pt>
                <c:pt idx="28">
                  <c:v>2018</c:v>
                </c:pt>
                <c:pt idx="29">
                  <c:v>2019</c:v>
                </c:pt>
                <c:pt idx="30">
                  <c:v>2020</c:v>
                </c:pt>
                <c:pt idx="31">
                  <c:v>2021</c:v>
                </c:pt>
                <c:pt idx="32">
                  <c:v>2022</c:v>
                </c:pt>
                <c:pt idx="33">
                  <c:v>2023</c:v>
                </c:pt>
                <c:pt idx="34">
                  <c:v>2024</c:v>
                </c:pt>
                <c:pt idx="35">
                  <c:v>2025</c:v>
                </c:pt>
                <c:pt idx="36">
                  <c:v>2026</c:v>
                </c:pt>
                <c:pt idx="37">
                  <c:v>2027</c:v>
                </c:pt>
                <c:pt idx="38">
                  <c:v>2028</c:v>
                </c:pt>
                <c:pt idx="39">
                  <c:v>2029</c:v>
                </c:pt>
                <c:pt idx="40">
                  <c:v>2030</c:v>
                </c:pt>
                <c:pt idx="41">
                  <c:v>2031</c:v>
                </c:pt>
                <c:pt idx="42">
                  <c:v>2032</c:v>
                </c:pt>
                <c:pt idx="43">
                  <c:v>2033</c:v>
                </c:pt>
                <c:pt idx="44">
                  <c:v>2034</c:v>
                </c:pt>
                <c:pt idx="45">
                  <c:v>2035</c:v>
                </c:pt>
                <c:pt idx="46">
                  <c:v>2036</c:v>
                </c:pt>
                <c:pt idx="47">
                  <c:v>2037</c:v>
                </c:pt>
                <c:pt idx="48">
                  <c:v>2038</c:v>
                </c:pt>
                <c:pt idx="49">
                  <c:v>2039</c:v>
                </c:pt>
                <c:pt idx="50">
                  <c:v>2040</c:v>
                </c:pt>
                <c:pt idx="51">
                  <c:v>2041</c:v>
                </c:pt>
                <c:pt idx="52">
                  <c:v>2042</c:v>
                </c:pt>
                <c:pt idx="53">
                  <c:v>2043</c:v>
                </c:pt>
                <c:pt idx="54">
                  <c:v>2044</c:v>
                </c:pt>
                <c:pt idx="55">
                  <c:v>2045</c:v>
                </c:pt>
                <c:pt idx="56">
                  <c:v>2046</c:v>
                </c:pt>
                <c:pt idx="57">
                  <c:v>2047</c:v>
                </c:pt>
                <c:pt idx="58">
                  <c:v>2048</c:v>
                </c:pt>
                <c:pt idx="59">
                  <c:v>2049</c:v>
                </c:pt>
                <c:pt idx="60">
                  <c:v>2050</c:v>
                </c:pt>
              </c:numCache>
            </c:numRef>
          </c:cat>
          <c:val>
            <c:numRef>
              <c:f>Sheet1!$B$2:$B$62</c:f>
              <c:numCache>
                <c:formatCode>General</c:formatCode>
                <c:ptCount val="61"/>
                <c:pt idx="0">
                  <c:v>21.119541000000002</c:v>
                </c:pt>
                <c:pt idx="1">
                  <c:v>20.766888999999999</c:v>
                </c:pt>
                <c:pt idx="2">
                  <c:v>21.698430000000002</c:v>
                </c:pt>
                <c:pt idx="3">
                  <c:v>21.683681</c:v>
                </c:pt>
                <c:pt idx="4">
                  <c:v>22.333574000000002</c:v>
                </c:pt>
                <c:pt idx="5">
                  <c:v>22.657026000000002</c:v>
                </c:pt>
                <c:pt idx="6">
                  <c:v>23.342116000000001</c:v>
                </c:pt>
                <c:pt idx="7">
                  <c:v>23.620059000000001</c:v>
                </c:pt>
                <c:pt idx="8">
                  <c:v>23.113159</c:v>
                </c:pt>
                <c:pt idx="9">
                  <c:v>22.877873000000001</c:v>
                </c:pt>
                <c:pt idx="10">
                  <c:v>22.747976999999999</c:v>
                </c:pt>
                <c:pt idx="11">
                  <c:v>21.726186000000002</c:v>
                </c:pt>
                <c:pt idx="12">
                  <c:v>21.727218000000001</c:v>
                </c:pt>
                <c:pt idx="13">
                  <c:v>21.469224999999998</c:v>
                </c:pt>
                <c:pt idx="14">
                  <c:v>22.339541000000001</c:v>
                </c:pt>
                <c:pt idx="15">
                  <c:v>21.343003</c:v>
                </c:pt>
                <c:pt idx="16">
                  <c:v>21.455058000000001</c:v>
                </c:pt>
                <c:pt idx="17">
                  <c:v>21.283967000000001</c:v>
                </c:pt>
                <c:pt idx="18">
                  <c:v>20.454863</c:v>
                </c:pt>
                <c:pt idx="19">
                  <c:v>18.670213</c:v>
                </c:pt>
                <c:pt idx="20">
                  <c:v>20.326544999999999</c:v>
                </c:pt>
                <c:pt idx="21">
                  <c:v>20.505448000000001</c:v>
                </c:pt>
                <c:pt idx="22">
                  <c:v>20.781285</c:v>
                </c:pt>
                <c:pt idx="23">
                  <c:v>21.378339</c:v>
                </c:pt>
                <c:pt idx="24">
                  <c:v>21.455297999999999</c:v>
                </c:pt>
                <c:pt idx="25">
                  <c:v>21.417480000000001</c:v>
                </c:pt>
                <c:pt idx="26">
                  <c:v>21.553643999999998</c:v>
                </c:pt>
                <c:pt idx="27">
                  <c:v>21.952739000000001</c:v>
                </c:pt>
                <c:pt idx="28">
                  <c:v>22.814366000000003</c:v>
                </c:pt>
                <c:pt idx="29">
                  <c:v>23.140035000000001</c:v>
                </c:pt>
                <c:pt idx="30">
                  <c:v>22.399110999999998</c:v>
                </c:pt>
                <c:pt idx="31">
                  <c:v>22.741140000000001</c:v>
                </c:pt>
                <c:pt idx="32">
                  <c:v>23.208102999999998</c:v>
                </c:pt>
                <c:pt idx="33">
                  <c:v>23.762794999999997</c:v>
                </c:pt>
                <c:pt idx="34">
                  <c:v>24.227896000000001</c:v>
                </c:pt>
                <c:pt idx="35">
                  <c:v>24.689909</c:v>
                </c:pt>
                <c:pt idx="36">
                  <c:v>25.009271999999999</c:v>
                </c:pt>
                <c:pt idx="37">
                  <c:v>25.130755999999998</c:v>
                </c:pt>
                <c:pt idx="38">
                  <c:v>25.302828999999999</c:v>
                </c:pt>
                <c:pt idx="39">
                  <c:v>25.498874000000001</c:v>
                </c:pt>
                <c:pt idx="40">
                  <c:v>25.708131999999999</c:v>
                </c:pt>
                <c:pt idx="41">
                  <c:v>25.945195999999999</c:v>
                </c:pt>
                <c:pt idx="42">
                  <c:v>26.100466000000001</c:v>
                </c:pt>
                <c:pt idx="43">
                  <c:v>26.264365999999999</c:v>
                </c:pt>
                <c:pt idx="44">
                  <c:v>26.497040999999999</c:v>
                </c:pt>
                <c:pt idx="45">
                  <c:v>26.705806000000003</c:v>
                </c:pt>
                <c:pt idx="46">
                  <c:v>26.890666000000003</c:v>
                </c:pt>
                <c:pt idx="47">
                  <c:v>27.099018000000001</c:v>
                </c:pt>
                <c:pt idx="48">
                  <c:v>27.307598000000002</c:v>
                </c:pt>
                <c:pt idx="49">
                  <c:v>27.507535999999998</c:v>
                </c:pt>
                <c:pt idx="50">
                  <c:v>27.652345999999998</c:v>
                </c:pt>
                <c:pt idx="51">
                  <c:v>27.831948999999998</c:v>
                </c:pt>
                <c:pt idx="52">
                  <c:v>28.117620000000002</c:v>
                </c:pt>
                <c:pt idx="53">
                  <c:v>28.401753000000003</c:v>
                </c:pt>
                <c:pt idx="54">
                  <c:v>28.614305000000002</c:v>
                </c:pt>
                <c:pt idx="55">
                  <c:v>28.822770000000002</c:v>
                </c:pt>
                <c:pt idx="56">
                  <c:v>29.056506000000002</c:v>
                </c:pt>
                <c:pt idx="57">
                  <c:v>29.298774999999999</c:v>
                </c:pt>
                <c:pt idx="58">
                  <c:v>29.545977999999998</c:v>
                </c:pt>
                <c:pt idx="59">
                  <c:v>29.824760999999999</c:v>
                </c:pt>
                <c:pt idx="60">
                  <c:v>30.136606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0-9546-4224-9C59-535C31A9156B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residential</c:v>
                </c:pt>
              </c:strCache>
            </c:strRef>
          </c:tx>
          <c:spPr>
            <a:ln w="22225" cap="rnd">
              <a:solidFill>
                <a:srgbClr val="C00000"/>
              </a:solidFill>
              <a:round/>
            </a:ln>
            <a:effectLst/>
          </c:spPr>
          <c:marker>
            <c:symbol val="none"/>
          </c:marker>
          <c:cat>
            <c:numRef>
              <c:f>Sheet1!$A$2:$A$62</c:f>
              <c:numCache>
                <c:formatCode>General</c:formatCode>
                <c:ptCount val="61"/>
                <c:pt idx="0">
                  <c:v>1990</c:v>
                </c:pt>
                <c:pt idx="1">
                  <c:v>1991</c:v>
                </c:pt>
                <c:pt idx="2">
                  <c:v>1992</c:v>
                </c:pt>
                <c:pt idx="3">
                  <c:v>1993</c:v>
                </c:pt>
                <c:pt idx="4">
                  <c:v>1994</c:v>
                </c:pt>
                <c:pt idx="5">
                  <c:v>1995</c:v>
                </c:pt>
                <c:pt idx="6">
                  <c:v>1996</c:v>
                </c:pt>
                <c:pt idx="7">
                  <c:v>1997</c:v>
                </c:pt>
                <c:pt idx="8">
                  <c:v>1998</c:v>
                </c:pt>
                <c:pt idx="9">
                  <c:v>1999</c:v>
                </c:pt>
                <c:pt idx="10">
                  <c:v>2000</c:v>
                </c:pt>
                <c:pt idx="11">
                  <c:v>2001</c:v>
                </c:pt>
                <c:pt idx="12">
                  <c:v>2002</c:v>
                </c:pt>
                <c:pt idx="13">
                  <c:v>2003</c:v>
                </c:pt>
                <c:pt idx="14">
                  <c:v>2004</c:v>
                </c:pt>
                <c:pt idx="15">
                  <c:v>2005</c:v>
                </c:pt>
                <c:pt idx="16">
                  <c:v>2006</c:v>
                </c:pt>
                <c:pt idx="17">
                  <c:v>2007</c:v>
                </c:pt>
                <c:pt idx="18">
                  <c:v>2008</c:v>
                </c:pt>
                <c:pt idx="19">
                  <c:v>2009</c:v>
                </c:pt>
                <c:pt idx="20">
                  <c:v>2010</c:v>
                </c:pt>
                <c:pt idx="21">
                  <c:v>2011</c:v>
                </c:pt>
                <c:pt idx="22">
                  <c:v>2012</c:v>
                </c:pt>
                <c:pt idx="23">
                  <c:v>2013</c:v>
                </c:pt>
                <c:pt idx="24">
                  <c:v>2014</c:v>
                </c:pt>
                <c:pt idx="25">
                  <c:v>2015</c:v>
                </c:pt>
                <c:pt idx="26">
                  <c:v>2016</c:v>
                </c:pt>
                <c:pt idx="27">
                  <c:v>2017</c:v>
                </c:pt>
                <c:pt idx="28">
                  <c:v>2018</c:v>
                </c:pt>
                <c:pt idx="29">
                  <c:v>2019</c:v>
                </c:pt>
                <c:pt idx="30">
                  <c:v>2020</c:v>
                </c:pt>
                <c:pt idx="31">
                  <c:v>2021</c:v>
                </c:pt>
                <c:pt idx="32">
                  <c:v>2022</c:v>
                </c:pt>
                <c:pt idx="33">
                  <c:v>2023</c:v>
                </c:pt>
                <c:pt idx="34">
                  <c:v>2024</c:v>
                </c:pt>
                <c:pt idx="35">
                  <c:v>2025</c:v>
                </c:pt>
                <c:pt idx="36">
                  <c:v>2026</c:v>
                </c:pt>
                <c:pt idx="37">
                  <c:v>2027</c:v>
                </c:pt>
                <c:pt idx="38">
                  <c:v>2028</c:v>
                </c:pt>
                <c:pt idx="39">
                  <c:v>2029</c:v>
                </c:pt>
                <c:pt idx="40">
                  <c:v>2030</c:v>
                </c:pt>
                <c:pt idx="41">
                  <c:v>2031</c:v>
                </c:pt>
                <c:pt idx="42">
                  <c:v>2032</c:v>
                </c:pt>
                <c:pt idx="43">
                  <c:v>2033</c:v>
                </c:pt>
                <c:pt idx="44">
                  <c:v>2034</c:v>
                </c:pt>
                <c:pt idx="45">
                  <c:v>2035</c:v>
                </c:pt>
                <c:pt idx="46">
                  <c:v>2036</c:v>
                </c:pt>
                <c:pt idx="47">
                  <c:v>2037</c:v>
                </c:pt>
                <c:pt idx="48">
                  <c:v>2038</c:v>
                </c:pt>
                <c:pt idx="49">
                  <c:v>2039</c:v>
                </c:pt>
                <c:pt idx="50">
                  <c:v>2040</c:v>
                </c:pt>
                <c:pt idx="51">
                  <c:v>2041</c:v>
                </c:pt>
                <c:pt idx="52">
                  <c:v>2042</c:v>
                </c:pt>
                <c:pt idx="53">
                  <c:v>2043</c:v>
                </c:pt>
                <c:pt idx="54">
                  <c:v>2044</c:v>
                </c:pt>
                <c:pt idx="55">
                  <c:v>2045</c:v>
                </c:pt>
                <c:pt idx="56">
                  <c:v>2046</c:v>
                </c:pt>
                <c:pt idx="57">
                  <c:v>2047</c:v>
                </c:pt>
                <c:pt idx="58">
                  <c:v>2048</c:v>
                </c:pt>
                <c:pt idx="59">
                  <c:v>2049</c:v>
                </c:pt>
                <c:pt idx="60">
                  <c:v>2050</c:v>
                </c:pt>
              </c:numCache>
            </c:numRef>
          </c:cat>
          <c:val>
            <c:numRef>
              <c:f>Sheet1!$C$2:$C$62</c:f>
              <c:numCache>
                <c:formatCode>General</c:formatCode>
                <c:ptCount val="61"/>
                <c:pt idx="0">
                  <c:v>6.5525259999999994</c:v>
                </c:pt>
                <c:pt idx="1">
                  <c:v>6.7462700000000009</c:v>
                </c:pt>
                <c:pt idx="2">
                  <c:v>6.9496000000000002</c:v>
                </c:pt>
                <c:pt idx="3">
                  <c:v>7.1405409999999998</c:v>
                </c:pt>
                <c:pt idx="4">
                  <c:v>6.9767320000000002</c:v>
                </c:pt>
                <c:pt idx="5">
                  <c:v>6.9345629999999998</c:v>
                </c:pt>
                <c:pt idx="6">
                  <c:v>7.4646129999999999</c:v>
                </c:pt>
                <c:pt idx="7">
                  <c:v>7.0308339999999996</c:v>
                </c:pt>
                <c:pt idx="8">
                  <c:v>6.4109759999999998</c:v>
                </c:pt>
                <c:pt idx="9">
                  <c:v>6.7724739999999999</c:v>
                </c:pt>
                <c:pt idx="10">
                  <c:v>7.1563109999999996</c:v>
                </c:pt>
                <c:pt idx="11">
                  <c:v>6.864452</c:v>
                </c:pt>
                <c:pt idx="12">
                  <c:v>6.9074740000000006</c:v>
                </c:pt>
                <c:pt idx="13">
                  <c:v>7.2330569999999996</c:v>
                </c:pt>
                <c:pt idx="14">
                  <c:v>6.9872439999999996</c:v>
                </c:pt>
                <c:pt idx="15">
                  <c:v>6.9013370000000007</c:v>
                </c:pt>
                <c:pt idx="16">
                  <c:v>6.1549750000000003</c:v>
                </c:pt>
                <c:pt idx="17">
                  <c:v>6.5894380000000004</c:v>
                </c:pt>
                <c:pt idx="18">
                  <c:v>6.8894080000000004</c:v>
                </c:pt>
                <c:pt idx="19">
                  <c:v>6.637391</c:v>
                </c:pt>
                <c:pt idx="20">
                  <c:v>6.6405919999999998</c:v>
                </c:pt>
                <c:pt idx="21">
                  <c:v>6.4730680000000005</c:v>
                </c:pt>
                <c:pt idx="22">
                  <c:v>5.684253</c:v>
                </c:pt>
                <c:pt idx="23">
                  <c:v>6.6888010000000007</c:v>
                </c:pt>
                <c:pt idx="24">
                  <c:v>7.0064089999999997</c:v>
                </c:pt>
                <c:pt idx="25">
                  <c:v>6.4647610000000002</c:v>
                </c:pt>
                <c:pt idx="26">
                  <c:v>6.027577</c:v>
                </c:pt>
                <c:pt idx="27">
                  <c:v>6.093324</c:v>
                </c:pt>
                <c:pt idx="28">
                  <c:v>6.9735439999999995</c:v>
                </c:pt>
                <c:pt idx="29">
                  <c:v>7.0155180000000001</c:v>
                </c:pt>
                <c:pt idx="30">
                  <c:v>6.3113189999999992</c:v>
                </c:pt>
                <c:pt idx="31">
                  <c:v>6.2247299999999992</c:v>
                </c:pt>
                <c:pt idx="32">
                  <c:v>6.3454829999999998</c:v>
                </c:pt>
                <c:pt idx="33">
                  <c:v>6.3252629999999996</c:v>
                </c:pt>
                <c:pt idx="34">
                  <c:v>6.3155080000000003</c:v>
                </c:pt>
                <c:pt idx="35">
                  <c:v>6.2979620000000001</c:v>
                </c:pt>
                <c:pt idx="36">
                  <c:v>6.2712649999999996</c:v>
                </c:pt>
                <c:pt idx="37">
                  <c:v>6.2424119999999998</c:v>
                </c:pt>
                <c:pt idx="38">
                  <c:v>6.2168549999999998</c:v>
                </c:pt>
                <c:pt idx="39">
                  <c:v>6.1916599999999997</c:v>
                </c:pt>
                <c:pt idx="40">
                  <c:v>6.1613419999999994</c:v>
                </c:pt>
                <c:pt idx="41">
                  <c:v>6.1353020000000003</c:v>
                </c:pt>
                <c:pt idx="42">
                  <c:v>6.1124810000000007</c:v>
                </c:pt>
                <c:pt idx="43">
                  <c:v>6.0897410000000001</c:v>
                </c:pt>
                <c:pt idx="44">
                  <c:v>6.0669500000000003</c:v>
                </c:pt>
                <c:pt idx="45">
                  <c:v>6.0469400000000002</c:v>
                </c:pt>
                <c:pt idx="46">
                  <c:v>6.0282589999999994</c:v>
                </c:pt>
                <c:pt idx="47">
                  <c:v>6.0106950000000001</c:v>
                </c:pt>
                <c:pt idx="48">
                  <c:v>5.9943749999999998</c:v>
                </c:pt>
                <c:pt idx="49">
                  <c:v>5.9782260000000003</c:v>
                </c:pt>
                <c:pt idx="50">
                  <c:v>5.9650689999999997</c:v>
                </c:pt>
                <c:pt idx="51">
                  <c:v>5.9523279999999987</c:v>
                </c:pt>
                <c:pt idx="52">
                  <c:v>5.9402529999999993</c:v>
                </c:pt>
                <c:pt idx="53">
                  <c:v>5.9289650000000007</c:v>
                </c:pt>
                <c:pt idx="54">
                  <c:v>5.9186029999999992</c:v>
                </c:pt>
                <c:pt idx="55">
                  <c:v>5.9081080000000012</c:v>
                </c:pt>
                <c:pt idx="56">
                  <c:v>5.8989300000000009</c:v>
                </c:pt>
                <c:pt idx="57">
                  <c:v>5.8887670000000005</c:v>
                </c:pt>
                <c:pt idx="58">
                  <c:v>5.8776379999999993</c:v>
                </c:pt>
                <c:pt idx="59">
                  <c:v>5.865399</c:v>
                </c:pt>
                <c:pt idx="60">
                  <c:v>5.8530530000000001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1-9546-4224-9C59-535C31A9156B}"/>
            </c:ext>
          </c:extLst>
        </c:ser>
        <c:ser>
          <c:idx val="4"/>
          <c:order val="2"/>
          <c:tx>
            <c:strRef>
              <c:f>Sheet1!$D$1</c:f>
              <c:strCache>
                <c:ptCount val="1"/>
                <c:pt idx="0">
                  <c:v>commercial</c:v>
                </c:pt>
              </c:strCache>
            </c:strRef>
          </c:tx>
          <c:spPr>
            <a:ln w="22225" cap="rnd">
              <a:solidFill>
                <a:srgbClr val="E3A5AC"/>
              </a:solidFill>
              <a:round/>
            </a:ln>
            <a:effectLst/>
          </c:spPr>
          <c:marker>
            <c:symbol val="none"/>
          </c:marker>
          <c:cat>
            <c:numRef>
              <c:f>Sheet1!$A$2:$A$62</c:f>
              <c:numCache>
                <c:formatCode>General</c:formatCode>
                <c:ptCount val="61"/>
                <c:pt idx="0">
                  <c:v>1990</c:v>
                </c:pt>
                <c:pt idx="1">
                  <c:v>1991</c:v>
                </c:pt>
                <c:pt idx="2">
                  <c:v>1992</c:v>
                </c:pt>
                <c:pt idx="3">
                  <c:v>1993</c:v>
                </c:pt>
                <c:pt idx="4">
                  <c:v>1994</c:v>
                </c:pt>
                <c:pt idx="5">
                  <c:v>1995</c:v>
                </c:pt>
                <c:pt idx="6">
                  <c:v>1996</c:v>
                </c:pt>
                <c:pt idx="7">
                  <c:v>1997</c:v>
                </c:pt>
                <c:pt idx="8">
                  <c:v>1998</c:v>
                </c:pt>
                <c:pt idx="9">
                  <c:v>1999</c:v>
                </c:pt>
                <c:pt idx="10">
                  <c:v>2000</c:v>
                </c:pt>
                <c:pt idx="11">
                  <c:v>2001</c:v>
                </c:pt>
                <c:pt idx="12">
                  <c:v>2002</c:v>
                </c:pt>
                <c:pt idx="13">
                  <c:v>2003</c:v>
                </c:pt>
                <c:pt idx="14">
                  <c:v>2004</c:v>
                </c:pt>
                <c:pt idx="15">
                  <c:v>2005</c:v>
                </c:pt>
                <c:pt idx="16">
                  <c:v>2006</c:v>
                </c:pt>
                <c:pt idx="17">
                  <c:v>2007</c:v>
                </c:pt>
                <c:pt idx="18">
                  <c:v>2008</c:v>
                </c:pt>
                <c:pt idx="19">
                  <c:v>2009</c:v>
                </c:pt>
                <c:pt idx="20">
                  <c:v>2010</c:v>
                </c:pt>
                <c:pt idx="21">
                  <c:v>2011</c:v>
                </c:pt>
                <c:pt idx="22">
                  <c:v>2012</c:v>
                </c:pt>
                <c:pt idx="23">
                  <c:v>2013</c:v>
                </c:pt>
                <c:pt idx="24">
                  <c:v>2014</c:v>
                </c:pt>
                <c:pt idx="25">
                  <c:v>2015</c:v>
                </c:pt>
                <c:pt idx="26">
                  <c:v>2016</c:v>
                </c:pt>
                <c:pt idx="27">
                  <c:v>2017</c:v>
                </c:pt>
                <c:pt idx="28">
                  <c:v>2018</c:v>
                </c:pt>
                <c:pt idx="29">
                  <c:v>2019</c:v>
                </c:pt>
                <c:pt idx="30">
                  <c:v>2020</c:v>
                </c:pt>
                <c:pt idx="31">
                  <c:v>2021</c:v>
                </c:pt>
                <c:pt idx="32">
                  <c:v>2022</c:v>
                </c:pt>
                <c:pt idx="33">
                  <c:v>2023</c:v>
                </c:pt>
                <c:pt idx="34">
                  <c:v>2024</c:v>
                </c:pt>
                <c:pt idx="35">
                  <c:v>2025</c:v>
                </c:pt>
                <c:pt idx="36">
                  <c:v>2026</c:v>
                </c:pt>
                <c:pt idx="37">
                  <c:v>2027</c:v>
                </c:pt>
                <c:pt idx="38">
                  <c:v>2028</c:v>
                </c:pt>
                <c:pt idx="39">
                  <c:v>2029</c:v>
                </c:pt>
                <c:pt idx="40">
                  <c:v>2030</c:v>
                </c:pt>
                <c:pt idx="41">
                  <c:v>2031</c:v>
                </c:pt>
                <c:pt idx="42">
                  <c:v>2032</c:v>
                </c:pt>
                <c:pt idx="43">
                  <c:v>2033</c:v>
                </c:pt>
                <c:pt idx="44">
                  <c:v>2034</c:v>
                </c:pt>
                <c:pt idx="45">
                  <c:v>2035</c:v>
                </c:pt>
                <c:pt idx="46">
                  <c:v>2036</c:v>
                </c:pt>
                <c:pt idx="47">
                  <c:v>2037</c:v>
                </c:pt>
                <c:pt idx="48">
                  <c:v>2038</c:v>
                </c:pt>
                <c:pt idx="49">
                  <c:v>2039</c:v>
                </c:pt>
                <c:pt idx="50">
                  <c:v>2040</c:v>
                </c:pt>
                <c:pt idx="51">
                  <c:v>2041</c:v>
                </c:pt>
                <c:pt idx="52">
                  <c:v>2042</c:v>
                </c:pt>
                <c:pt idx="53">
                  <c:v>2043</c:v>
                </c:pt>
                <c:pt idx="54">
                  <c:v>2044</c:v>
                </c:pt>
                <c:pt idx="55">
                  <c:v>2045</c:v>
                </c:pt>
                <c:pt idx="56">
                  <c:v>2046</c:v>
                </c:pt>
                <c:pt idx="57">
                  <c:v>2047</c:v>
                </c:pt>
                <c:pt idx="58">
                  <c:v>2048</c:v>
                </c:pt>
                <c:pt idx="59">
                  <c:v>2049</c:v>
                </c:pt>
                <c:pt idx="60">
                  <c:v>2050</c:v>
                </c:pt>
              </c:numCache>
            </c:numRef>
          </c:cat>
          <c:val>
            <c:numRef>
              <c:f>Sheet1!$D$2:$D$62</c:f>
              <c:numCache>
                <c:formatCode>General</c:formatCode>
                <c:ptCount val="61"/>
                <c:pt idx="0">
                  <c:v>3.8935659999999999</c:v>
                </c:pt>
                <c:pt idx="1">
                  <c:v>3.9456700000000002</c:v>
                </c:pt>
                <c:pt idx="2">
                  <c:v>3.9909630000000003</c:v>
                </c:pt>
                <c:pt idx="3">
                  <c:v>3.9701060000000004</c:v>
                </c:pt>
                <c:pt idx="4">
                  <c:v>4.0163630000000001</c:v>
                </c:pt>
                <c:pt idx="5">
                  <c:v>4.100517</c:v>
                </c:pt>
                <c:pt idx="6">
                  <c:v>4.2734889999999996</c:v>
                </c:pt>
                <c:pt idx="7">
                  <c:v>4.2955410000000001</c:v>
                </c:pt>
                <c:pt idx="8">
                  <c:v>4.0048699999999995</c:v>
                </c:pt>
                <c:pt idx="9">
                  <c:v>4.053553</c:v>
                </c:pt>
                <c:pt idx="10">
                  <c:v>4.2782580000000001</c:v>
                </c:pt>
                <c:pt idx="11">
                  <c:v>4.0846559999999998</c:v>
                </c:pt>
                <c:pt idx="12">
                  <c:v>4.1321700000000003</c:v>
                </c:pt>
                <c:pt idx="13">
                  <c:v>4.2984900000000001</c:v>
                </c:pt>
                <c:pt idx="14">
                  <c:v>4.2324009999999994</c:v>
                </c:pt>
                <c:pt idx="15">
                  <c:v>4.0524380000000004</c:v>
                </c:pt>
                <c:pt idx="16">
                  <c:v>3.7475689999999999</c:v>
                </c:pt>
                <c:pt idx="17">
                  <c:v>3.9226300000000003</c:v>
                </c:pt>
                <c:pt idx="18">
                  <c:v>4.1001509999999994</c:v>
                </c:pt>
                <c:pt idx="19">
                  <c:v>4.0559380000000003</c:v>
                </c:pt>
                <c:pt idx="20">
                  <c:v>4.0233410000000003</c:v>
                </c:pt>
                <c:pt idx="21">
                  <c:v>4.0655149999999995</c:v>
                </c:pt>
                <c:pt idx="22">
                  <c:v>3.7250130000000001</c:v>
                </c:pt>
                <c:pt idx="23">
                  <c:v>4.1611609999999999</c:v>
                </c:pt>
                <c:pt idx="24">
                  <c:v>4.3902430000000008</c:v>
                </c:pt>
                <c:pt idx="25">
                  <c:v>4.440931</c:v>
                </c:pt>
                <c:pt idx="26">
                  <c:v>4.3214620000000004</c:v>
                </c:pt>
                <c:pt idx="27">
                  <c:v>4.3682439999999998</c:v>
                </c:pt>
                <c:pt idx="28">
                  <c:v>4.7770919999999997</c:v>
                </c:pt>
                <c:pt idx="29">
                  <c:v>4.7827700000000002</c:v>
                </c:pt>
                <c:pt idx="30">
                  <c:v>4.267245</c:v>
                </c:pt>
                <c:pt idx="31">
                  <c:v>4.4166930000000004</c:v>
                </c:pt>
                <c:pt idx="32">
                  <c:v>4.4022759999999996</c:v>
                </c:pt>
                <c:pt idx="33">
                  <c:v>4.5174699999999994</c:v>
                </c:pt>
                <c:pt idx="34">
                  <c:v>4.5878450000000006</c:v>
                </c:pt>
                <c:pt idx="35">
                  <c:v>4.6530409999999991</c:v>
                </c:pt>
                <c:pt idx="36">
                  <c:v>4.6604789999999996</c:v>
                </c:pt>
                <c:pt idx="37">
                  <c:v>4.6630470000000006</c:v>
                </c:pt>
                <c:pt idx="38">
                  <c:v>4.6625009999999998</c:v>
                </c:pt>
                <c:pt idx="39">
                  <c:v>4.6599500000000003</c:v>
                </c:pt>
                <c:pt idx="40">
                  <c:v>4.6489999999999991</c:v>
                </c:pt>
                <c:pt idx="41">
                  <c:v>4.6493180000000001</c:v>
                </c:pt>
                <c:pt idx="42">
                  <c:v>4.6534799999999992</c:v>
                </c:pt>
                <c:pt idx="43">
                  <c:v>4.6582869999999996</c:v>
                </c:pt>
                <c:pt idx="44">
                  <c:v>4.6626580000000004</c:v>
                </c:pt>
                <c:pt idx="45">
                  <c:v>4.6694530000000007</c:v>
                </c:pt>
                <c:pt idx="46">
                  <c:v>4.6774809999999993</c:v>
                </c:pt>
                <c:pt idx="47">
                  <c:v>4.6844489999999999</c:v>
                </c:pt>
                <c:pt idx="48">
                  <c:v>4.6900140000000006</c:v>
                </c:pt>
                <c:pt idx="49">
                  <c:v>4.6957439999999995</c:v>
                </c:pt>
                <c:pt idx="50">
                  <c:v>4.7013309999999997</c:v>
                </c:pt>
                <c:pt idx="51">
                  <c:v>4.7082889999999997</c:v>
                </c:pt>
                <c:pt idx="52">
                  <c:v>4.7158779999999991</c:v>
                </c:pt>
                <c:pt idx="53">
                  <c:v>4.7228249999999994</c:v>
                </c:pt>
                <c:pt idx="54">
                  <c:v>4.7309539999999988</c:v>
                </c:pt>
                <c:pt idx="55">
                  <c:v>4.7374290000000006</c:v>
                </c:pt>
                <c:pt idx="56">
                  <c:v>4.7428750000000006</c:v>
                </c:pt>
                <c:pt idx="57">
                  <c:v>4.7468630000000003</c:v>
                </c:pt>
                <c:pt idx="58">
                  <c:v>4.7500209999999994</c:v>
                </c:pt>
                <c:pt idx="59">
                  <c:v>4.7514929999999991</c:v>
                </c:pt>
                <c:pt idx="60">
                  <c:v>4.7520360000000013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2-9546-4224-9C59-535C31A9156B}"/>
            </c:ext>
          </c:extLst>
        </c:ser>
        <c:ser>
          <c:idx val="7"/>
          <c:order val="3"/>
          <c:tx>
            <c:strRef>
              <c:f>Sheet1!$E$1</c:f>
              <c:strCache>
                <c:ptCount val="1"/>
                <c:pt idx="0">
                  <c:v>transportation</c:v>
                </c:pt>
              </c:strCache>
            </c:strRef>
          </c:tx>
          <c:spPr>
            <a:ln w="22225" cap="rnd">
              <a:solidFill>
                <a:srgbClr val="003953"/>
              </a:solidFill>
              <a:round/>
            </a:ln>
            <a:effectLst/>
          </c:spPr>
          <c:marker>
            <c:symbol val="none"/>
          </c:marker>
          <c:cat>
            <c:numRef>
              <c:f>Sheet1!$A$2:$A$62</c:f>
              <c:numCache>
                <c:formatCode>General</c:formatCode>
                <c:ptCount val="61"/>
                <c:pt idx="0">
                  <c:v>1990</c:v>
                </c:pt>
                <c:pt idx="1">
                  <c:v>1991</c:v>
                </c:pt>
                <c:pt idx="2">
                  <c:v>1992</c:v>
                </c:pt>
                <c:pt idx="3">
                  <c:v>1993</c:v>
                </c:pt>
                <c:pt idx="4">
                  <c:v>1994</c:v>
                </c:pt>
                <c:pt idx="5">
                  <c:v>1995</c:v>
                </c:pt>
                <c:pt idx="6">
                  <c:v>1996</c:v>
                </c:pt>
                <c:pt idx="7">
                  <c:v>1997</c:v>
                </c:pt>
                <c:pt idx="8">
                  <c:v>1998</c:v>
                </c:pt>
                <c:pt idx="9">
                  <c:v>1999</c:v>
                </c:pt>
                <c:pt idx="10">
                  <c:v>2000</c:v>
                </c:pt>
                <c:pt idx="11">
                  <c:v>2001</c:v>
                </c:pt>
                <c:pt idx="12">
                  <c:v>2002</c:v>
                </c:pt>
                <c:pt idx="13">
                  <c:v>2003</c:v>
                </c:pt>
                <c:pt idx="14">
                  <c:v>2004</c:v>
                </c:pt>
                <c:pt idx="15">
                  <c:v>2005</c:v>
                </c:pt>
                <c:pt idx="16">
                  <c:v>2006</c:v>
                </c:pt>
                <c:pt idx="17">
                  <c:v>2007</c:v>
                </c:pt>
                <c:pt idx="18">
                  <c:v>2008</c:v>
                </c:pt>
                <c:pt idx="19">
                  <c:v>2009</c:v>
                </c:pt>
                <c:pt idx="20">
                  <c:v>2010</c:v>
                </c:pt>
                <c:pt idx="21">
                  <c:v>2011</c:v>
                </c:pt>
                <c:pt idx="22">
                  <c:v>2012</c:v>
                </c:pt>
                <c:pt idx="23">
                  <c:v>2013</c:v>
                </c:pt>
                <c:pt idx="24">
                  <c:v>2014</c:v>
                </c:pt>
                <c:pt idx="25">
                  <c:v>2015</c:v>
                </c:pt>
                <c:pt idx="26">
                  <c:v>2016</c:v>
                </c:pt>
                <c:pt idx="27">
                  <c:v>2017</c:v>
                </c:pt>
                <c:pt idx="28">
                  <c:v>2018</c:v>
                </c:pt>
                <c:pt idx="29">
                  <c:v>2019</c:v>
                </c:pt>
                <c:pt idx="30">
                  <c:v>2020</c:v>
                </c:pt>
                <c:pt idx="31">
                  <c:v>2021</c:v>
                </c:pt>
                <c:pt idx="32">
                  <c:v>2022</c:v>
                </c:pt>
                <c:pt idx="33">
                  <c:v>2023</c:v>
                </c:pt>
                <c:pt idx="34">
                  <c:v>2024</c:v>
                </c:pt>
                <c:pt idx="35">
                  <c:v>2025</c:v>
                </c:pt>
                <c:pt idx="36">
                  <c:v>2026</c:v>
                </c:pt>
                <c:pt idx="37">
                  <c:v>2027</c:v>
                </c:pt>
                <c:pt idx="38">
                  <c:v>2028</c:v>
                </c:pt>
                <c:pt idx="39">
                  <c:v>2029</c:v>
                </c:pt>
                <c:pt idx="40">
                  <c:v>2030</c:v>
                </c:pt>
                <c:pt idx="41">
                  <c:v>2031</c:v>
                </c:pt>
                <c:pt idx="42">
                  <c:v>2032</c:v>
                </c:pt>
                <c:pt idx="43">
                  <c:v>2033</c:v>
                </c:pt>
                <c:pt idx="44">
                  <c:v>2034</c:v>
                </c:pt>
                <c:pt idx="45">
                  <c:v>2035</c:v>
                </c:pt>
                <c:pt idx="46">
                  <c:v>2036</c:v>
                </c:pt>
                <c:pt idx="47">
                  <c:v>2037</c:v>
                </c:pt>
                <c:pt idx="48">
                  <c:v>2038</c:v>
                </c:pt>
                <c:pt idx="49">
                  <c:v>2039</c:v>
                </c:pt>
                <c:pt idx="50">
                  <c:v>2040</c:v>
                </c:pt>
                <c:pt idx="51">
                  <c:v>2041</c:v>
                </c:pt>
                <c:pt idx="52">
                  <c:v>2042</c:v>
                </c:pt>
                <c:pt idx="53">
                  <c:v>2043</c:v>
                </c:pt>
                <c:pt idx="54">
                  <c:v>2044</c:v>
                </c:pt>
                <c:pt idx="55">
                  <c:v>2045</c:v>
                </c:pt>
                <c:pt idx="56">
                  <c:v>2046</c:v>
                </c:pt>
                <c:pt idx="57">
                  <c:v>2047</c:v>
                </c:pt>
                <c:pt idx="58">
                  <c:v>2048</c:v>
                </c:pt>
                <c:pt idx="59">
                  <c:v>2049</c:v>
                </c:pt>
                <c:pt idx="60">
                  <c:v>2050</c:v>
                </c:pt>
              </c:numCache>
            </c:numRef>
          </c:cat>
          <c:val>
            <c:numRef>
              <c:f>Sheet1!$E$2:$E$62</c:f>
              <c:numCache>
                <c:formatCode>General</c:formatCode>
                <c:ptCount val="61"/>
                <c:pt idx="0">
                  <c:v>22.365580000000001</c:v>
                </c:pt>
                <c:pt idx="1">
                  <c:v>22.064854999999998</c:v>
                </c:pt>
                <c:pt idx="2">
                  <c:v>22.362779999999997</c:v>
                </c:pt>
                <c:pt idx="3">
                  <c:v>22.617668000000002</c:v>
                </c:pt>
                <c:pt idx="4">
                  <c:v>23.263549999999999</c:v>
                </c:pt>
                <c:pt idx="5">
                  <c:v>23.756633999999998</c:v>
                </c:pt>
                <c:pt idx="6">
                  <c:v>24.364549999999998</c:v>
                </c:pt>
                <c:pt idx="7">
                  <c:v>24.668130000000001</c:v>
                </c:pt>
                <c:pt idx="8">
                  <c:v>25.169440999999999</c:v>
                </c:pt>
                <c:pt idx="9">
                  <c:v>25.858777</c:v>
                </c:pt>
                <c:pt idx="10">
                  <c:v>26.455612000000002</c:v>
                </c:pt>
                <c:pt idx="11">
                  <c:v>26.179346000000002</c:v>
                </c:pt>
                <c:pt idx="12">
                  <c:v>26.747258000000002</c:v>
                </c:pt>
                <c:pt idx="13">
                  <c:v>26.806885999999999</c:v>
                </c:pt>
                <c:pt idx="14">
                  <c:v>27.747645000000002</c:v>
                </c:pt>
                <c:pt idx="15">
                  <c:v>28.179448000000001</c:v>
                </c:pt>
                <c:pt idx="16">
                  <c:v>28.617760999999998</c:v>
                </c:pt>
                <c:pt idx="17">
                  <c:v>28.727422999999998</c:v>
                </c:pt>
                <c:pt idx="18">
                  <c:v>27.339490000000001</c:v>
                </c:pt>
                <c:pt idx="19">
                  <c:v>26.509934000000001</c:v>
                </c:pt>
                <c:pt idx="20">
                  <c:v>26.897033999999998</c:v>
                </c:pt>
                <c:pt idx="21">
                  <c:v>26.518241000000003</c:v>
                </c:pt>
                <c:pt idx="22">
                  <c:v>26.050262</c:v>
                </c:pt>
                <c:pt idx="23">
                  <c:v>26.533249000000001</c:v>
                </c:pt>
                <c:pt idx="24">
                  <c:v>26.789307000000001</c:v>
                </c:pt>
                <c:pt idx="25">
                  <c:v>27.161133000000003</c:v>
                </c:pt>
                <c:pt idx="26">
                  <c:v>27.710463000000001</c:v>
                </c:pt>
                <c:pt idx="27">
                  <c:v>27.938989000000003</c:v>
                </c:pt>
                <c:pt idx="28">
                  <c:v>28.375176</c:v>
                </c:pt>
                <c:pt idx="29">
                  <c:v>28.299953000000002</c:v>
                </c:pt>
                <c:pt idx="30">
                  <c:v>24.588757000000001</c:v>
                </c:pt>
                <c:pt idx="31">
                  <c:v>26.207542</c:v>
                </c:pt>
                <c:pt idx="32">
                  <c:v>26.781392</c:v>
                </c:pt>
                <c:pt idx="33">
                  <c:v>26.890566</c:v>
                </c:pt>
                <c:pt idx="34">
                  <c:v>26.879432000000001</c:v>
                </c:pt>
                <c:pt idx="35">
                  <c:v>26.832954000000001</c:v>
                </c:pt>
                <c:pt idx="36">
                  <c:v>26.693028999999999</c:v>
                </c:pt>
                <c:pt idx="37">
                  <c:v>26.547996000000001</c:v>
                </c:pt>
                <c:pt idx="38">
                  <c:v>26.435618999999999</c:v>
                </c:pt>
                <c:pt idx="39">
                  <c:v>26.301513</c:v>
                </c:pt>
                <c:pt idx="40">
                  <c:v>26.208977999999998</c:v>
                </c:pt>
                <c:pt idx="41">
                  <c:v>26.106311000000002</c:v>
                </c:pt>
                <c:pt idx="42">
                  <c:v>26.035159</c:v>
                </c:pt>
                <c:pt idx="43">
                  <c:v>25.993458999999998</c:v>
                </c:pt>
                <c:pt idx="44">
                  <c:v>25.979005000000001</c:v>
                </c:pt>
                <c:pt idx="45">
                  <c:v>25.980497</c:v>
                </c:pt>
                <c:pt idx="46">
                  <c:v>25.965301</c:v>
                </c:pt>
                <c:pt idx="47">
                  <c:v>25.956277</c:v>
                </c:pt>
                <c:pt idx="48">
                  <c:v>25.965762999999999</c:v>
                </c:pt>
                <c:pt idx="49">
                  <c:v>25.994489000000002</c:v>
                </c:pt>
                <c:pt idx="50">
                  <c:v>26.029119999999999</c:v>
                </c:pt>
                <c:pt idx="51">
                  <c:v>26.095823999999997</c:v>
                </c:pt>
                <c:pt idx="52">
                  <c:v>26.18552</c:v>
                </c:pt>
                <c:pt idx="53">
                  <c:v>26.305924999999998</c:v>
                </c:pt>
                <c:pt idx="54">
                  <c:v>26.421485000000001</c:v>
                </c:pt>
                <c:pt idx="55">
                  <c:v>26.53717</c:v>
                </c:pt>
                <c:pt idx="56">
                  <c:v>26.648831999999999</c:v>
                </c:pt>
                <c:pt idx="57">
                  <c:v>26.754107000000001</c:v>
                </c:pt>
                <c:pt idx="58">
                  <c:v>26.872143000000001</c:v>
                </c:pt>
                <c:pt idx="59">
                  <c:v>26.998788000000001</c:v>
                </c:pt>
                <c:pt idx="60">
                  <c:v>27.129419000000002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3-9546-4224-9C59-535C31A9156B}"/>
            </c:ext>
          </c:extLst>
        </c:ser>
        <c:ser>
          <c:idx val="0"/>
          <c:order val="4"/>
          <c:tx>
            <c:strRef>
              <c:f>Sheet1!$F$1</c:f>
              <c:strCache>
                <c:ptCount val="1"/>
                <c:pt idx="0">
                  <c:v>electric power</c:v>
                </c:pt>
              </c:strCache>
            </c:strRef>
          </c:tx>
          <c:spPr>
            <a:ln w="22225" cap="rnd">
              <a:solidFill>
                <a:srgbClr val="E1AB76"/>
              </a:solidFill>
              <a:round/>
            </a:ln>
            <a:effectLst/>
          </c:spPr>
          <c:marker>
            <c:symbol val="none"/>
          </c:marker>
          <c:cat>
            <c:numRef>
              <c:f>Sheet1!$A$2:$A$62</c:f>
              <c:numCache>
                <c:formatCode>General</c:formatCode>
                <c:ptCount val="61"/>
                <c:pt idx="0">
                  <c:v>1990</c:v>
                </c:pt>
                <c:pt idx="1">
                  <c:v>1991</c:v>
                </c:pt>
                <c:pt idx="2">
                  <c:v>1992</c:v>
                </c:pt>
                <c:pt idx="3">
                  <c:v>1993</c:v>
                </c:pt>
                <c:pt idx="4">
                  <c:v>1994</c:v>
                </c:pt>
                <c:pt idx="5">
                  <c:v>1995</c:v>
                </c:pt>
                <c:pt idx="6">
                  <c:v>1996</c:v>
                </c:pt>
                <c:pt idx="7">
                  <c:v>1997</c:v>
                </c:pt>
                <c:pt idx="8">
                  <c:v>1998</c:v>
                </c:pt>
                <c:pt idx="9">
                  <c:v>1999</c:v>
                </c:pt>
                <c:pt idx="10">
                  <c:v>2000</c:v>
                </c:pt>
                <c:pt idx="11">
                  <c:v>2001</c:v>
                </c:pt>
                <c:pt idx="12">
                  <c:v>2002</c:v>
                </c:pt>
                <c:pt idx="13">
                  <c:v>2003</c:v>
                </c:pt>
                <c:pt idx="14">
                  <c:v>2004</c:v>
                </c:pt>
                <c:pt idx="15">
                  <c:v>2005</c:v>
                </c:pt>
                <c:pt idx="16">
                  <c:v>2006</c:v>
                </c:pt>
                <c:pt idx="17">
                  <c:v>2007</c:v>
                </c:pt>
                <c:pt idx="18">
                  <c:v>2008</c:v>
                </c:pt>
                <c:pt idx="19">
                  <c:v>2009</c:v>
                </c:pt>
                <c:pt idx="20">
                  <c:v>2010</c:v>
                </c:pt>
                <c:pt idx="21">
                  <c:v>2011</c:v>
                </c:pt>
                <c:pt idx="22">
                  <c:v>2012</c:v>
                </c:pt>
                <c:pt idx="23">
                  <c:v>2013</c:v>
                </c:pt>
                <c:pt idx="24">
                  <c:v>2014</c:v>
                </c:pt>
                <c:pt idx="25">
                  <c:v>2015</c:v>
                </c:pt>
                <c:pt idx="26">
                  <c:v>2016</c:v>
                </c:pt>
                <c:pt idx="27">
                  <c:v>2017</c:v>
                </c:pt>
                <c:pt idx="28">
                  <c:v>2018</c:v>
                </c:pt>
                <c:pt idx="29">
                  <c:v>2019</c:v>
                </c:pt>
                <c:pt idx="30">
                  <c:v>2020</c:v>
                </c:pt>
                <c:pt idx="31">
                  <c:v>2021</c:v>
                </c:pt>
                <c:pt idx="32">
                  <c:v>2022</c:v>
                </c:pt>
                <c:pt idx="33">
                  <c:v>2023</c:v>
                </c:pt>
                <c:pt idx="34">
                  <c:v>2024</c:v>
                </c:pt>
                <c:pt idx="35">
                  <c:v>2025</c:v>
                </c:pt>
                <c:pt idx="36">
                  <c:v>2026</c:v>
                </c:pt>
                <c:pt idx="37">
                  <c:v>2027</c:v>
                </c:pt>
                <c:pt idx="38">
                  <c:v>2028</c:v>
                </c:pt>
                <c:pt idx="39">
                  <c:v>2029</c:v>
                </c:pt>
                <c:pt idx="40">
                  <c:v>2030</c:v>
                </c:pt>
                <c:pt idx="41">
                  <c:v>2031</c:v>
                </c:pt>
                <c:pt idx="42">
                  <c:v>2032</c:v>
                </c:pt>
                <c:pt idx="43">
                  <c:v>2033</c:v>
                </c:pt>
                <c:pt idx="44">
                  <c:v>2034</c:v>
                </c:pt>
                <c:pt idx="45">
                  <c:v>2035</c:v>
                </c:pt>
                <c:pt idx="46">
                  <c:v>2036</c:v>
                </c:pt>
                <c:pt idx="47">
                  <c:v>2037</c:v>
                </c:pt>
                <c:pt idx="48">
                  <c:v>2038</c:v>
                </c:pt>
                <c:pt idx="49">
                  <c:v>2039</c:v>
                </c:pt>
                <c:pt idx="50">
                  <c:v>2040</c:v>
                </c:pt>
                <c:pt idx="51">
                  <c:v>2041</c:v>
                </c:pt>
                <c:pt idx="52">
                  <c:v>2042</c:v>
                </c:pt>
                <c:pt idx="53">
                  <c:v>2043</c:v>
                </c:pt>
                <c:pt idx="54">
                  <c:v>2044</c:v>
                </c:pt>
                <c:pt idx="55">
                  <c:v>2045</c:v>
                </c:pt>
                <c:pt idx="56">
                  <c:v>2046</c:v>
                </c:pt>
                <c:pt idx="57">
                  <c:v>2047</c:v>
                </c:pt>
                <c:pt idx="58">
                  <c:v>2048</c:v>
                </c:pt>
                <c:pt idx="59">
                  <c:v>2049</c:v>
                </c:pt>
                <c:pt idx="60">
                  <c:v>2050</c:v>
                </c:pt>
              </c:numCache>
            </c:numRef>
          </c:cat>
          <c:val>
            <c:numRef>
              <c:f>Sheet1!$F$2:$F$62</c:f>
              <c:numCache>
                <c:formatCode>General</c:formatCode>
                <c:ptCount val="61"/>
                <c:pt idx="0">
                  <c:v>30.495052999999999</c:v>
                </c:pt>
                <c:pt idx="1">
                  <c:v>30.856021000000002</c:v>
                </c:pt>
                <c:pt idx="2">
                  <c:v>30.722757000000001</c:v>
                </c:pt>
                <c:pt idx="3">
                  <c:v>31.847064999999997</c:v>
                </c:pt>
                <c:pt idx="4">
                  <c:v>32.398713999999998</c:v>
                </c:pt>
                <c:pt idx="5">
                  <c:v>33.478817999999997</c:v>
                </c:pt>
                <c:pt idx="6">
                  <c:v>34.485399999999998</c:v>
                </c:pt>
                <c:pt idx="7">
                  <c:v>34.886291</c:v>
                </c:pt>
                <c:pt idx="8">
                  <c:v>36.225116999999997</c:v>
                </c:pt>
                <c:pt idx="9">
                  <c:v>36.975567000000005</c:v>
                </c:pt>
                <c:pt idx="10">
                  <c:v>38.061758999999995</c:v>
                </c:pt>
                <c:pt idx="11">
                  <c:v>37.215173999999998</c:v>
                </c:pt>
                <c:pt idx="12">
                  <c:v>38.016154</c:v>
                </c:pt>
                <c:pt idx="13">
                  <c:v>38.028286999999999</c:v>
                </c:pt>
                <c:pt idx="14">
                  <c:v>38.701055000000004</c:v>
                </c:pt>
                <c:pt idx="15">
                  <c:v>39.625526000000001</c:v>
                </c:pt>
                <c:pt idx="16">
                  <c:v>39.416564000000001</c:v>
                </c:pt>
                <c:pt idx="17">
                  <c:v>40.370589000000002</c:v>
                </c:pt>
                <c:pt idx="18">
                  <c:v>39.969266000000005</c:v>
                </c:pt>
                <c:pt idx="19">
                  <c:v>38.068718000000004</c:v>
                </c:pt>
                <c:pt idx="20">
                  <c:v>39.618856000000001</c:v>
                </c:pt>
                <c:pt idx="21">
                  <c:v>39.292760999999999</c:v>
                </c:pt>
                <c:pt idx="22">
                  <c:v>38.131095999999999</c:v>
                </c:pt>
                <c:pt idx="23">
                  <c:v>38.356585000000003</c:v>
                </c:pt>
                <c:pt idx="24">
                  <c:v>38.629409000000003</c:v>
                </c:pt>
                <c:pt idx="25">
                  <c:v>37.889578</c:v>
                </c:pt>
                <c:pt idx="26">
                  <c:v>37.726555999999995</c:v>
                </c:pt>
                <c:pt idx="27">
                  <c:v>37.241097000000003</c:v>
                </c:pt>
                <c:pt idx="28">
                  <c:v>38.162660000000002</c:v>
                </c:pt>
                <c:pt idx="29">
                  <c:v>37.081862999999998</c:v>
                </c:pt>
                <c:pt idx="30">
                  <c:v>35.772132999999997</c:v>
                </c:pt>
                <c:pt idx="31">
                  <c:v>35.939709000000001</c:v>
                </c:pt>
                <c:pt idx="32">
                  <c:v>36.702801000000001</c:v>
                </c:pt>
                <c:pt idx="33">
                  <c:v>36.670470999999999</c:v>
                </c:pt>
                <c:pt idx="34">
                  <c:v>36.625782000000001</c:v>
                </c:pt>
                <c:pt idx="35">
                  <c:v>36.410187000000001</c:v>
                </c:pt>
                <c:pt idx="36">
                  <c:v>36.000042000000001</c:v>
                </c:pt>
                <c:pt idx="37">
                  <c:v>35.933537000000001</c:v>
                </c:pt>
                <c:pt idx="38">
                  <c:v>35.992595999999999</c:v>
                </c:pt>
                <c:pt idx="39">
                  <c:v>36.101044000000002</c:v>
                </c:pt>
                <c:pt idx="40">
                  <c:v>36.259467999999998</c:v>
                </c:pt>
                <c:pt idx="41">
                  <c:v>36.431117999999998</c:v>
                </c:pt>
                <c:pt idx="42">
                  <c:v>36.528576000000001</c:v>
                </c:pt>
                <c:pt idx="43">
                  <c:v>36.653927000000003</c:v>
                </c:pt>
                <c:pt idx="44">
                  <c:v>36.805813000000001</c:v>
                </c:pt>
                <c:pt idx="45">
                  <c:v>37.003593000000002</c:v>
                </c:pt>
                <c:pt idx="46">
                  <c:v>37.200119000000001</c:v>
                </c:pt>
                <c:pt idx="47">
                  <c:v>37.423454</c:v>
                </c:pt>
                <c:pt idx="48">
                  <c:v>37.618492000000003</c:v>
                </c:pt>
                <c:pt idx="49">
                  <c:v>37.822384</c:v>
                </c:pt>
                <c:pt idx="50">
                  <c:v>38.003329999999998</c:v>
                </c:pt>
                <c:pt idx="51">
                  <c:v>38.254707000000003</c:v>
                </c:pt>
                <c:pt idx="52">
                  <c:v>38.545611999999998</c:v>
                </c:pt>
                <c:pt idx="53">
                  <c:v>38.863945000000001</c:v>
                </c:pt>
                <c:pt idx="54">
                  <c:v>39.145721000000002</c:v>
                </c:pt>
                <c:pt idx="55">
                  <c:v>39.428092999999997</c:v>
                </c:pt>
                <c:pt idx="56">
                  <c:v>39.741061999999999</c:v>
                </c:pt>
                <c:pt idx="57">
                  <c:v>40.065002</c:v>
                </c:pt>
                <c:pt idx="58">
                  <c:v>40.443519999999999</c:v>
                </c:pt>
                <c:pt idx="59">
                  <c:v>40.832939000000003</c:v>
                </c:pt>
                <c:pt idx="60">
                  <c:v>41.214294000000002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4-9546-4224-9C59-535C31A9156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-269464448"/>
        <c:axId val="-269462816"/>
      </c:lineChart>
      <c:catAx>
        <c:axId val="-26946444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ysClr val="windowText" lastClr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-269462816"/>
        <c:crosses val="autoZero"/>
        <c:auto val="1"/>
        <c:lblAlgn val="ctr"/>
        <c:lblOffset val="100"/>
        <c:tickLblSkip val="10"/>
        <c:tickMarkSkip val="10"/>
        <c:noMultiLvlLbl val="0"/>
      </c:catAx>
      <c:valAx>
        <c:axId val="-269462816"/>
        <c:scaling>
          <c:orientation val="minMax"/>
          <c:max val="5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0"/>
        <c:majorTickMark val="none"/>
        <c:minorTickMark val="none"/>
        <c:tickLblPos val="low"/>
        <c:spPr>
          <a:noFill/>
          <a:ln w="22225">
            <a:solidFill>
              <a:srgbClr val="FFFFFF">
                <a:lumMod val="65000"/>
              </a:srgbClr>
            </a:solidFill>
            <a:prstDash val="lgDash"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ysClr val="windowText" lastClr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-269464448"/>
        <c:crossesAt val="31"/>
        <c:crossBetween val="midCat"/>
      </c:valAx>
      <c:spPr>
        <a:noFill/>
        <a:ln>
          <a:noFill/>
        </a:ln>
        <a:effectLst/>
      </c:spPr>
    </c:plotArea>
    <c:plotVisOnly val="1"/>
    <c:dispBlanksAs val="zero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000">
          <a:solidFill>
            <a:sysClr val="windowText" lastClr="000000"/>
          </a:solidFill>
        </a:defRPr>
      </a:pPr>
      <a:endParaRPr lang="en-US"/>
    </a:p>
  </c:txPr>
  <c:externalData r:id="rId4">
    <c:autoUpdate val="0"/>
  </c:externalData>
  <c:userShapes r:id="rId5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5.8915864683581218E-2"/>
          <c:y val="7.0489178496926111E-2"/>
          <c:w val="0.62434216850556856"/>
          <c:h val="0.8365830829200317"/>
        </c:manualLayout>
      </c:layout>
      <c:lineChart>
        <c:grouping val="standard"/>
        <c:varyColors val="0"/>
        <c:ser>
          <c:idx val="5"/>
          <c:order val="0"/>
          <c:tx>
            <c:strRef>
              <c:f>Sheet1!$B$1</c:f>
              <c:strCache>
                <c:ptCount val="1"/>
                <c:pt idx="0">
                  <c:v>electric power</c:v>
                </c:pt>
              </c:strCache>
            </c:strRef>
          </c:tx>
          <c:spPr>
            <a:ln w="22225" cap="rnd">
              <a:solidFill>
                <a:srgbClr val="BD732A">
                  <a:lumMod val="60000"/>
                  <a:lumOff val="40000"/>
                </a:srgbClr>
              </a:solidFill>
              <a:round/>
            </a:ln>
            <a:effectLst/>
          </c:spPr>
          <c:marker>
            <c:symbol val="none"/>
          </c:marker>
          <c:cat>
            <c:numRef>
              <c:f>Sheet1!$A$2:$A$32</c:f>
              <c:numCache>
                <c:formatCode>General</c:formatCode>
                <c:ptCount val="31"/>
                <c:pt idx="0">
                  <c:v>2020</c:v>
                </c:pt>
                <c:pt idx="1">
                  <c:v>2021</c:v>
                </c:pt>
                <c:pt idx="2">
                  <c:v>2022</c:v>
                </c:pt>
                <c:pt idx="3">
                  <c:v>2023</c:v>
                </c:pt>
                <c:pt idx="4">
                  <c:v>2024</c:v>
                </c:pt>
                <c:pt idx="5">
                  <c:v>2025</c:v>
                </c:pt>
                <c:pt idx="6">
                  <c:v>2026</c:v>
                </c:pt>
                <c:pt idx="7">
                  <c:v>2027</c:v>
                </c:pt>
                <c:pt idx="8">
                  <c:v>2028</c:v>
                </c:pt>
                <c:pt idx="9">
                  <c:v>2029</c:v>
                </c:pt>
                <c:pt idx="10">
                  <c:v>2030</c:v>
                </c:pt>
                <c:pt idx="11">
                  <c:v>2031</c:v>
                </c:pt>
                <c:pt idx="12">
                  <c:v>2032</c:v>
                </c:pt>
                <c:pt idx="13">
                  <c:v>2033</c:v>
                </c:pt>
                <c:pt idx="14">
                  <c:v>2034</c:v>
                </c:pt>
                <c:pt idx="15">
                  <c:v>2035</c:v>
                </c:pt>
                <c:pt idx="16">
                  <c:v>2036</c:v>
                </c:pt>
                <c:pt idx="17">
                  <c:v>2037</c:v>
                </c:pt>
                <c:pt idx="18">
                  <c:v>2038</c:v>
                </c:pt>
                <c:pt idx="19">
                  <c:v>2039</c:v>
                </c:pt>
                <c:pt idx="20">
                  <c:v>2040</c:v>
                </c:pt>
                <c:pt idx="21">
                  <c:v>2041</c:v>
                </c:pt>
                <c:pt idx="22">
                  <c:v>2042</c:v>
                </c:pt>
                <c:pt idx="23">
                  <c:v>2043</c:v>
                </c:pt>
                <c:pt idx="24">
                  <c:v>2044</c:v>
                </c:pt>
                <c:pt idx="25">
                  <c:v>2045</c:v>
                </c:pt>
                <c:pt idx="26">
                  <c:v>2046</c:v>
                </c:pt>
                <c:pt idx="27">
                  <c:v>2047</c:v>
                </c:pt>
                <c:pt idx="28">
                  <c:v>2048</c:v>
                </c:pt>
                <c:pt idx="29">
                  <c:v>2049</c:v>
                </c:pt>
                <c:pt idx="30">
                  <c:v>2050</c:v>
                </c:pt>
              </c:numCache>
            </c:numRef>
          </c:cat>
          <c:val>
            <c:numRef>
              <c:f>Sheet1!$B$2:$B$32</c:f>
              <c:numCache>
                <c:formatCode>General</c:formatCode>
                <c:ptCount val="31"/>
                <c:pt idx="0">
                  <c:v>0.15310699999999999</c:v>
                </c:pt>
                <c:pt idx="1">
                  <c:v>0.117397</c:v>
                </c:pt>
                <c:pt idx="2">
                  <c:v>0.11974799999999999</c:v>
                </c:pt>
                <c:pt idx="3">
                  <c:v>0.111507</c:v>
                </c:pt>
                <c:pt idx="4">
                  <c:v>0.106071</c:v>
                </c:pt>
                <c:pt idx="5">
                  <c:v>0.100893</c:v>
                </c:pt>
                <c:pt idx="6">
                  <c:v>9.7237000000000004E-2</c:v>
                </c:pt>
                <c:pt idx="7">
                  <c:v>9.1949000000000003E-2</c:v>
                </c:pt>
                <c:pt idx="8">
                  <c:v>8.8647000000000004E-2</c:v>
                </c:pt>
                <c:pt idx="9">
                  <c:v>8.6898000000000003E-2</c:v>
                </c:pt>
                <c:pt idx="10">
                  <c:v>8.4931999999999994E-2</c:v>
                </c:pt>
                <c:pt idx="11">
                  <c:v>8.1595000000000001E-2</c:v>
                </c:pt>
                <c:pt idx="12">
                  <c:v>8.0741999999999994E-2</c:v>
                </c:pt>
                <c:pt idx="13">
                  <c:v>8.0159999999999995E-2</c:v>
                </c:pt>
                <c:pt idx="14">
                  <c:v>7.9916000000000001E-2</c:v>
                </c:pt>
                <c:pt idx="15">
                  <c:v>7.8828999999999996E-2</c:v>
                </c:pt>
                <c:pt idx="16">
                  <c:v>7.7946000000000001E-2</c:v>
                </c:pt>
                <c:pt idx="17">
                  <c:v>7.6162999999999995E-2</c:v>
                </c:pt>
                <c:pt idx="18">
                  <c:v>7.2921E-2</c:v>
                </c:pt>
                <c:pt idx="19">
                  <c:v>7.1906999999999999E-2</c:v>
                </c:pt>
                <c:pt idx="20">
                  <c:v>7.1058999999999997E-2</c:v>
                </c:pt>
                <c:pt idx="21">
                  <c:v>6.8406999999999996E-2</c:v>
                </c:pt>
                <c:pt idx="22">
                  <c:v>6.5702999999999998E-2</c:v>
                </c:pt>
                <c:pt idx="23">
                  <c:v>6.2590999999999994E-2</c:v>
                </c:pt>
                <c:pt idx="24">
                  <c:v>5.9815E-2</c:v>
                </c:pt>
                <c:pt idx="25">
                  <c:v>5.6551999999999998E-2</c:v>
                </c:pt>
                <c:pt idx="26">
                  <c:v>5.6547E-2</c:v>
                </c:pt>
                <c:pt idx="27">
                  <c:v>5.6845E-2</c:v>
                </c:pt>
                <c:pt idx="28">
                  <c:v>5.7194000000000002E-2</c:v>
                </c:pt>
                <c:pt idx="29">
                  <c:v>5.7485000000000001E-2</c:v>
                </c:pt>
                <c:pt idx="30">
                  <c:v>5.7641999999999999E-2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0-72B2-4ED5-B729-B7C5DE82A477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residential</c:v>
                </c:pt>
              </c:strCache>
            </c:strRef>
          </c:tx>
          <c:spPr>
            <a:ln w="22225" cap="rnd">
              <a:solidFill>
                <a:srgbClr val="A33340"/>
              </a:solidFill>
              <a:round/>
            </a:ln>
            <a:effectLst/>
          </c:spPr>
          <c:marker>
            <c:symbol val="none"/>
          </c:marker>
          <c:cat>
            <c:numRef>
              <c:f>Sheet1!$A$2:$A$32</c:f>
              <c:numCache>
                <c:formatCode>General</c:formatCode>
                <c:ptCount val="31"/>
                <c:pt idx="0">
                  <c:v>2020</c:v>
                </c:pt>
                <c:pt idx="1">
                  <c:v>2021</c:v>
                </c:pt>
                <c:pt idx="2">
                  <c:v>2022</c:v>
                </c:pt>
                <c:pt idx="3">
                  <c:v>2023</c:v>
                </c:pt>
                <c:pt idx="4">
                  <c:v>2024</c:v>
                </c:pt>
                <c:pt idx="5">
                  <c:v>2025</c:v>
                </c:pt>
                <c:pt idx="6">
                  <c:v>2026</c:v>
                </c:pt>
                <c:pt idx="7">
                  <c:v>2027</c:v>
                </c:pt>
                <c:pt idx="8">
                  <c:v>2028</c:v>
                </c:pt>
                <c:pt idx="9">
                  <c:v>2029</c:v>
                </c:pt>
                <c:pt idx="10">
                  <c:v>2030</c:v>
                </c:pt>
                <c:pt idx="11">
                  <c:v>2031</c:v>
                </c:pt>
                <c:pt idx="12">
                  <c:v>2032</c:v>
                </c:pt>
                <c:pt idx="13">
                  <c:v>2033</c:v>
                </c:pt>
                <c:pt idx="14">
                  <c:v>2034</c:v>
                </c:pt>
                <c:pt idx="15">
                  <c:v>2035</c:v>
                </c:pt>
                <c:pt idx="16">
                  <c:v>2036</c:v>
                </c:pt>
                <c:pt idx="17">
                  <c:v>2037</c:v>
                </c:pt>
                <c:pt idx="18">
                  <c:v>2038</c:v>
                </c:pt>
                <c:pt idx="19">
                  <c:v>2039</c:v>
                </c:pt>
                <c:pt idx="20">
                  <c:v>2040</c:v>
                </c:pt>
                <c:pt idx="21">
                  <c:v>2041</c:v>
                </c:pt>
                <c:pt idx="22">
                  <c:v>2042</c:v>
                </c:pt>
                <c:pt idx="23">
                  <c:v>2043</c:v>
                </c:pt>
                <c:pt idx="24">
                  <c:v>2044</c:v>
                </c:pt>
                <c:pt idx="25">
                  <c:v>2045</c:v>
                </c:pt>
                <c:pt idx="26">
                  <c:v>2046</c:v>
                </c:pt>
                <c:pt idx="27">
                  <c:v>2047</c:v>
                </c:pt>
                <c:pt idx="28">
                  <c:v>2048</c:v>
                </c:pt>
                <c:pt idx="29">
                  <c:v>2049</c:v>
                </c:pt>
                <c:pt idx="30">
                  <c:v>2050</c:v>
                </c:pt>
              </c:numCache>
            </c:numRef>
          </c:cat>
          <c:val>
            <c:numRef>
              <c:f>Sheet1!$C$2:$C$32</c:f>
              <c:numCache>
                <c:formatCode>General</c:formatCode>
                <c:ptCount val="31"/>
                <c:pt idx="0">
                  <c:v>0.88445399999999996</c:v>
                </c:pt>
                <c:pt idx="1">
                  <c:v>0.92901100000000003</c:v>
                </c:pt>
                <c:pt idx="2">
                  <c:v>0.92315700000000001</c:v>
                </c:pt>
                <c:pt idx="3">
                  <c:v>0.90564299999999998</c:v>
                </c:pt>
                <c:pt idx="4">
                  <c:v>0.88880300000000001</c:v>
                </c:pt>
                <c:pt idx="5">
                  <c:v>0.87361599999999995</c:v>
                </c:pt>
                <c:pt idx="6">
                  <c:v>0.85976200000000003</c:v>
                </c:pt>
                <c:pt idx="7">
                  <c:v>0.84781600000000001</c:v>
                </c:pt>
                <c:pt idx="8">
                  <c:v>0.83668900000000002</c:v>
                </c:pt>
                <c:pt idx="9">
                  <c:v>0.82672199999999996</c:v>
                </c:pt>
                <c:pt idx="10">
                  <c:v>0.81718800000000003</c:v>
                </c:pt>
                <c:pt idx="11">
                  <c:v>0.80829200000000001</c:v>
                </c:pt>
                <c:pt idx="12">
                  <c:v>0.79964000000000002</c:v>
                </c:pt>
                <c:pt idx="13">
                  <c:v>0.79156199999999999</c:v>
                </c:pt>
                <c:pt idx="14">
                  <c:v>0.78392799999999996</c:v>
                </c:pt>
                <c:pt idx="15">
                  <c:v>0.77694799999999997</c:v>
                </c:pt>
                <c:pt idx="16">
                  <c:v>0.77015</c:v>
                </c:pt>
                <c:pt idx="17">
                  <c:v>0.76346099999999995</c:v>
                </c:pt>
                <c:pt idx="18">
                  <c:v>0.75688100000000003</c:v>
                </c:pt>
                <c:pt idx="19">
                  <c:v>0.75076200000000004</c:v>
                </c:pt>
                <c:pt idx="20">
                  <c:v>0.74467399999999995</c:v>
                </c:pt>
                <c:pt idx="21">
                  <c:v>0.73867099999999997</c:v>
                </c:pt>
                <c:pt idx="22">
                  <c:v>0.73282800000000003</c:v>
                </c:pt>
                <c:pt idx="23">
                  <c:v>0.72704899999999995</c:v>
                </c:pt>
                <c:pt idx="24">
                  <c:v>0.72165999999999997</c:v>
                </c:pt>
                <c:pt idx="25">
                  <c:v>0.71662000000000003</c:v>
                </c:pt>
                <c:pt idx="26">
                  <c:v>0.71143400000000001</c:v>
                </c:pt>
                <c:pt idx="27">
                  <c:v>0.70610700000000004</c:v>
                </c:pt>
                <c:pt idx="28">
                  <c:v>0.701044</c:v>
                </c:pt>
                <c:pt idx="29">
                  <c:v>0.69616900000000004</c:v>
                </c:pt>
                <c:pt idx="30">
                  <c:v>0.69153299999999995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1-72B2-4ED5-B729-B7C5DE82A477}"/>
            </c:ext>
          </c:extLst>
        </c:ser>
        <c:ser>
          <c:idx val="4"/>
          <c:order val="2"/>
          <c:tx>
            <c:strRef>
              <c:f>Sheet1!$D$1</c:f>
              <c:strCache>
                <c:ptCount val="1"/>
                <c:pt idx="0">
                  <c:v>commercial</c:v>
                </c:pt>
              </c:strCache>
            </c:strRef>
          </c:tx>
          <c:spPr>
            <a:ln w="22225" cap="rnd">
              <a:solidFill>
                <a:srgbClr val="A33340">
                  <a:lumMod val="60000"/>
                  <a:lumOff val="40000"/>
                </a:srgbClr>
              </a:solidFill>
              <a:round/>
            </a:ln>
            <a:effectLst/>
          </c:spPr>
          <c:marker>
            <c:symbol val="none"/>
          </c:marker>
          <c:cat>
            <c:numRef>
              <c:f>Sheet1!$A$2:$A$32</c:f>
              <c:numCache>
                <c:formatCode>General</c:formatCode>
                <c:ptCount val="31"/>
                <c:pt idx="0">
                  <c:v>2020</c:v>
                </c:pt>
                <c:pt idx="1">
                  <c:v>2021</c:v>
                </c:pt>
                <c:pt idx="2">
                  <c:v>2022</c:v>
                </c:pt>
                <c:pt idx="3">
                  <c:v>2023</c:v>
                </c:pt>
                <c:pt idx="4">
                  <c:v>2024</c:v>
                </c:pt>
                <c:pt idx="5">
                  <c:v>2025</c:v>
                </c:pt>
                <c:pt idx="6">
                  <c:v>2026</c:v>
                </c:pt>
                <c:pt idx="7">
                  <c:v>2027</c:v>
                </c:pt>
                <c:pt idx="8">
                  <c:v>2028</c:v>
                </c:pt>
                <c:pt idx="9">
                  <c:v>2029</c:v>
                </c:pt>
                <c:pt idx="10">
                  <c:v>2030</c:v>
                </c:pt>
                <c:pt idx="11">
                  <c:v>2031</c:v>
                </c:pt>
                <c:pt idx="12">
                  <c:v>2032</c:v>
                </c:pt>
                <c:pt idx="13">
                  <c:v>2033</c:v>
                </c:pt>
                <c:pt idx="14">
                  <c:v>2034</c:v>
                </c:pt>
                <c:pt idx="15">
                  <c:v>2035</c:v>
                </c:pt>
                <c:pt idx="16">
                  <c:v>2036</c:v>
                </c:pt>
                <c:pt idx="17">
                  <c:v>2037</c:v>
                </c:pt>
                <c:pt idx="18">
                  <c:v>2038</c:v>
                </c:pt>
                <c:pt idx="19">
                  <c:v>2039</c:v>
                </c:pt>
                <c:pt idx="20">
                  <c:v>2040</c:v>
                </c:pt>
                <c:pt idx="21">
                  <c:v>2041</c:v>
                </c:pt>
                <c:pt idx="22">
                  <c:v>2042</c:v>
                </c:pt>
                <c:pt idx="23">
                  <c:v>2043</c:v>
                </c:pt>
                <c:pt idx="24">
                  <c:v>2044</c:v>
                </c:pt>
                <c:pt idx="25">
                  <c:v>2045</c:v>
                </c:pt>
                <c:pt idx="26">
                  <c:v>2046</c:v>
                </c:pt>
                <c:pt idx="27">
                  <c:v>2047</c:v>
                </c:pt>
                <c:pt idx="28">
                  <c:v>2048</c:v>
                </c:pt>
                <c:pt idx="29">
                  <c:v>2049</c:v>
                </c:pt>
                <c:pt idx="30">
                  <c:v>2050</c:v>
                </c:pt>
              </c:numCache>
            </c:numRef>
          </c:cat>
          <c:val>
            <c:numRef>
              <c:f>Sheet1!$D$2:$D$32</c:f>
              <c:numCache>
                <c:formatCode>General</c:formatCode>
                <c:ptCount val="31"/>
                <c:pt idx="0">
                  <c:v>0.80576000000000003</c:v>
                </c:pt>
                <c:pt idx="1">
                  <c:v>0.84775</c:v>
                </c:pt>
                <c:pt idx="2">
                  <c:v>0.86350499999999997</c:v>
                </c:pt>
                <c:pt idx="3">
                  <c:v>0.86719100000000005</c:v>
                </c:pt>
                <c:pt idx="4">
                  <c:v>0.87225299999999995</c:v>
                </c:pt>
                <c:pt idx="5">
                  <c:v>0.87871299999999997</c:v>
                </c:pt>
                <c:pt idx="6">
                  <c:v>0.87961999999999996</c:v>
                </c:pt>
                <c:pt idx="7">
                  <c:v>0.88014899999999996</c:v>
                </c:pt>
                <c:pt idx="8">
                  <c:v>0.87848800000000005</c:v>
                </c:pt>
                <c:pt idx="9">
                  <c:v>0.87746400000000002</c:v>
                </c:pt>
                <c:pt idx="10">
                  <c:v>0.87505100000000002</c:v>
                </c:pt>
                <c:pt idx="11">
                  <c:v>0.87442399999999998</c:v>
                </c:pt>
                <c:pt idx="12">
                  <c:v>0.87353700000000001</c:v>
                </c:pt>
                <c:pt idx="13">
                  <c:v>0.87360099999999996</c:v>
                </c:pt>
                <c:pt idx="14">
                  <c:v>0.87382300000000002</c:v>
                </c:pt>
                <c:pt idx="15">
                  <c:v>0.87427900000000003</c:v>
                </c:pt>
                <c:pt idx="16">
                  <c:v>0.87463100000000005</c:v>
                </c:pt>
                <c:pt idx="17">
                  <c:v>0.87462700000000004</c:v>
                </c:pt>
                <c:pt idx="18">
                  <c:v>0.87429100000000004</c:v>
                </c:pt>
                <c:pt idx="19">
                  <c:v>0.87468800000000002</c:v>
                </c:pt>
                <c:pt idx="20">
                  <c:v>0.87411399999999995</c:v>
                </c:pt>
                <c:pt idx="21">
                  <c:v>0.87387700000000001</c:v>
                </c:pt>
                <c:pt idx="22">
                  <c:v>0.87399700000000002</c:v>
                </c:pt>
                <c:pt idx="23">
                  <c:v>0.87407199999999996</c:v>
                </c:pt>
                <c:pt idx="24">
                  <c:v>0.87475599999999998</c:v>
                </c:pt>
                <c:pt idx="25">
                  <c:v>0.87568100000000004</c:v>
                </c:pt>
                <c:pt idx="26">
                  <c:v>0.87591200000000002</c:v>
                </c:pt>
                <c:pt idx="27">
                  <c:v>0.87629199999999996</c:v>
                </c:pt>
                <c:pt idx="28">
                  <c:v>0.87711399999999995</c:v>
                </c:pt>
                <c:pt idx="29">
                  <c:v>0.87806399999999996</c:v>
                </c:pt>
                <c:pt idx="30">
                  <c:v>0.87912199999999996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2-72B2-4ED5-B729-B7C5DE82A477}"/>
            </c:ext>
          </c:extLst>
        </c:ser>
        <c:ser>
          <c:idx val="7"/>
          <c:order val="3"/>
          <c:tx>
            <c:strRef>
              <c:f>Sheet1!$E$1</c:f>
              <c:strCache>
                <c:ptCount val="1"/>
                <c:pt idx="0">
                  <c:v>industrial</c:v>
                </c:pt>
              </c:strCache>
            </c:strRef>
          </c:tx>
          <c:spPr>
            <a:ln w="22225" cap="rnd">
              <a:solidFill>
                <a:srgbClr val="5D9732"/>
              </a:solidFill>
              <a:round/>
            </a:ln>
            <a:effectLst/>
          </c:spPr>
          <c:marker>
            <c:symbol val="none"/>
          </c:marker>
          <c:cat>
            <c:numRef>
              <c:f>Sheet1!$A$2:$A$32</c:f>
              <c:numCache>
                <c:formatCode>General</c:formatCode>
                <c:ptCount val="31"/>
                <c:pt idx="0">
                  <c:v>2020</c:v>
                </c:pt>
                <c:pt idx="1">
                  <c:v>2021</c:v>
                </c:pt>
                <c:pt idx="2">
                  <c:v>2022</c:v>
                </c:pt>
                <c:pt idx="3">
                  <c:v>2023</c:v>
                </c:pt>
                <c:pt idx="4">
                  <c:v>2024</c:v>
                </c:pt>
                <c:pt idx="5">
                  <c:v>2025</c:v>
                </c:pt>
                <c:pt idx="6">
                  <c:v>2026</c:v>
                </c:pt>
                <c:pt idx="7">
                  <c:v>2027</c:v>
                </c:pt>
                <c:pt idx="8">
                  <c:v>2028</c:v>
                </c:pt>
                <c:pt idx="9">
                  <c:v>2029</c:v>
                </c:pt>
                <c:pt idx="10">
                  <c:v>2030</c:v>
                </c:pt>
                <c:pt idx="11">
                  <c:v>2031</c:v>
                </c:pt>
                <c:pt idx="12">
                  <c:v>2032</c:v>
                </c:pt>
                <c:pt idx="13">
                  <c:v>2033</c:v>
                </c:pt>
                <c:pt idx="14">
                  <c:v>2034</c:v>
                </c:pt>
                <c:pt idx="15">
                  <c:v>2035</c:v>
                </c:pt>
                <c:pt idx="16">
                  <c:v>2036</c:v>
                </c:pt>
                <c:pt idx="17">
                  <c:v>2037</c:v>
                </c:pt>
                <c:pt idx="18">
                  <c:v>2038</c:v>
                </c:pt>
                <c:pt idx="19">
                  <c:v>2039</c:v>
                </c:pt>
                <c:pt idx="20">
                  <c:v>2040</c:v>
                </c:pt>
                <c:pt idx="21">
                  <c:v>2041</c:v>
                </c:pt>
                <c:pt idx="22">
                  <c:v>2042</c:v>
                </c:pt>
                <c:pt idx="23">
                  <c:v>2043</c:v>
                </c:pt>
                <c:pt idx="24">
                  <c:v>2044</c:v>
                </c:pt>
                <c:pt idx="25">
                  <c:v>2045</c:v>
                </c:pt>
                <c:pt idx="26">
                  <c:v>2046</c:v>
                </c:pt>
                <c:pt idx="27">
                  <c:v>2047</c:v>
                </c:pt>
                <c:pt idx="28">
                  <c:v>2048</c:v>
                </c:pt>
                <c:pt idx="29">
                  <c:v>2049</c:v>
                </c:pt>
                <c:pt idx="30">
                  <c:v>2050</c:v>
                </c:pt>
              </c:numCache>
            </c:numRef>
          </c:cat>
          <c:val>
            <c:numRef>
              <c:f>Sheet1!$E$2:$E$32</c:f>
              <c:numCache>
                <c:formatCode>General</c:formatCode>
                <c:ptCount val="31"/>
                <c:pt idx="0">
                  <c:v>8.325787</c:v>
                </c:pt>
                <c:pt idx="1">
                  <c:v>8.7574280000000009</c:v>
                </c:pt>
                <c:pt idx="2">
                  <c:v>9.0893820000000005</c:v>
                </c:pt>
                <c:pt idx="3">
                  <c:v>9.2496290000000005</c:v>
                </c:pt>
                <c:pt idx="4">
                  <c:v>9.3760080000000006</c:v>
                </c:pt>
                <c:pt idx="5">
                  <c:v>9.5421899999999997</c:v>
                </c:pt>
                <c:pt idx="6">
                  <c:v>9.6572359999999993</c:v>
                </c:pt>
                <c:pt idx="7">
                  <c:v>9.7564440000000001</c:v>
                </c:pt>
                <c:pt idx="8">
                  <c:v>9.8619599999999998</c:v>
                </c:pt>
                <c:pt idx="9">
                  <c:v>9.9763359999999999</c:v>
                </c:pt>
                <c:pt idx="10">
                  <c:v>10.094253999999999</c:v>
                </c:pt>
                <c:pt idx="11">
                  <c:v>10.215581999999999</c:v>
                </c:pt>
                <c:pt idx="12">
                  <c:v>10.310739999999999</c:v>
                </c:pt>
                <c:pt idx="13">
                  <c:v>10.406791</c:v>
                </c:pt>
                <c:pt idx="14">
                  <c:v>10.532785000000001</c:v>
                </c:pt>
                <c:pt idx="15">
                  <c:v>10.641168</c:v>
                </c:pt>
                <c:pt idx="16">
                  <c:v>10.736217</c:v>
                </c:pt>
                <c:pt idx="17">
                  <c:v>10.840574</c:v>
                </c:pt>
                <c:pt idx="18">
                  <c:v>10.925114000000001</c:v>
                </c:pt>
                <c:pt idx="19">
                  <c:v>10.987669</c:v>
                </c:pt>
                <c:pt idx="20">
                  <c:v>11.01821</c:v>
                </c:pt>
                <c:pt idx="21">
                  <c:v>11.0786</c:v>
                </c:pt>
                <c:pt idx="22">
                  <c:v>11.167805</c:v>
                </c:pt>
                <c:pt idx="23">
                  <c:v>11.238225999999999</c:v>
                </c:pt>
                <c:pt idx="24">
                  <c:v>11.305096000000001</c:v>
                </c:pt>
                <c:pt idx="25">
                  <c:v>11.398424</c:v>
                </c:pt>
                <c:pt idx="26">
                  <c:v>11.464931</c:v>
                </c:pt>
                <c:pt idx="27">
                  <c:v>11.554022</c:v>
                </c:pt>
                <c:pt idx="28">
                  <c:v>11.655813999999999</c:v>
                </c:pt>
                <c:pt idx="29">
                  <c:v>11.777452</c:v>
                </c:pt>
                <c:pt idx="30">
                  <c:v>11.907413999999999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3-72B2-4ED5-B729-B7C5DE82A477}"/>
            </c:ext>
          </c:extLst>
        </c:ser>
        <c:ser>
          <c:idx val="3"/>
          <c:order val="4"/>
          <c:tx>
            <c:strRef>
              <c:f>Sheet1!$F$1</c:f>
              <c:strCache>
                <c:ptCount val="1"/>
                <c:pt idx="0">
                  <c:v>transportation</c:v>
                </c:pt>
              </c:strCache>
            </c:strRef>
          </c:tx>
          <c:spPr>
            <a:ln w="22225" cap="rnd">
              <a:solidFill>
                <a:srgbClr val="003953"/>
              </a:solidFill>
              <a:round/>
            </a:ln>
            <a:effectLst/>
          </c:spPr>
          <c:marker>
            <c:symbol val="none"/>
          </c:marker>
          <c:cat>
            <c:numRef>
              <c:f>Sheet1!$A$2:$A$32</c:f>
              <c:numCache>
                <c:formatCode>General</c:formatCode>
                <c:ptCount val="31"/>
                <c:pt idx="0">
                  <c:v>2020</c:v>
                </c:pt>
                <c:pt idx="1">
                  <c:v>2021</c:v>
                </c:pt>
                <c:pt idx="2">
                  <c:v>2022</c:v>
                </c:pt>
                <c:pt idx="3">
                  <c:v>2023</c:v>
                </c:pt>
                <c:pt idx="4">
                  <c:v>2024</c:v>
                </c:pt>
                <c:pt idx="5">
                  <c:v>2025</c:v>
                </c:pt>
                <c:pt idx="6">
                  <c:v>2026</c:v>
                </c:pt>
                <c:pt idx="7">
                  <c:v>2027</c:v>
                </c:pt>
                <c:pt idx="8">
                  <c:v>2028</c:v>
                </c:pt>
                <c:pt idx="9">
                  <c:v>2029</c:v>
                </c:pt>
                <c:pt idx="10">
                  <c:v>2030</c:v>
                </c:pt>
                <c:pt idx="11">
                  <c:v>2031</c:v>
                </c:pt>
                <c:pt idx="12">
                  <c:v>2032</c:v>
                </c:pt>
                <c:pt idx="13">
                  <c:v>2033</c:v>
                </c:pt>
                <c:pt idx="14">
                  <c:v>2034</c:v>
                </c:pt>
                <c:pt idx="15">
                  <c:v>2035</c:v>
                </c:pt>
                <c:pt idx="16">
                  <c:v>2036</c:v>
                </c:pt>
                <c:pt idx="17">
                  <c:v>2037</c:v>
                </c:pt>
                <c:pt idx="18">
                  <c:v>2038</c:v>
                </c:pt>
                <c:pt idx="19">
                  <c:v>2039</c:v>
                </c:pt>
                <c:pt idx="20">
                  <c:v>2040</c:v>
                </c:pt>
                <c:pt idx="21">
                  <c:v>2041</c:v>
                </c:pt>
                <c:pt idx="22">
                  <c:v>2042</c:v>
                </c:pt>
                <c:pt idx="23">
                  <c:v>2043</c:v>
                </c:pt>
                <c:pt idx="24">
                  <c:v>2044</c:v>
                </c:pt>
                <c:pt idx="25">
                  <c:v>2045</c:v>
                </c:pt>
                <c:pt idx="26">
                  <c:v>2046</c:v>
                </c:pt>
                <c:pt idx="27">
                  <c:v>2047</c:v>
                </c:pt>
                <c:pt idx="28">
                  <c:v>2048</c:v>
                </c:pt>
                <c:pt idx="29">
                  <c:v>2049</c:v>
                </c:pt>
                <c:pt idx="30">
                  <c:v>2050</c:v>
                </c:pt>
              </c:numCache>
            </c:numRef>
          </c:cat>
          <c:val>
            <c:numRef>
              <c:f>Sheet1!$F$2:$F$32</c:f>
              <c:numCache>
                <c:formatCode>General</c:formatCode>
                <c:ptCount val="31"/>
                <c:pt idx="0">
                  <c:v>23.794685000000001</c:v>
                </c:pt>
                <c:pt idx="1">
                  <c:v>25.332483</c:v>
                </c:pt>
                <c:pt idx="2">
                  <c:v>25.926220000000001</c:v>
                </c:pt>
                <c:pt idx="3">
                  <c:v>26.065344</c:v>
                </c:pt>
                <c:pt idx="4">
                  <c:v>26.084071999999999</c:v>
                </c:pt>
                <c:pt idx="5">
                  <c:v>26.039738</c:v>
                </c:pt>
                <c:pt idx="6">
                  <c:v>25.935257</c:v>
                </c:pt>
                <c:pt idx="7">
                  <c:v>25.786874999999998</c:v>
                </c:pt>
                <c:pt idx="8">
                  <c:v>25.666121</c:v>
                </c:pt>
                <c:pt idx="9">
                  <c:v>25.523537000000001</c:v>
                </c:pt>
                <c:pt idx="10">
                  <c:v>25.433762000000002</c:v>
                </c:pt>
                <c:pt idx="11">
                  <c:v>25.314556</c:v>
                </c:pt>
                <c:pt idx="12">
                  <c:v>25.226858</c:v>
                </c:pt>
                <c:pt idx="13">
                  <c:v>25.172063999999999</c:v>
                </c:pt>
                <c:pt idx="14">
                  <c:v>25.144058000000001</c:v>
                </c:pt>
                <c:pt idx="15">
                  <c:v>25.129128000000001</c:v>
                </c:pt>
                <c:pt idx="16">
                  <c:v>25.100199</c:v>
                </c:pt>
                <c:pt idx="17">
                  <c:v>25.076474999999999</c:v>
                </c:pt>
                <c:pt idx="18">
                  <c:v>25.067543000000001</c:v>
                </c:pt>
                <c:pt idx="19">
                  <c:v>25.081296999999999</c:v>
                </c:pt>
                <c:pt idx="20">
                  <c:v>25.086563000000002</c:v>
                </c:pt>
                <c:pt idx="21">
                  <c:v>25.136986</c:v>
                </c:pt>
                <c:pt idx="22">
                  <c:v>25.201174000000002</c:v>
                </c:pt>
                <c:pt idx="23">
                  <c:v>25.297713999999999</c:v>
                </c:pt>
                <c:pt idx="24">
                  <c:v>25.388252000000001</c:v>
                </c:pt>
                <c:pt idx="25">
                  <c:v>25.487273999999999</c:v>
                </c:pt>
                <c:pt idx="26">
                  <c:v>25.571445000000001</c:v>
                </c:pt>
                <c:pt idx="27">
                  <c:v>25.655134</c:v>
                </c:pt>
                <c:pt idx="28">
                  <c:v>25.752668</c:v>
                </c:pt>
                <c:pt idx="29">
                  <c:v>25.856693</c:v>
                </c:pt>
                <c:pt idx="30">
                  <c:v>25.962548999999999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4-72B2-4ED5-B729-B7C5DE82A47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-269463360"/>
        <c:axId val="-269462272"/>
      </c:lineChart>
      <c:catAx>
        <c:axId val="-26946336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269462272"/>
        <c:crosses val="autoZero"/>
        <c:auto val="1"/>
        <c:lblAlgn val="ctr"/>
        <c:lblOffset val="100"/>
        <c:tickLblSkip val="10"/>
        <c:tickMarkSkip val="10"/>
        <c:noMultiLvlLbl val="0"/>
      </c:catAx>
      <c:valAx>
        <c:axId val="-269462272"/>
        <c:scaling>
          <c:orientation val="minMax"/>
          <c:max val="30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low"/>
        <c:spPr>
          <a:noFill/>
          <a:ln w="22225">
            <a:noFill/>
            <a:prstDash val="lgDash"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269463360"/>
        <c:crossesAt val="1"/>
        <c:crossBetween val="midCat"/>
      </c:valAx>
      <c:spPr>
        <a:noFill/>
        <a:ln>
          <a:noFill/>
        </a:ln>
        <a:effectLst/>
      </c:spPr>
    </c:plotArea>
    <c:plotVisOnly val="1"/>
    <c:dispBlanksAs val="zero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200">
          <a:solidFill>
            <a:sysClr val="windowText" lastClr="000000"/>
          </a:solidFill>
        </a:defRPr>
      </a:pPr>
      <a:endParaRPr lang="en-US"/>
    </a:p>
  </c:txPr>
  <c:externalData r:id="rId4">
    <c:autoUpdate val="0"/>
  </c:externalData>
  <c:userShapes r:id="rId5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5.8915864683581218E-2"/>
          <c:y val="7.0489178496926111E-2"/>
          <c:w val="0.65340958507597968"/>
          <c:h val="0.8365830829200317"/>
        </c:manualLayout>
      </c:layout>
      <c:lineChart>
        <c:grouping val="standard"/>
        <c:varyColors val="0"/>
        <c:ser>
          <c:idx val="5"/>
          <c:order val="0"/>
          <c:tx>
            <c:strRef>
              <c:f>Sheet1!$B$1</c:f>
              <c:strCache>
                <c:ptCount val="1"/>
                <c:pt idx="0">
                  <c:v>liquefied petroleum gas</c:v>
                </c:pt>
              </c:strCache>
            </c:strRef>
          </c:tx>
          <c:spPr>
            <a:ln w="22225" cap="rnd">
              <a:solidFill>
                <a:srgbClr val="0096D7">
                  <a:lumMod val="75000"/>
                </a:srgbClr>
              </a:solidFill>
              <a:round/>
            </a:ln>
            <a:effectLst/>
          </c:spPr>
          <c:marker>
            <c:symbol val="none"/>
          </c:marker>
          <c:cat>
            <c:numRef>
              <c:f>Sheet1!$A$2:$A$32</c:f>
              <c:numCache>
                <c:formatCode>General</c:formatCode>
                <c:ptCount val="31"/>
                <c:pt idx="0">
                  <c:v>2020</c:v>
                </c:pt>
                <c:pt idx="1">
                  <c:v>2021</c:v>
                </c:pt>
                <c:pt idx="2">
                  <c:v>2022</c:v>
                </c:pt>
                <c:pt idx="3">
                  <c:v>2023</c:v>
                </c:pt>
                <c:pt idx="4">
                  <c:v>2024</c:v>
                </c:pt>
                <c:pt idx="5">
                  <c:v>2025</c:v>
                </c:pt>
                <c:pt idx="6">
                  <c:v>2026</c:v>
                </c:pt>
                <c:pt idx="7">
                  <c:v>2027</c:v>
                </c:pt>
                <c:pt idx="8">
                  <c:v>2028</c:v>
                </c:pt>
                <c:pt idx="9">
                  <c:v>2029</c:v>
                </c:pt>
                <c:pt idx="10">
                  <c:v>2030</c:v>
                </c:pt>
                <c:pt idx="11">
                  <c:v>2031</c:v>
                </c:pt>
                <c:pt idx="12">
                  <c:v>2032</c:v>
                </c:pt>
                <c:pt idx="13">
                  <c:v>2033</c:v>
                </c:pt>
                <c:pt idx="14">
                  <c:v>2034</c:v>
                </c:pt>
                <c:pt idx="15">
                  <c:v>2035</c:v>
                </c:pt>
                <c:pt idx="16">
                  <c:v>2036</c:v>
                </c:pt>
                <c:pt idx="17">
                  <c:v>2037</c:v>
                </c:pt>
                <c:pt idx="18">
                  <c:v>2038</c:v>
                </c:pt>
                <c:pt idx="19">
                  <c:v>2039</c:v>
                </c:pt>
                <c:pt idx="20">
                  <c:v>2040</c:v>
                </c:pt>
                <c:pt idx="21">
                  <c:v>2041</c:v>
                </c:pt>
                <c:pt idx="22">
                  <c:v>2042</c:v>
                </c:pt>
                <c:pt idx="23">
                  <c:v>2043</c:v>
                </c:pt>
                <c:pt idx="24">
                  <c:v>2044</c:v>
                </c:pt>
                <c:pt idx="25">
                  <c:v>2045</c:v>
                </c:pt>
                <c:pt idx="26">
                  <c:v>2046</c:v>
                </c:pt>
                <c:pt idx="27">
                  <c:v>2047</c:v>
                </c:pt>
                <c:pt idx="28">
                  <c:v>2048</c:v>
                </c:pt>
                <c:pt idx="29">
                  <c:v>2049</c:v>
                </c:pt>
                <c:pt idx="30">
                  <c:v>2050</c:v>
                </c:pt>
              </c:numCache>
            </c:numRef>
          </c:cat>
          <c:val>
            <c:numRef>
              <c:f>Sheet1!$B$2:$B$32</c:f>
              <c:numCache>
                <c:formatCode>General</c:formatCode>
                <c:ptCount val="31"/>
                <c:pt idx="0">
                  <c:v>2.9889999999999999</c:v>
                </c:pt>
                <c:pt idx="1">
                  <c:v>3.2549999999999999</c:v>
                </c:pt>
                <c:pt idx="2">
                  <c:v>3.6097260000000002</c:v>
                </c:pt>
                <c:pt idx="3">
                  <c:v>3.705562</c:v>
                </c:pt>
                <c:pt idx="4">
                  <c:v>3.807588</c:v>
                </c:pt>
                <c:pt idx="5">
                  <c:v>3.8959169999999999</c:v>
                </c:pt>
                <c:pt idx="6">
                  <c:v>3.9518970000000002</c:v>
                </c:pt>
                <c:pt idx="7">
                  <c:v>3.9932020000000001</c:v>
                </c:pt>
                <c:pt idx="8">
                  <c:v>4.0426900000000003</c:v>
                </c:pt>
                <c:pt idx="9">
                  <c:v>4.0965639999999999</c:v>
                </c:pt>
                <c:pt idx="10">
                  <c:v>4.1642390000000002</c:v>
                </c:pt>
                <c:pt idx="11">
                  <c:v>4.2272460000000001</c:v>
                </c:pt>
                <c:pt idx="12">
                  <c:v>4.2716500000000002</c:v>
                </c:pt>
                <c:pt idx="13">
                  <c:v>4.3235260000000002</c:v>
                </c:pt>
                <c:pt idx="14">
                  <c:v>4.3838999999999997</c:v>
                </c:pt>
                <c:pt idx="15">
                  <c:v>4.4342290000000002</c:v>
                </c:pt>
                <c:pt idx="16">
                  <c:v>4.4621329999999997</c:v>
                </c:pt>
                <c:pt idx="17">
                  <c:v>4.4990220000000001</c:v>
                </c:pt>
                <c:pt idx="18">
                  <c:v>4.5344110000000004</c:v>
                </c:pt>
                <c:pt idx="19">
                  <c:v>4.5572049999999997</c:v>
                </c:pt>
                <c:pt idx="20">
                  <c:v>4.565302</c:v>
                </c:pt>
                <c:pt idx="21">
                  <c:v>4.5802160000000001</c:v>
                </c:pt>
                <c:pt idx="22">
                  <c:v>4.6212359999999997</c:v>
                </c:pt>
                <c:pt idx="23">
                  <c:v>4.657368</c:v>
                </c:pt>
                <c:pt idx="24">
                  <c:v>4.6790409999999998</c:v>
                </c:pt>
                <c:pt idx="25">
                  <c:v>4.7066039999999996</c:v>
                </c:pt>
                <c:pt idx="26">
                  <c:v>4.7256580000000001</c:v>
                </c:pt>
                <c:pt idx="27">
                  <c:v>4.7453130000000003</c:v>
                </c:pt>
                <c:pt idx="28">
                  <c:v>4.7707030000000001</c:v>
                </c:pt>
                <c:pt idx="29">
                  <c:v>4.820659</c:v>
                </c:pt>
                <c:pt idx="30">
                  <c:v>4.8649040000000001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0-72B2-4ED5-B729-B7C5DE82A477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motor gasoline</c:v>
                </c:pt>
              </c:strCache>
            </c:strRef>
          </c:tx>
          <c:spPr>
            <a:ln w="22225" cap="rnd">
              <a:solidFill>
                <a:srgbClr val="675005"/>
              </a:solidFill>
              <a:round/>
            </a:ln>
            <a:effectLst/>
          </c:spPr>
          <c:marker>
            <c:symbol val="none"/>
          </c:marker>
          <c:cat>
            <c:numRef>
              <c:f>Sheet1!$A$2:$A$32</c:f>
              <c:numCache>
                <c:formatCode>General</c:formatCode>
                <c:ptCount val="31"/>
                <c:pt idx="0">
                  <c:v>2020</c:v>
                </c:pt>
                <c:pt idx="1">
                  <c:v>2021</c:v>
                </c:pt>
                <c:pt idx="2">
                  <c:v>2022</c:v>
                </c:pt>
                <c:pt idx="3">
                  <c:v>2023</c:v>
                </c:pt>
                <c:pt idx="4">
                  <c:v>2024</c:v>
                </c:pt>
                <c:pt idx="5">
                  <c:v>2025</c:v>
                </c:pt>
                <c:pt idx="6">
                  <c:v>2026</c:v>
                </c:pt>
                <c:pt idx="7">
                  <c:v>2027</c:v>
                </c:pt>
                <c:pt idx="8">
                  <c:v>2028</c:v>
                </c:pt>
                <c:pt idx="9">
                  <c:v>2029</c:v>
                </c:pt>
                <c:pt idx="10">
                  <c:v>2030</c:v>
                </c:pt>
                <c:pt idx="11">
                  <c:v>2031</c:v>
                </c:pt>
                <c:pt idx="12">
                  <c:v>2032</c:v>
                </c:pt>
                <c:pt idx="13">
                  <c:v>2033</c:v>
                </c:pt>
                <c:pt idx="14">
                  <c:v>2034</c:v>
                </c:pt>
                <c:pt idx="15">
                  <c:v>2035</c:v>
                </c:pt>
                <c:pt idx="16">
                  <c:v>2036</c:v>
                </c:pt>
                <c:pt idx="17">
                  <c:v>2037</c:v>
                </c:pt>
                <c:pt idx="18">
                  <c:v>2038</c:v>
                </c:pt>
                <c:pt idx="19">
                  <c:v>2039</c:v>
                </c:pt>
                <c:pt idx="20">
                  <c:v>2040</c:v>
                </c:pt>
                <c:pt idx="21">
                  <c:v>2041</c:v>
                </c:pt>
                <c:pt idx="22">
                  <c:v>2042</c:v>
                </c:pt>
                <c:pt idx="23">
                  <c:v>2043</c:v>
                </c:pt>
                <c:pt idx="24">
                  <c:v>2044</c:v>
                </c:pt>
                <c:pt idx="25">
                  <c:v>2045</c:v>
                </c:pt>
                <c:pt idx="26">
                  <c:v>2046</c:v>
                </c:pt>
                <c:pt idx="27">
                  <c:v>2047</c:v>
                </c:pt>
                <c:pt idx="28">
                  <c:v>2048</c:v>
                </c:pt>
                <c:pt idx="29">
                  <c:v>2049</c:v>
                </c:pt>
                <c:pt idx="30">
                  <c:v>2050</c:v>
                </c:pt>
              </c:numCache>
            </c:numRef>
          </c:cat>
          <c:val>
            <c:numRef>
              <c:f>Sheet1!$C$2:$C$32</c:f>
              <c:numCache>
                <c:formatCode>General</c:formatCode>
                <c:ptCount val="31"/>
                <c:pt idx="0">
                  <c:v>8.2219999999999995</c:v>
                </c:pt>
                <c:pt idx="1">
                  <c:v>8.9749999999999996</c:v>
                </c:pt>
                <c:pt idx="2">
                  <c:v>8.6472709999999999</c:v>
                </c:pt>
                <c:pt idx="3">
                  <c:v>8.6519779999999997</c:v>
                </c:pt>
                <c:pt idx="4">
                  <c:v>8.6264509999999994</c:v>
                </c:pt>
                <c:pt idx="5">
                  <c:v>8.5895290000000006</c:v>
                </c:pt>
                <c:pt idx="6">
                  <c:v>8.5375219999999992</c:v>
                </c:pt>
                <c:pt idx="7">
                  <c:v>8.4830310000000004</c:v>
                </c:pt>
                <c:pt idx="8">
                  <c:v>8.4303939999999997</c:v>
                </c:pt>
                <c:pt idx="9">
                  <c:v>8.3727750000000007</c:v>
                </c:pt>
                <c:pt idx="10">
                  <c:v>8.3225850000000001</c:v>
                </c:pt>
                <c:pt idx="11">
                  <c:v>8.2755810000000007</c:v>
                </c:pt>
                <c:pt idx="12">
                  <c:v>8.2325520000000001</c:v>
                </c:pt>
                <c:pt idx="13">
                  <c:v>8.2019669999999998</c:v>
                </c:pt>
                <c:pt idx="14">
                  <c:v>8.1797900000000006</c:v>
                </c:pt>
                <c:pt idx="15">
                  <c:v>8.1622190000000003</c:v>
                </c:pt>
                <c:pt idx="16">
                  <c:v>8.1433579999999992</c:v>
                </c:pt>
                <c:pt idx="17">
                  <c:v>8.1262310000000006</c:v>
                </c:pt>
                <c:pt idx="18">
                  <c:v>8.1129899999999999</c:v>
                </c:pt>
                <c:pt idx="19">
                  <c:v>8.1067540000000005</c:v>
                </c:pt>
                <c:pt idx="20">
                  <c:v>8.1044859999999996</c:v>
                </c:pt>
                <c:pt idx="21">
                  <c:v>8.1044959999999993</c:v>
                </c:pt>
                <c:pt idx="22">
                  <c:v>8.113137</c:v>
                </c:pt>
                <c:pt idx="23">
                  <c:v>8.1282650000000007</c:v>
                </c:pt>
                <c:pt idx="24">
                  <c:v>8.1455149999999996</c:v>
                </c:pt>
                <c:pt idx="25">
                  <c:v>8.1618049999999993</c:v>
                </c:pt>
                <c:pt idx="26">
                  <c:v>8.1798500000000001</c:v>
                </c:pt>
                <c:pt idx="27">
                  <c:v>8.1995330000000006</c:v>
                </c:pt>
                <c:pt idx="28">
                  <c:v>8.2232979999999998</c:v>
                </c:pt>
                <c:pt idx="29">
                  <c:v>8.2514210000000006</c:v>
                </c:pt>
                <c:pt idx="30">
                  <c:v>8.2802209999999992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1-72B2-4ED5-B729-B7C5DE82A477}"/>
            </c:ext>
          </c:extLst>
        </c:ser>
        <c:ser>
          <c:idx val="4"/>
          <c:order val="2"/>
          <c:tx>
            <c:strRef>
              <c:f>Sheet1!$D$1</c:f>
              <c:strCache>
                <c:ptCount val="1"/>
                <c:pt idx="0">
                  <c:v>jet fuel</c:v>
                </c:pt>
              </c:strCache>
            </c:strRef>
          </c:tx>
          <c:spPr>
            <a:ln w="22225" cap="rnd">
              <a:solidFill>
                <a:srgbClr val="000000"/>
              </a:solidFill>
              <a:round/>
            </a:ln>
            <a:effectLst/>
          </c:spPr>
          <c:marker>
            <c:symbol val="none"/>
          </c:marker>
          <c:cat>
            <c:numRef>
              <c:f>Sheet1!$A$2:$A$32</c:f>
              <c:numCache>
                <c:formatCode>General</c:formatCode>
                <c:ptCount val="31"/>
                <c:pt idx="0">
                  <c:v>2020</c:v>
                </c:pt>
                <c:pt idx="1">
                  <c:v>2021</c:v>
                </c:pt>
                <c:pt idx="2">
                  <c:v>2022</c:v>
                </c:pt>
                <c:pt idx="3">
                  <c:v>2023</c:v>
                </c:pt>
                <c:pt idx="4">
                  <c:v>2024</c:v>
                </c:pt>
                <c:pt idx="5">
                  <c:v>2025</c:v>
                </c:pt>
                <c:pt idx="6">
                  <c:v>2026</c:v>
                </c:pt>
                <c:pt idx="7">
                  <c:v>2027</c:v>
                </c:pt>
                <c:pt idx="8">
                  <c:v>2028</c:v>
                </c:pt>
                <c:pt idx="9">
                  <c:v>2029</c:v>
                </c:pt>
                <c:pt idx="10">
                  <c:v>2030</c:v>
                </c:pt>
                <c:pt idx="11">
                  <c:v>2031</c:v>
                </c:pt>
                <c:pt idx="12">
                  <c:v>2032</c:v>
                </c:pt>
                <c:pt idx="13">
                  <c:v>2033</c:v>
                </c:pt>
                <c:pt idx="14">
                  <c:v>2034</c:v>
                </c:pt>
                <c:pt idx="15">
                  <c:v>2035</c:v>
                </c:pt>
                <c:pt idx="16">
                  <c:v>2036</c:v>
                </c:pt>
                <c:pt idx="17">
                  <c:v>2037</c:v>
                </c:pt>
                <c:pt idx="18">
                  <c:v>2038</c:v>
                </c:pt>
                <c:pt idx="19">
                  <c:v>2039</c:v>
                </c:pt>
                <c:pt idx="20">
                  <c:v>2040</c:v>
                </c:pt>
                <c:pt idx="21">
                  <c:v>2041</c:v>
                </c:pt>
                <c:pt idx="22">
                  <c:v>2042</c:v>
                </c:pt>
                <c:pt idx="23">
                  <c:v>2043</c:v>
                </c:pt>
                <c:pt idx="24">
                  <c:v>2044</c:v>
                </c:pt>
                <c:pt idx="25">
                  <c:v>2045</c:v>
                </c:pt>
                <c:pt idx="26">
                  <c:v>2046</c:v>
                </c:pt>
                <c:pt idx="27">
                  <c:v>2047</c:v>
                </c:pt>
                <c:pt idx="28">
                  <c:v>2048</c:v>
                </c:pt>
                <c:pt idx="29">
                  <c:v>2049</c:v>
                </c:pt>
                <c:pt idx="30">
                  <c:v>2050</c:v>
                </c:pt>
              </c:numCache>
            </c:numRef>
          </c:cat>
          <c:val>
            <c:numRef>
              <c:f>Sheet1!$D$2:$D$32</c:f>
              <c:numCache>
                <c:formatCode>General</c:formatCode>
                <c:ptCount val="31"/>
                <c:pt idx="0">
                  <c:v>1.0760000000000001</c:v>
                </c:pt>
                <c:pt idx="1">
                  <c:v>1.542</c:v>
                </c:pt>
                <c:pt idx="2">
                  <c:v>1.5721670000000001</c:v>
                </c:pt>
                <c:pt idx="3">
                  <c:v>1.633723</c:v>
                </c:pt>
                <c:pt idx="4">
                  <c:v>1.665057</c:v>
                </c:pt>
                <c:pt idx="5">
                  <c:v>1.693854</c:v>
                </c:pt>
                <c:pt idx="6">
                  <c:v>1.7027699999999999</c:v>
                </c:pt>
                <c:pt idx="7">
                  <c:v>1.710599</c:v>
                </c:pt>
                <c:pt idx="8">
                  <c:v>1.724974</c:v>
                </c:pt>
                <c:pt idx="9">
                  <c:v>1.7354769999999999</c:v>
                </c:pt>
                <c:pt idx="10">
                  <c:v>1.7499499999999999</c:v>
                </c:pt>
                <c:pt idx="11">
                  <c:v>1.768529</c:v>
                </c:pt>
                <c:pt idx="12">
                  <c:v>1.7915430000000001</c:v>
                </c:pt>
                <c:pt idx="13">
                  <c:v>1.8156270000000001</c:v>
                </c:pt>
                <c:pt idx="14">
                  <c:v>1.8398870000000001</c:v>
                </c:pt>
                <c:pt idx="15">
                  <c:v>1.863731</c:v>
                </c:pt>
                <c:pt idx="16">
                  <c:v>1.882253</c:v>
                </c:pt>
                <c:pt idx="17">
                  <c:v>1.8985369999999999</c:v>
                </c:pt>
                <c:pt idx="18">
                  <c:v>1.9169499999999999</c:v>
                </c:pt>
                <c:pt idx="19">
                  <c:v>1.9361269999999999</c:v>
                </c:pt>
                <c:pt idx="20">
                  <c:v>1.9587939999999999</c:v>
                </c:pt>
                <c:pt idx="21">
                  <c:v>1.9809969999999999</c:v>
                </c:pt>
                <c:pt idx="22">
                  <c:v>2.0061279999999999</c:v>
                </c:pt>
                <c:pt idx="23">
                  <c:v>2.0321389999999999</c:v>
                </c:pt>
                <c:pt idx="24">
                  <c:v>2.0596079999999999</c:v>
                </c:pt>
                <c:pt idx="25">
                  <c:v>2.0852210000000002</c:v>
                </c:pt>
                <c:pt idx="26">
                  <c:v>2.1096349999999999</c:v>
                </c:pt>
                <c:pt idx="27">
                  <c:v>2.1316820000000001</c:v>
                </c:pt>
                <c:pt idx="28">
                  <c:v>2.1520619999999999</c:v>
                </c:pt>
                <c:pt idx="29">
                  <c:v>2.1707610000000002</c:v>
                </c:pt>
                <c:pt idx="30">
                  <c:v>2.1896179999999998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2-72B2-4ED5-B729-B7C5DE82A477}"/>
            </c:ext>
          </c:extLst>
        </c:ser>
        <c:ser>
          <c:idx val="7"/>
          <c:order val="3"/>
          <c:tx>
            <c:strRef>
              <c:f>Sheet1!$E$1</c:f>
              <c:strCache>
                <c:ptCount val="1"/>
                <c:pt idx="0">
                  <c:v>distillate fuel oil</c:v>
                </c:pt>
              </c:strCache>
            </c:strRef>
          </c:tx>
          <c:spPr>
            <a:ln w="22225" cap="rnd">
              <a:solidFill>
                <a:srgbClr val="BD732A"/>
              </a:solidFill>
              <a:round/>
            </a:ln>
            <a:effectLst/>
          </c:spPr>
          <c:marker>
            <c:symbol val="none"/>
          </c:marker>
          <c:cat>
            <c:numRef>
              <c:f>Sheet1!$A$2:$A$32</c:f>
              <c:numCache>
                <c:formatCode>General</c:formatCode>
                <c:ptCount val="31"/>
                <c:pt idx="0">
                  <c:v>2020</c:v>
                </c:pt>
                <c:pt idx="1">
                  <c:v>2021</c:v>
                </c:pt>
                <c:pt idx="2">
                  <c:v>2022</c:v>
                </c:pt>
                <c:pt idx="3">
                  <c:v>2023</c:v>
                </c:pt>
                <c:pt idx="4">
                  <c:v>2024</c:v>
                </c:pt>
                <c:pt idx="5">
                  <c:v>2025</c:v>
                </c:pt>
                <c:pt idx="6">
                  <c:v>2026</c:v>
                </c:pt>
                <c:pt idx="7">
                  <c:v>2027</c:v>
                </c:pt>
                <c:pt idx="8">
                  <c:v>2028</c:v>
                </c:pt>
                <c:pt idx="9">
                  <c:v>2029</c:v>
                </c:pt>
                <c:pt idx="10">
                  <c:v>2030</c:v>
                </c:pt>
                <c:pt idx="11">
                  <c:v>2031</c:v>
                </c:pt>
                <c:pt idx="12">
                  <c:v>2032</c:v>
                </c:pt>
                <c:pt idx="13">
                  <c:v>2033</c:v>
                </c:pt>
                <c:pt idx="14">
                  <c:v>2034</c:v>
                </c:pt>
                <c:pt idx="15">
                  <c:v>2035</c:v>
                </c:pt>
                <c:pt idx="16">
                  <c:v>2036</c:v>
                </c:pt>
                <c:pt idx="17">
                  <c:v>2037</c:v>
                </c:pt>
                <c:pt idx="18">
                  <c:v>2038</c:v>
                </c:pt>
                <c:pt idx="19">
                  <c:v>2039</c:v>
                </c:pt>
                <c:pt idx="20">
                  <c:v>2040</c:v>
                </c:pt>
                <c:pt idx="21">
                  <c:v>2041</c:v>
                </c:pt>
                <c:pt idx="22">
                  <c:v>2042</c:v>
                </c:pt>
                <c:pt idx="23">
                  <c:v>2043</c:v>
                </c:pt>
                <c:pt idx="24">
                  <c:v>2044</c:v>
                </c:pt>
                <c:pt idx="25">
                  <c:v>2045</c:v>
                </c:pt>
                <c:pt idx="26">
                  <c:v>2046</c:v>
                </c:pt>
                <c:pt idx="27">
                  <c:v>2047</c:v>
                </c:pt>
                <c:pt idx="28">
                  <c:v>2048</c:v>
                </c:pt>
                <c:pt idx="29">
                  <c:v>2049</c:v>
                </c:pt>
                <c:pt idx="30">
                  <c:v>2050</c:v>
                </c:pt>
              </c:numCache>
            </c:numRef>
          </c:cat>
          <c:val>
            <c:numRef>
              <c:f>Sheet1!$E$2:$E$32</c:f>
              <c:numCache>
                <c:formatCode>General</c:formatCode>
                <c:ptCount val="31"/>
                <c:pt idx="0">
                  <c:v>3.7519999999999998</c:v>
                </c:pt>
                <c:pt idx="1">
                  <c:v>3.9590000000000001</c:v>
                </c:pt>
                <c:pt idx="2">
                  <c:v>3.8652730000000002</c:v>
                </c:pt>
                <c:pt idx="3">
                  <c:v>3.8742480000000001</c:v>
                </c:pt>
                <c:pt idx="4">
                  <c:v>3.8887520000000002</c:v>
                </c:pt>
                <c:pt idx="5">
                  <c:v>3.923565</c:v>
                </c:pt>
                <c:pt idx="6">
                  <c:v>3.9205429999999999</c:v>
                </c:pt>
                <c:pt idx="7">
                  <c:v>3.9119739999999998</c:v>
                </c:pt>
                <c:pt idx="8">
                  <c:v>3.8945720000000001</c:v>
                </c:pt>
                <c:pt idx="9">
                  <c:v>3.8765839999999998</c:v>
                </c:pt>
                <c:pt idx="10">
                  <c:v>3.8505669999999999</c:v>
                </c:pt>
                <c:pt idx="11">
                  <c:v>3.8436159999999999</c:v>
                </c:pt>
                <c:pt idx="12">
                  <c:v>3.8268870000000001</c:v>
                </c:pt>
                <c:pt idx="13">
                  <c:v>3.8139940000000001</c:v>
                </c:pt>
                <c:pt idx="14">
                  <c:v>3.8070550000000001</c:v>
                </c:pt>
                <c:pt idx="15">
                  <c:v>3.802737</c:v>
                </c:pt>
                <c:pt idx="16">
                  <c:v>3.7961260000000001</c:v>
                </c:pt>
                <c:pt idx="17">
                  <c:v>3.7890489999999999</c:v>
                </c:pt>
                <c:pt idx="18">
                  <c:v>3.7885710000000001</c:v>
                </c:pt>
                <c:pt idx="19">
                  <c:v>3.790232</c:v>
                </c:pt>
                <c:pt idx="20">
                  <c:v>3.7918129999999999</c:v>
                </c:pt>
                <c:pt idx="21">
                  <c:v>3.7950659999999998</c:v>
                </c:pt>
                <c:pt idx="22">
                  <c:v>3.815734</c:v>
                </c:pt>
                <c:pt idx="23">
                  <c:v>3.8338109999999999</c:v>
                </c:pt>
                <c:pt idx="24">
                  <c:v>3.8542969999999999</c:v>
                </c:pt>
                <c:pt idx="25">
                  <c:v>3.867991</c:v>
                </c:pt>
                <c:pt idx="26">
                  <c:v>3.885901</c:v>
                </c:pt>
                <c:pt idx="27">
                  <c:v>3.9017900000000001</c:v>
                </c:pt>
                <c:pt idx="28">
                  <c:v>3.9206150000000002</c:v>
                </c:pt>
                <c:pt idx="29">
                  <c:v>3.9408970000000001</c:v>
                </c:pt>
                <c:pt idx="30">
                  <c:v>3.96279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3-72B2-4ED5-B729-B7C5DE82A477}"/>
            </c:ext>
          </c:extLst>
        </c:ser>
        <c:ser>
          <c:idx val="3"/>
          <c:order val="4"/>
          <c:tx>
            <c:strRef>
              <c:f>Sheet1!$F$1</c:f>
              <c:strCache>
                <c:ptCount val="1"/>
                <c:pt idx="0">
                  <c:v>residual fuel oil</c:v>
                </c:pt>
              </c:strCache>
            </c:strRef>
          </c:tx>
          <c:spPr>
            <a:ln w="22225" cap="rnd">
              <a:solidFill>
                <a:srgbClr val="A33340"/>
              </a:solidFill>
              <a:round/>
            </a:ln>
            <a:effectLst/>
          </c:spPr>
          <c:marker>
            <c:symbol val="none"/>
          </c:marker>
          <c:cat>
            <c:numRef>
              <c:f>Sheet1!$A$2:$A$32</c:f>
              <c:numCache>
                <c:formatCode>General</c:formatCode>
                <c:ptCount val="31"/>
                <c:pt idx="0">
                  <c:v>2020</c:v>
                </c:pt>
                <c:pt idx="1">
                  <c:v>2021</c:v>
                </c:pt>
                <c:pt idx="2">
                  <c:v>2022</c:v>
                </c:pt>
                <c:pt idx="3">
                  <c:v>2023</c:v>
                </c:pt>
                <c:pt idx="4">
                  <c:v>2024</c:v>
                </c:pt>
                <c:pt idx="5">
                  <c:v>2025</c:v>
                </c:pt>
                <c:pt idx="6">
                  <c:v>2026</c:v>
                </c:pt>
                <c:pt idx="7">
                  <c:v>2027</c:v>
                </c:pt>
                <c:pt idx="8">
                  <c:v>2028</c:v>
                </c:pt>
                <c:pt idx="9">
                  <c:v>2029</c:v>
                </c:pt>
                <c:pt idx="10">
                  <c:v>2030</c:v>
                </c:pt>
                <c:pt idx="11">
                  <c:v>2031</c:v>
                </c:pt>
                <c:pt idx="12">
                  <c:v>2032</c:v>
                </c:pt>
                <c:pt idx="13">
                  <c:v>2033</c:v>
                </c:pt>
                <c:pt idx="14">
                  <c:v>2034</c:v>
                </c:pt>
                <c:pt idx="15">
                  <c:v>2035</c:v>
                </c:pt>
                <c:pt idx="16">
                  <c:v>2036</c:v>
                </c:pt>
                <c:pt idx="17">
                  <c:v>2037</c:v>
                </c:pt>
                <c:pt idx="18">
                  <c:v>2038</c:v>
                </c:pt>
                <c:pt idx="19">
                  <c:v>2039</c:v>
                </c:pt>
                <c:pt idx="20">
                  <c:v>2040</c:v>
                </c:pt>
                <c:pt idx="21">
                  <c:v>2041</c:v>
                </c:pt>
                <c:pt idx="22">
                  <c:v>2042</c:v>
                </c:pt>
                <c:pt idx="23">
                  <c:v>2043</c:v>
                </c:pt>
                <c:pt idx="24">
                  <c:v>2044</c:v>
                </c:pt>
                <c:pt idx="25">
                  <c:v>2045</c:v>
                </c:pt>
                <c:pt idx="26">
                  <c:v>2046</c:v>
                </c:pt>
                <c:pt idx="27">
                  <c:v>2047</c:v>
                </c:pt>
                <c:pt idx="28">
                  <c:v>2048</c:v>
                </c:pt>
                <c:pt idx="29">
                  <c:v>2049</c:v>
                </c:pt>
                <c:pt idx="30">
                  <c:v>2050</c:v>
                </c:pt>
              </c:numCache>
            </c:numRef>
          </c:cat>
          <c:val>
            <c:numRef>
              <c:f>Sheet1!$F$2:$F$32</c:f>
              <c:numCache>
                <c:formatCode>General</c:formatCode>
                <c:ptCount val="31"/>
                <c:pt idx="0">
                  <c:v>0.222</c:v>
                </c:pt>
                <c:pt idx="1">
                  <c:v>0.251</c:v>
                </c:pt>
                <c:pt idx="2">
                  <c:v>0.34562399999999999</c:v>
                </c:pt>
                <c:pt idx="3">
                  <c:v>0.34130899999999997</c:v>
                </c:pt>
                <c:pt idx="4">
                  <c:v>0.33371000000000001</c:v>
                </c:pt>
                <c:pt idx="5">
                  <c:v>0.29611799999999999</c:v>
                </c:pt>
                <c:pt idx="6">
                  <c:v>0.29579899999999998</c:v>
                </c:pt>
                <c:pt idx="7">
                  <c:v>0.28190700000000002</c:v>
                </c:pt>
                <c:pt idx="8">
                  <c:v>0.27916099999999999</c:v>
                </c:pt>
                <c:pt idx="9">
                  <c:v>0.27655099999999999</c:v>
                </c:pt>
                <c:pt idx="10">
                  <c:v>0.29544300000000001</c:v>
                </c:pt>
                <c:pt idx="11">
                  <c:v>0.27818999999999999</c:v>
                </c:pt>
                <c:pt idx="12">
                  <c:v>0.27692600000000001</c:v>
                </c:pt>
                <c:pt idx="13">
                  <c:v>0.27538400000000002</c:v>
                </c:pt>
                <c:pt idx="14">
                  <c:v>0.27400099999999999</c:v>
                </c:pt>
                <c:pt idx="15">
                  <c:v>0.27238099999999998</c:v>
                </c:pt>
                <c:pt idx="16">
                  <c:v>0.27094200000000002</c:v>
                </c:pt>
                <c:pt idx="17">
                  <c:v>0.27210400000000001</c:v>
                </c:pt>
                <c:pt idx="18">
                  <c:v>0.26869700000000002</c:v>
                </c:pt>
                <c:pt idx="19">
                  <c:v>0.26835700000000001</c:v>
                </c:pt>
                <c:pt idx="20">
                  <c:v>0.257496</c:v>
                </c:pt>
                <c:pt idx="21">
                  <c:v>0.263795</c:v>
                </c:pt>
                <c:pt idx="22">
                  <c:v>0.25087100000000001</c:v>
                </c:pt>
                <c:pt idx="23">
                  <c:v>0.24960299999999999</c:v>
                </c:pt>
                <c:pt idx="24">
                  <c:v>0.241339</c:v>
                </c:pt>
                <c:pt idx="25">
                  <c:v>0.24508199999999999</c:v>
                </c:pt>
                <c:pt idx="26">
                  <c:v>0.23886599999999999</c:v>
                </c:pt>
                <c:pt idx="27">
                  <c:v>0.235293</c:v>
                </c:pt>
                <c:pt idx="28">
                  <c:v>0.23430100000000001</c:v>
                </c:pt>
                <c:pt idx="29">
                  <c:v>0.233955</c:v>
                </c:pt>
                <c:pt idx="30">
                  <c:v>0.23253499999999999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4-72B2-4ED5-B729-B7C5DE82A477}"/>
            </c:ext>
          </c:extLst>
        </c:ser>
        <c:ser>
          <c:idx val="0"/>
          <c:order val="5"/>
          <c:tx>
            <c:strRef>
              <c:f>Sheet1!$G$1</c:f>
              <c:strCache>
                <c:ptCount val="1"/>
                <c:pt idx="0">
                  <c:v>other</c:v>
                </c:pt>
              </c:strCache>
            </c:strRef>
          </c:tx>
          <c:spPr>
            <a:ln w="22225" cap="rnd">
              <a:solidFill>
                <a:srgbClr val="FFFFFF">
                  <a:lumMod val="50000"/>
                </a:srgbClr>
              </a:solidFill>
              <a:round/>
            </a:ln>
            <a:effectLst/>
          </c:spPr>
          <c:marker>
            <c:symbol val="none"/>
          </c:marker>
          <c:cat>
            <c:numRef>
              <c:f>Sheet1!$A$2:$A$32</c:f>
              <c:numCache>
                <c:formatCode>General</c:formatCode>
                <c:ptCount val="31"/>
                <c:pt idx="0">
                  <c:v>2020</c:v>
                </c:pt>
                <c:pt idx="1">
                  <c:v>2021</c:v>
                </c:pt>
                <c:pt idx="2">
                  <c:v>2022</c:v>
                </c:pt>
                <c:pt idx="3">
                  <c:v>2023</c:v>
                </c:pt>
                <c:pt idx="4">
                  <c:v>2024</c:v>
                </c:pt>
                <c:pt idx="5">
                  <c:v>2025</c:v>
                </c:pt>
                <c:pt idx="6">
                  <c:v>2026</c:v>
                </c:pt>
                <c:pt idx="7">
                  <c:v>2027</c:v>
                </c:pt>
                <c:pt idx="8">
                  <c:v>2028</c:v>
                </c:pt>
                <c:pt idx="9">
                  <c:v>2029</c:v>
                </c:pt>
                <c:pt idx="10">
                  <c:v>2030</c:v>
                </c:pt>
                <c:pt idx="11">
                  <c:v>2031</c:v>
                </c:pt>
                <c:pt idx="12">
                  <c:v>2032</c:v>
                </c:pt>
                <c:pt idx="13">
                  <c:v>2033</c:v>
                </c:pt>
                <c:pt idx="14">
                  <c:v>2034</c:v>
                </c:pt>
                <c:pt idx="15">
                  <c:v>2035</c:v>
                </c:pt>
                <c:pt idx="16">
                  <c:v>2036</c:v>
                </c:pt>
                <c:pt idx="17">
                  <c:v>2037</c:v>
                </c:pt>
                <c:pt idx="18">
                  <c:v>2038</c:v>
                </c:pt>
                <c:pt idx="19">
                  <c:v>2039</c:v>
                </c:pt>
                <c:pt idx="20">
                  <c:v>2040</c:v>
                </c:pt>
                <c:pt idx="21">
                  <c:v>2041</c:v>
                </c:pt>
                <c:pt idx="22">
                  <c:v>2042</c:v>
                </c:pt>
                <c:pt idx="23">
                  <c:v>2043</c:v>
                </c:pt>
                <c:pt idx="24">
                  <c:v>2044</c:v>
                </c:pt>
                <c:pt idx="25">
                  <c:v>2045</c:v>
                </c:pt>
                <c:pt idx="26">
                  <c:v>2046</c:v>
                </c:pt>
                <c:pt idx="27">
                  <c:v>2047</c:v>
                </c:pt>
                <c:pt idx="28">
                  <c:v>2048</c:v>
                </c:pt>
                <c:pt idx="29">
                  <c:v>2049</c:v>
                </c:pt>
                <c:pt idx="30">
                  <c:v>2050</c:v>
                </c:pt>
              </c:numCache>
            </c:numRef>
          </c:cat>
          <c:val>
            <c:numRef>
              <c:f>Sheet1!$G$2:$G$32</c:f>
              <c:numCache>
                <c:formatCode>General</c:formatCode>
                <c:ptCount val="31"/>
                <c:pt idx="0">
                  <c:v>1.7929999999999999</c:v>
                </c:pt>
                <c:pt idx="1">
                  <c:v>1.9019999999999999</c:v>
                </c:pt>
                <c:pt idx="2">
                  <c:v>1.8098970000000001</c:v>
                </c:pt>
                <c:pt idx="3">
                  <c:v>1.816249</c:v>
                </c:pt>
                <c:pt idx="4">
                  <c:v>1.807728</c:v>
                </c:pt>
                <c:pt idx="5">
                  <c:v>1.8215790000000001</c:v>
                </c:pt>
                <c:pt idx="6">
                  <c:v>1.832354</c:v>
                </c:pt>
                <c:pt idx="7">
                  <c:v>1.842665</c:v>
                </c:pt>
                <c:pt idx="8">
                  <c:v>1.8557760000000001</c:v>
                </c:pt>
                <c:pt idx="9">
                  <c:v>1.869629</c:v>
                </c:pt>
                <c:pt idx="10">
                  <c:v>1.878015</c:v>
                </c:pt>
                <c:pt idx="11">
                  <c:v>1.889208</c:v>
                </c:pt>
                <c:pt idx="12">
                  <c:v>1.8988259999999999</c:v>
                </c:pt>
                <c:pt idx="13">
                  <c:v>1.90594</c:v>
                </c:pt>
                <c:pt idx="14">
                  <c:v>1.9211510000000001</c:v>
                </c:pt>
                <c:pt idx="15">
                  <c:v>1.928938</c:v>
                </c:pt>
                <c:pt idx="16">
                  <c:v>1.942982</c:v>
                </c:pt>
                <c:pt idx="17">
                  <c:v>1.9574590000000001</c:v>
                </c:pt>
                <c:pt idx="18">
                  <c:v>1.962909</c:v>
                </c:pt>
                <c:pt idx="19">
                  <c:v>1.969185</c:v>
                </c:pt>
                <c:pt idx="20">
                  <c:v>1.968737</c:v>
                </c:pt>
                <c:pt idx="21">
                  <c:v>1.9737130000000001</c:v>
                </c:pt>
                <c:pt idx="22">
                  <c:v>1.9782839999999999</c:v>
                </c:pt>
                <c:pt idx="23">
                  <c:v>1.9777340000000001</c:v>
                </c:pt>
                <c:pt idx="24">
                  <c:v>1.983579</c:v>
                </c:pt>
                <c:pt idx="25">
                  <c:v>1.9957860000000001</c:v>
                </c:pt>
                <c:pt idx="26">
                  <c:v>1.99847</c:v>
                </c:pt>
                <c:pt idx="27">
                  <c:v>2.0104440000000001</c:v>
                </c:pt>
                <c:pt idx="28">
                  <c:v>2.026478</c:v>
                </c:pt>
                <c:pt idx="29">
                  <c:v>2.0368970000000002</c:v>
                </c:pt>
                <c:pt idx="30">
                  <c:v>2.0547949999999999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5-72B2-4ED5-B729-B7C5DE82A47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-269458464"/>
        <c:axId val="-269457920"/>
      </c:lineChart>
      <c:catAx>
        <c:axId val="-26945846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269457920"/>
        <c:crosses val="autoZero"/>
        <c:auto val="1"/>
        <c:lblAlgn val="ctr"/>
        <c:lblOffset val="100"/>
        <c:tickLblSkip val="10"/>
        <c:tickMarkSkip val="10"/>
        <c:noMultiLvlLbl val="0"/>
      </c:catAx>
      <c:valAx>
        <c:axId val="-269457920"/>
        <c:scaling>
          <c:orientation val="minMax"/>
          <c:max val="10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low"/>
        <c:spPr>
          <a:noFill/>
          <a:ln w="22225">
            <a:noFill/>
            <a:prstDash val="lgDash"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269458464"/>
        <c:crosses val="autoZero"/>
        <c:crossBetween val="midCat"/>
        <c:majorUnit val="2"/>
      </c:valAx>
      <c:spPr>
        <a:noFill/>
        <a:ln>
          <a:noFill/>
        </a:ln>
        <a:effectLst/>
      </c:spPr>
    </c:plotArea>
    <c:plotVisOnly val="1"/>
    <c:dispBlanksAs val="zero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200">
          <a:solidFill>
            <a:sysClr val="windowText" lastClr="000000"/>
          </a:solidFill>
        </a:defRPr>
      </a:pPr>
      <a:endParaRPr lang="en-US"/>
    </a:p>
  </c:txPr>
  <c:externalData r:id="rId4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6.3090551181102378E-2"/>
          <c:y val="6.6449740460213763E-2"/>
          <c:w val="0.66617432617252581"/>
          <c:h val="0.84271117291577946"/>
        </c:manualLayout>
      </c:layout>
      <c:lineChart>
        <c:grouping val="standard"/>
        <c:varyColors val="0"/>
        <c:ser>
          <c:idx val="3"/>
          <c:order val="0"/>
          <c:tx>
            <c:strRef>
              <c:f>Sheet1!$B$1</c:f>
              <c:strCache>
                <c:ptCount val="1"/>
                <c:pt idx="0">
                  <c:v>imports</c:v>
                </c:pt>
              </c:strCache>
            </c:strRef>
          </c:tx>
          <c:spPr>
            <a:ln w="22225" cap="rnd">
              <a:solidFill>
                <a:srgbClr val="003953"/>
              </a:solidFill>
              <a:round/>
            </a:ln>
            <a:effectLst/>
          </c:spPr>
          <c:marker>
            <c:symbol val="none"/>
          </c:marker>
          <c:cat>
            <c:numRef>
              <c:f>Sheet1!$A$2:$A$62</c:f>
              <c:numCache>
                <c:formatCode>General</c:formatCode>
                <c:ptCount val="61"/>
                <c:pt idx="0">
                  <c:v>1990</c:v>
                </c:pt>
                <c:pt idx="1">
                  <c:v>1991</c:v>
                </c:pt>
                <c:pt idx="2">
                  <c:v>1992</c:v>
                </c:pt>
                <c:pt idx="3">
                  <c:v>1993</c:v>
                </c:pt>
                <c:pt idx="4">
                  <c:v>1994</c:v>
                </c:pt>
                <c:pt idx="5">
                  <c:v>1995</c:v>
                </c:pt>
                <c:pt idx="6">
                  <c:v>1996</c:v>
                </c:pt>
                <c:pt idx="7">
                  <c:v>1997</c:v>
                </c:pt>
                <c:pt idx="8">
                  <c:v>1998</c:v>
                </c:pt>
                <c:pt idx="9">
                  <c:v>1999</c:v>
                </c:pt>
                <c:pt idx="10">
                  <c:v>2000</c:v>
                </c:pt>
                <c:pt idx="11">
                  <c:v>2001</c:v>
                </c:pt>
                <c:pt idx="12">
                  <c:v>2002</c:v>
                </c:pt>
                <c:pt idx="13">
                  <c:v>2003</c:v>
                </c:pt>
                <c:pt idx="14">
                  <c:v>2004</c:v>
                </c:pt>
                <c:pt idx="15">
                  <c:v>2005</c:v>
                </c:pt>
                <c:pt idx="16">
                  <c:v>2006</c:v>
                </c:pt>
                <c:pt idx="17">
                  <c:v>2007</c:v>
                </c:pt>
                <c:pt idx="18">
                  <c:v>2008</c:v>
                </c:pt>
                <c:pt idx="19">
                  <c:v>2009</c:v>
                </c:pt>
                <c:pt idx="20">
                  <c:v>2010</c:v>
                </c:pt>
                <c:pt idx="21">
                  <c:v>2011</c:v>
                </c:pt>
                <c:pt idx="22">
                  <c:v>2012</c:v>
                </c:pt>
                <c:pt idx="23">
                  <c:v>2013</c:v>
                </c:pt>
                <c:pt idx="24">
                  <c:v>2014</c:v>
                </c:pt>
                <c:pt idx="25">
                  <c:v>2015</c:v>
                </c:pt>
                <c:pt idx="26">
                  <c:v>2016</c:v>
                </c:pt>
                <c:pt idx="27">
                  <c:v>2017</c:v>
                </c:pt>
                <c:pt idx="28">
                  <c:v>2018</c:v>
                </c:pt>
                <c:pt idx="29">
                  <c:v>2019</c:v>
                </c:pt>
                <c:pt idx="30">
                  <c:v>2020</c:v>
                </c:pt>
                <c:pt idx="31">
                  <c:v>2021</c:v>
                </c:pt>
                <c:pt idx="32">
                  <c:v>2022</c:v>
                </c:pt>
                <c:pt idx="33">
                  <c:v>2023</c:v>
                </c:pt>
                <c:pt idx="34">
                  <c:v>2024</c:v>
                </c:pt>
                <c:pt idx="35">
                  <c:v>2025</c:v>
                </c:pt>
                <c:pt idx="36">
                  <c:v>2026</c:v>
                </c:pt>
                <c:pt idx="37">
                  <c:v>2027</c:v>
                </c:pt>
                <c:pt idx="38">
                  <c:v>2028</c:v>
                </c:pt>
                <c:pt idx="39">
                  <c:v>2029</c:v>
                </c:pt>
                <c:pt idx="40">
                  <c:v>2030</c:v>
                </c:pt>
                <c:pt idx="41">
                  <c:v>2031</c:v>
                </c:pt>
                <c:pt idx="42">
                  <c:v>2032</c:v>
                </c:pt>
                <c:pt idx="43">
                  <c:v>2033</c:v>
                </c:pt>
                <c:pt idx="44">
                  <c:v>2034</c:v>
                </c:pt>
                <c:pt idx="45">
                  <c:v>2035</c:v>
                </c:pt>
                <c:pt idx="46">
                  <c:v>2036</c:v>
                </c:pt>
                <c:pt idx="47">
                  <c:v>2037</c:v>
                </c:pt>
                <c:pt idx="48">
                  <c:v>2038</c:v>
                </c:pt>
                <c:pt idx="49">
                  <c:v>2039</c:v>
                </c:pt>
                <c:pt idx="50">
                  <c:v>2040</c:v>
                </c:pt>
                <c:pt idx="51">
                  <c:v>2041</c:v>
                </c:pt>
                <c:pt idx="52">
                  <c:v>2042</c:v>
                </c:pt>
                <c:pt idx="53">
                  <c:v>2043</c:v>
                </c:pt>
                <c:pt idx="54">
                  <c:v>2044</c:v>
                </c:pt>
                <c:pt idx="55">
                  <c:v>2045</c:v>
                </c:pt>
                <c:pt idx="56">
                  <c:v>2046</c:v>
                </c:pt>
                <c:pt idx="57">
                  <c:v>2047</c:v>
                </c:pt>
                <c:pt idx="58">
                  <c:v>2048</c:v>
                </c:pt>
                <c:pt idx="59">
                  <c:v>2049</c:v>
                </c:pt>
                <c:pt idx="60">
                  <c:v>2050</c:v>
                </c:pt>
              </c:numCache>
            </c:numRef>
          </c:cat>
          <c:val>
            <c:numRef>
              <c:f>Sheet1!$B$2:$B$62</c:f>
              <c:numCache>
                <c:formatCode>General</c:formatCode>
                <c:ptCount val="61"/>
                <c:pt idx="0">
                  <c:v>18.817258000000002</c:v>
                </c:pt>
                <c:pt idx="1">
                  <c:v>18.334821000000002</c:v>
                </c:pt>
                <c:pt idx="2">
                  <c:v>19.372204</c:v>
                </c:pt>
                <c:pt idx="3">
                  <c:v>21.218333999999999</c:v>
                </c:pt>
                <c:pt idx="4">
                  <c:v>22.306671999999999</c:v>
                </c:pt>
                <c:pt idx="5">
                  <c:v>22.179612000000002</c:v>
                </c:pt>
                <c:pt idx="6">
                  <c:v>23.633256000000003</c:v>
                </c:pt>
                <c:pt idx="7">
                  <c:v>25.119240000000001</c:v>
                </c:pt>
                <c:pt idx="8">
                  <c:v>26.472519000000002</c:v>
                </c:pt>
                <c:pt idx="9">
                  <c:v>27.151580999999997</c:v>
                </c:pt>
                <c:pt idx="10">
                  <c:v>28.865252999999999</c:v>
                </c:pt>
                <c:pt idx="11">
                  <c:v>30.052174999999998</c:v>
                </c:pt>
                <c:pt idx="12">
                  <c:v>29.330543000000002</c:v>
                </c:pt>
                <c:pt idx="13">
                  <c:v>31.006947</c:v>
                </c:pt>
                <c:pt idx="14">
                  <c:v>33.492250999999996</c:v>
                </c:pt>
                <c:pt idx="15">
                  <c:v>34.659267999999997</c:v>
                </c:pt>
                <c:pt idx="16">
                  <c:v>34.648788999999994</c:v>
                </c:pt>
                <c:pt idx="17">
                  <c:v>34.678533999999999</c:v>
                </c:pt>
                <c:pt idx="18">
                  <c:v>32.970368000000001</c:v>
                </c:pt>
                <c:pt idx="19">
                  <c:v>29.690355</c:v>
                </c:pt>
                <c:pt idx="20">
                  <c:v>29.865911000000001</c:v>
                </c:pt>
                <c:pt idx="21">
                  <c:v>28.74803</c:v>
                </c:pt>
                <c:pt idx="22">
                  <c:v>27.068146000000002</c:v>
                </c:pt>
                <c:pt idx="23">
                  <c:v>24.622565999999999</c:v>
                </c:pt>
                <c:pt idx="24">
                  <c:v>23.240985999999999</c:v>
                </c:pt>
                <c:pt idx="25">
                  <c:v>23.793672999999998</c:v>
                </c:pt>
                <c:pt idx="26">
                  <c:v>25.378160999999999</c:v>
                </c:pt>
                <c:pt idx="27">
                  <c:v>25.457303</c:v>
                </c:pt>
                <c:pt idx="28">
                  <c:v>24.833272000000001</c:v>
                </c:pt>
                <c:pt idx="29">
                  <c:v>22.865224999999999</c:v>
                </c:pt>
                <c:pt idx="30">
                  <c:v>20.506283</c:v>
                </c:pt>
                <c:pt idx="31">
                  <c:v>24.059170000000002</c:v>
                </c:pt>
                <c:pt idx="32">
                  <c:v>24.295180999999999</c:v>
                </c:pt>
                <c:pt idx="33">
                  <c:v>24.033322999999999</c:v>
                </c:pt>
                <c:pt idx="34">
                  <c:v>24.074390000000001</c:v>
                </c:pt>
                <c:pt idx="35">
                  <c:v>23.513102</c:v>
                </c:pt>
                <c:pt idx="36">
                  <c:v>23.710739</c:v>
                </c:pt>
                <c:pt idx="37">
                  <c:v>22.874676000000001</c:v>
                </c:pt>
                <c:pt idx="38">
                  <c:v>22.291077000000001</c:v>
                </c:pt>
                <c:pt idx="39">
                  <c:v>22.447823</c:v>
                </c:pt>
                <c:pt idx="40">
                  <c:v>21.723354</c:v>
                </c:pt>
                <c:pt idx="41">
                  <c:v>21.873692999999999</c:v>
                </c:pt>
                <c:pt idx="42">
                  <c:v>21.380853999999999</c:v>
                </c:pt>
                <c:pt idx="43">
                  <c:v>20.980720999999999</c:v>
                </c:pt>
                <c:pt idx="44">
                  <c:v>21.198877</c:v>
                </c:pt>
                <c:pt idx="45">
                  <c:v>21.471298000000001</c:v>
                </c:pt>
                <c:pt idx="46">
                  <c:v>22.044015999999999</c:v>
                </c:pt>
                <c:pt idx="47">
                  <c:v>22.189833</c:v>
                </c:pt>
                <c:pt idx="48">
                  <c:v>22.320361999999999</c:v>
                </c:pt>
                <c:pt idx="49">
                  <c:v>22.836728999999998</c:v>
                </c:pt>
                <c:pt idx="50">
                  <c:v>22.631826</c:v>
                </c:pt>
                <c:pt idx="51">
                  <c:v>22.598223000000001</c:v>
                </c:pt>
                <c:pt idx="52">
                  <c:v>22.696636000000002</c:v>
                </c:pt>
                <c:pt idx="53">
                  <c:v>22.338341</c:v>
                </c:pt>
                <c:pt idx="54">
                  <c:v>22.020599000000001</c:v>
                </c:pt>
                <c:pt idx="55">
                  <c:v>22.050111999999999</c:v>
                </c:pt>
                <c:pt idx="56">
                  <c:v>21.749319</c:v>
                </c:pt>
                <c:pt idx="57">
                  <c:v>21.855896000000001</c:v>
                </c:pt>
                <c:pt idx="58">
                  <c:v>22.167895999999999</c:v>
                </c:pt>
                <c:pt idx="59">
                  <c:v>22.252571</c:v>
                </c:pt>
                <c:pt idx="60">
                  <c:v>22.801957999999999</c:v>
                </c:pt>
              </c:numCache>
            </c:numRef>
          </c:val>
          <c:smooth val="0"/>
        </c:ser>
        <c:ser>
          <c:idx val="2"/>
          <c:order val="1"/>
          <c:tx>
            <c:strRef>
              <c:f>Sheet1!$C$1</c:f>
              <c:strCache>
                <c:ptCount val="1"/>
                <c:pt idx="0">
                  <c:v>exports</c:v>
                </c:pt>
              </c:strCache>
            </c:strRef>
          </c:tx>
          <c:spPr>
            <a:ln w="22225" cap="rnd">
              <a:solidFill>
                <a:srgbClr val="A33340"/>
              </a:solidFill>
              <a:round/>
            </a:ln>
            <a:effectLst/>
          </c:spPr>
          <c:marker>
            <c:symbol val="none"/>
          </c:marker>
          <c:cat>
            <c:numRef>
              <c:f>Sheet1!$A$2:$A$62</c:f>
              <c:numCache>
                <c:formatCode>General</c:formatCode>
                <c:ptCount val="61"/>
                <c:pt idx="0">
                  <c:v>1990</c:v>
                </c:pt>
                <c:pt idx="1">
                  <c:v>1991</c:v>
                </c:pt>
                <c:pt idx="2">
                  <c:v>1992</c:v>
                </c:pt>
                <c:pt idx="3">
                  <c:v>1993</c:v>
                </c:pt>
                <c:pt idx="4">
                  <c:v>1994</c:v>
                </c:pt>
                <c:pt idx="5">
                  <c:v>1995</c:v>
                </c:pt>
                <c:pt idx="6">
                  <c:v>1996</c:v>
                </c:pt>
                <c:pt idx="7">
                  <c:v>1997</c:v>
                </c:pt>
                <c:pt idx="8">
                  <c:v>1998</c:v>
                </c:pt>
                <c:pt idx="9">
                  <c:v>1999</c:v>
                </c:pt>
                <c:pt idx="10">
                  <c:v>2000</c:v>
                </c:pt>
                <c:pt idx="11">
                  <c:v>2001</c:v>
                </c:pt>
                <c:pt idx="12">
                  <c:v>2002</c:v>
                </c:pt>
                <c:pt idx="13">
                  <c:v>2003</c:v>
                </c:pt>
                <c:pt idx="14">
                  <c:v>2004</c:v>
                </c:pt>
                <c:pt idx="15">
                  <c:v>2005</c:v>
                </c:pt>
                <c:pt idx="16">
                  <c:v>2006</c:v>
                </c:pt>
                <c:pt idx="17">
                  <c:v>2007</c:v>
                </c:pt>
                <c:pt idx="18">
                  <c:v>2008</c:v>
                </c:pt>
                <c:pt idx="19">
                  <c:v>2009</c:v>
                </c:pt>
                <c:pt idx="20">
                  <c:v>2010</c:v>
                </c:pt>
                <c:pt idx="21">
                  <c:v>2011</c:v>
                </c:pt>
                <c:pt idx="22">
                  <c:v>2012</c:v>
                </c:pt>
                <c:pt idx="23">
                  <c:v>2013</c:v>
                </c:pt>
                <c:pt idx="24">
                  <c:v>2014</c:v>
                </c:pt>
                <c:pt idx="25">
                  <c:v>2015</c:v>
                </c:pt>
                <c:pt idx="26">
                  <c:v>2016</c:v>
                </c:pt>
                <c:pt idx="27">
                  <c:v>2017</c:v>
                </c:pt>
                <c:pt idx="28">
                  <c:v>2018</c:v>
                </c:pt>
                <c:pt idx="29">
                  <c:v>2019</c:v>
                </c:pt>
                <c:pt idx="30">
                  <c:v>2020</c:v>
                </c:pt>
                <c:pt idx="31">
                  <c:v>2021</c:v>
                </c:pt>
                <c:pt idx="32">
                  <c:v>2022</c:v>
                </c:pt>
                <c:pt idx="33">
                  <c:v>2023</c:v>
                </c:pt>
                <c:pt idx="34">
                  <c:v>2024</c:v>
                </c:pt>
                <c:pt idx="35">
                  <c:v>2025</c:v>
                </c:pt>
                <c:pt idx="36">
                  <c:v>2026</c:v>
                </c:pt>
                <c:pt idx="37">
                  <c:v>2027</c:v>
                </c:pt>
                <c:pt idx="38">
                  <c:v>2028</c:v>
                </c:pt>
                <c:pt idx="39">
                  <c:v>2029</c:v>
                </c:pt>
                <c:pt idx="40">
                  <c:v>2030</c:v>
                </c:pt>
                <c:pt idx="41">
                  <c:v>2031</c:v>
                </c:pt>
                <c:pt idx="42">
                  <c:v>2032</c:v>
                </c:pt>
                <c:pt idx="43">
                  <c:v>2033</c:v>
                </c:pt>
                <c:pt idx="44">
                  <c:v>2034</c:v>
                </c:pt>
                <c:pt idx="45">
                  <c:v>2035</c:v>
                </c:pt>
                <c:pt idx="46">
                  <c:v>2036</c:v>
                </c:pt>
                <c:pt idx="47">
                  <c:v>2037</c:v>
                </c:pt>
                <c:pt idx="48">
                  <c:v>2038</c:v>
                </c:pt>
                <c:pt idx="49">
                  <c:v>2039</c:v>
                </c:pt>
                <c:pt idx="50">
                  <c:v>2040</c:v>
                </c:pt>
                <c:pt idx="51">
                  <c:v>2041</c:v>
                </c:pt>
                <c:pt idx="52">
                  <c:v>2042</c:v>
                </c:pt>
                <c:pt idx="53">
                  <c:v>2043</c:v>
                </c:pt>
                <c:pt idx="54">
                  <c:v>2044</c:v>
                </c:pt>
                <c:pt idx="55">
                  <c:v>2045</c:v>
                </c:pt>
                <c:pt idx="56">
                  <c:v>2046</c:v>
                </c:pt>
                <c:pt idx="57">
                  <c:v>2047</c:v>
                </c:pt>
                <c:pt idx="58">
                  <c:v>2048</c:v>
                </c:pt>
                <c:pt idx="59">
                  <c:v>2049</c:v>
                </c:pt>
                <c:pt idx="60">
                  <c:v>2050</c:v>
                </c:pt>
              </c:numCache>
            </c:numRef>
          </c:cat>
          <c:val>
            <c:numRef>
              <c:f>Sheet1!$C$2:$C$62</c:f>
              <c:numCache>
                <c:formatCode>General</c:formatCode>
                <c:ptCount val="61"/>
                <c:pt idx="0">
                  <c:v>4.7524840000000008</c:v>
                </c:pt>
                <c:pt idx="1">
                  <c:v>5.1409650000000005</c:v>
                </c:pt>
                <c:pt idx="2">
                  <c:v>4.9369420000000002</c:v>
                </c:pt>
                <c:pt idx="3">
                  <c:v>4.2266719999999998</c:v>
                </c:pt>
                <c:pt idx="4">
                  <c:v>4.0352839999999999</c:v>
                </c:pt>
                <c:pt idx="5">
                  <c:v>4.495889</c:v>
                </c:pt>
                <c:pt idx="6">
                  <c:v>4.6125530000000001</c:v>
                </c:pt>
                <c:pt idx="7">
                  <c:v>4.4933969999999999</c:v>
                </c:pt>
                <c:pt idx="8">
                  <c:v>4.236745</c:v>
                </c:pt>
                <c:pt idx="9">
                  <c:v>3.6687859999999999</c:v>
                </c:pt>
                <c:pt idx="10">
                  <c:v>3.9616550000000004</c:v>
                </c:pt>
                <c:pt idx="11">
                  <c:v>3.731109</c:v>
                </c:pt>
                <c:pt idx="12">
                  <c:v>3.6082399999999999</c:v>
                </c:pt>
                <c:pt idx="13">
                  <c:v>4.0131300000000003</c:v>
                </c:pt>
                <c:pt idx="14">
                  <c:v>4.3513599999999997</c:v>
                </c:pt>
                <c:pt idx="15">
                  <c:v>4.4618860000000007</c:v>
                </c:pt>
                <c:pt idx="16">
                  <c:v>4.7273360000000002</c:v>
                </c:pt>
                <c:pt idx="17">
                  <c:v>5.3378100000000002</c:v>
                </c:pt>
                <c:pt idx="18">
                  <c:v>6.9491829999999997</c:v>
                </c:pt>
                <c:pt idx="19">
                  <c:v>6.9201999999999995</c:v>
                </c:pt>
                <c:pt idx="20">
                  <c:v>8.176029999999999</c:v>
                </c:pt>
                <c:pt idx="21">
                  <c:v>10.372719</c:v>
                </c:pt>
                <c:pt idx="22">
                  <c:v>11.267352000000001</c:v>
                </c:pt>
                <c:pt idx="23">
                  <c:v>11.787545</c:v>
                </c:pt>
                <c:pt idx="24">
                  <c:v>12.269774999999999</c:v>
                </c:pt>
                <c:pt idx="25">
                  <c:v>12.902151999999999</c:v>
                </c:pt>
                <c:pt idx="26">
                  <c:v>14.119207000000001</c:v>
                </c:pt>
                <c:pt idx="27">
                  <c:v>17.945738000000002</c:v>
                </c:pt>
                <c:pt idx="28">
                  <c:v>21.208351</c:v>
                </c:pt>
                <c:pt idx="29">
                  <c:v>23.477694</c:v>
                </c:pt>
                <c:pt idx="30">
                  <c:v>23.552665999999999</c:v>
                </c:pt>
                <c:pt idx="31">
                  <c:v>25.435953000000001</c:v>
                </c:pt>
                <c:pt idx="32">
                  <c:v>27.303889999999999</c:v>
                </c:pt>
                <c:pt idx="33">
                  <c:v>29.384855000000002</c:v>
                </c:pt>
                <c:pt idx="34">
                  <c:v>30.915489000000001</c:v>
                </c:pt>
                <c:pt idx="35">
                  <c:v>31.761966999999999</c:v>
                </c:pt>
                <c:pt idx="36">
                  <c:v>32.702922999999998</c:v>
                </c:pt>
                <c:pt idx="37">
                  <c:v>32.312168</c:v>
                </c:pt>
                <c:pt idx="38">
                  <c:v>32.279766000000002</c:v>
                </c:pt>
                <c:pt idx="39">
                  <c:v>32.841929999999998</c:v>
                </c:pt>
                <c:pt idx="40">
                  <c:v>32.736538000000003</c:v>
                </c:pt>
                <c:pt idx="41">
                  <c:v>33.131458000000002</c:v>
                </c:pt>
                <c:pt idx="42">
                  <c:v>32.685088999999998</c:v>
                </c:pt>
                <c:pt idx="43">
                  <c:v>32.538124000000003</c:v>
                </c:pt>
                <c:pt idx="44">
                  <c:v>32.757927000000002</c:v>
                </c:pt>
                <c:pt idx="45">
                  <c:v>32.715733</c:v>
                </c:pt>
                <c:pt idx="46">
                  <c:v>32.778294000000002</c:v>
                </c:pt>
                <c:pt idx="47">
                  <c:v>32.601723</c:v>
                </c:pt>
                <c:pt idx="48">
                  <c:v>32.446213</c:v>
                </c:pt>
                <c:pt idx="49">
                  <c:v>32.737094999999997</c:v>
                </c:pt>
                <c:pt idx="50">
                  <c:v>32.345440000000004</c:v>
                </c:pt>
                <c:pt idx="51">
                  <c:v>32.077689999999997</c:v>
                </c:pt>
                <c:pt idx="52">
                  <c:v>32.188319999999997</c:v>
                </c:pt>
                <c:pt idx="53">
                  <c:v>32.137813999999999</c:v>
                </c:pt>
                <c:pt idx="54">
                  <c:v>31.903292</c:v>
                </c:pt>
                <c:pt idx="55">
                  <c:v>31.504753000000001</c:v>
                </c:pt>
                <c:pt idx="56">
                  <c:v>31.177633</c:v>
                </c:pt>
                <c:pt idx="57">
                  <c:v>31.238707000000002</c:v>
                </c:pt>
                <c:pt idx="58">
                  <c:v>31.283337</c:v>
                </c:pt>
                <c:pt idx="59">
                  <c:v>31.049724999999999</c:v>
                </c:pt>
                <c:pt idx="60">
                  <c:v>30.853117000000001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-269461728"/>
        <c:axId val="-269457376"/>
      </c:lineChart>
      <c:catAx>
        <c:axId val="-26946172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ysClr val="windowText" lastClr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-269457376"/>
        <c:crosses val="autoZero"/>
        <c:auto val="1"/>
        <c:lblAlgn val="ctr"/>
        <c:lblOffset val="100"/>
        <c:tickLblSkip val="20"/>
        <c:tickMarkSkip val="10"/>
        <c:noMultiLvlLbl val="0"/>
      </c:catAx>
      <c:valAx>
        <c:axId val="-269457376"/>
        <c:scaling>
          <c:orientation val="minMax"/>
          <c:max val="40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low"/>
        <c:spPr>
          <a:noFill/>
          <a:ln w="22225">
            <a:solidFill>
              <a:srgbClr val="FFFFFF">
                <a:lumMod val="65000"/>
              </a:srgbClr>
            </a:solidFill>
            <a:prstDash val="lgDash"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ysClr val="windowText" lastClr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-269461728"/>
        <c:crossesAt val="31"/>
        <c:crossBetween val="midCat"/>
        <c:majorUnit val="10"/>
      </c:valAx>
      <c:spPr>
        <a:noFill/>
        <a:ln>
          <a:noFill/>
        </a:ln>
        <a:effectLst/>
      </c:spPr>
    </c:plotArea>
    <c:plotVisOnly val="1"/>
    <c:dispBlanksAs val="zero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000">
          <a:solidFill>
            <a:sysClr val="windowText" lastClr="000000"/>
          </a:solidFill>
        </a:defRPr>
      </a:pPr>
      <a:endParaRPr lang="en-US"/>
    </a:p>
  </c:txPr>
  <c:externalData r:id="rId4">
    <c:autoUpdate val="0"/>
  </c:externalData>
  <c:userShapes r:id="rId5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6.3090551181102378E-2"/>
          <c:y val="6.6298959742194047E-2"/>
          <c:w val="0.65121281714785639"/>
          <c:h val="0.84286195363379912"/>
        </c:manualLayout>
      </c:layout>
      <c:lineChart>
        <c:grouping val="standard"/>
        <c:varyColors val="0"/>
        <c:ser>
          <c:idx val="5"/>
          <c:order val="0"/>
          <c:tx>
            <c:strRef>
              <c:f>Sheet1!$B$1</c:f>
              <c:strCache>
                <c:ptCount val="1"/>
                <c:pt idx="0">
                  <c:v>petroleum and liquids</c:v>
                </c:pt>
              </c:strCache>
            </c:strRef>
          </c:tx>
          <c:spPr>
            <a:ln w="22225" cap="rnd">
              <a:solidFill>
                <a:srgbClr val="BD732A"/>
              </a:solidFill>
              <a:round/>
            </a:ln>
            <a:effectLst/>
          </c:spPr>
          <c:marker>
            <c:symbol val="none"/>
          </c:marker>
          <c:cat>
            <c:numRef>
              <c:f>Sheet1!$A$2:$A$62</c:f>
              <c:numCache>
                <c:formatCode>General</c:formatCode>
                <c:ptCount val="61"/>
                <c:pt idx="0">
                  <c:v>1990</c:v>
                </c:pt>
                <c:pt idx="1">
                  <c:v>1991</c:v>
                </c:pt>
                <c:pt idx="2">
                  <c:v>1992</c:v>
                </c:pt>
                <c:pt idx="3">
                  <c:v>1993</c:v>
                </c:pt>
                <c:pt idx="4">
                  <c:v>1994</c:v>
                </c:pt>
                <c:pt idx="5">
                  <c:v>1995</c:v>
                </c:pt>
                <c:pt idx="6">
                  <c:v>1996</c:v>
                </c:pt>
                <c:pt idx="7">
                  <c:v>1997</c:v>
                </c:pt>
                <c:pt idx="8">
                  <c:v>1998</c:v>
                </c:pt>
                <c:pt idx="9">
                  <c:v>1999</c:v>
                </c:pt>
                <c:pt idx="10">
                  <c:v>2000</c:v>
                </c:pt>
                <c:pt idx="11">
                  <c:v>2001</c:v>
                </c:pt>
                <c:pt idx="12">
                  <c:v>2002</c:v>
                </c:pt>
                <c:pt idx="13">
                  <c:v>2003</c:v>
                </c:pt>
                <c:pt idx="14">
                  <c:v>2004</c:v>
                </c:pt>
                <c:pt idx="15">
                  <c:v>2005</c:v>
                </c:pt>
                <c:pt idx="16">
                  <c:v>2006</c:v>
                </c:pt>
                <c:pt idx="17">
                  <c:v>2007</c:v>
                </c:pt>
                <c:pt idx="18">
                  <c:v>2008</c:v>
                </c:pt>
                <c:pt idx="19">
                  <c:v>2009</c:v>
                </c:pt>
                <c:pt idx="20">
                  <c:v>2010</c:v>
                </c:pt>
                <c:pt idx="21">
                  <c:v>2011</c:v>
                </c:pt>
                <c:pt idx="22">
                  <c:v>2012</c:v>
                </c:pt>
                <c:pt idx="23">
                  <c:v>2013</c:v>
                </c:pt>
                <c:pt idx="24">
                  <c:v>2014</c:v>
                </c:pt>
                <c:pt idx="25">
                  <c:v>2015</c:v>
                </c:pt>
                <c:pt idx="26">
                  <c:v>2016</c:v>
                </c:pt>
                <c:pt idx="27">
                  <c:v>2017</c:v>
                </c:pt>
                <c:pt idx="28">
                  <c:v>2018</c:v>
                </c:pt>
                <c:pt idx="29">
                  <c:v>2019</c:v>
                </c:pt>
                <c:pt idx="30">
                  <c:v>2020</c:v>
                </c:pt>
                <c:pt idx="31">
                  <c:v>2021</c:v>
                </c:pt>
                <c:pt idx="32">
                  <c:v>2022</c:v>
                </c:pt>
                <c:pt idx="33">
                  <c:v>2023</c:v>
                </c:pt>
                <c:pt idx="34">
                  <c:v>2024</c:v>
                </c:pt>
                <c:pt idx="35">
                  <c:v>2025</c:v>
                </c:pt>
                <c:pt idx="36">
                  <c:v>2026</c:v>
                </c:pt>
                <c:pt idx="37">
                  <c:v>2027</c:v>
                </c:pt>
                <c:pt idx="38">
                  <c:v>2028</c:v>
                </c:pt>
                <c:pt idx="39">
                  <c:v>2029</c:v>
                </c:pt>
                <c:pt idx="40">
                  <c:v>2030</c:v>
                </c:pt>
                <c:pt idx="41">
                  <c:v>2031</c:v>
                </c:pt>
                <c:pt idx="42">
                  <c:v>2032</c:v>
                </c:pt>
                <c:pt idx="43">
                  <c:v>2033</c:v>
                </c:pt>
                <c:pt idx="44">
                  <c:v>2034</c:v>
                </c:pt>
                <c:pt idx="45">
                  <c:v>2035</c:v>
                </c:pt>
                <c:pt idx="46">
                  <c:v>2036</c:v>
                </c:pt>
                <c:pt idx="47">
                  <c:v>2037</c:v>
                </c:pt>
                <c:pt idx="48">
                  <c:v>2038</c:v>
                </c:pt>
                <c:pt idx="49">
                  <c:v>2039</c:v>
                </c:pt>
                <c:pt idx="50">
                  <c:v>2040</c:v>
                </c:pt>
                <c:pt idx="51">
                  <c:v>2041</c:v>
                </c:pt>
                <c:pt idx="52">
                  <c:v>2042</c:v>
                </c:pt>
                <c:pt idx="53">
                  <c:v>2043</c:v>
                </c:pt>
                <c:pt idx="54">
                  <c:v>2044</c:v>
                </c:pt>
                <c:pt idx="55">
                  <c:v>2045</c:v>
                </c:pt>
                <c:pt idx="56">
                  <c:v>2046</c:v>
                </c:pt>
                <c:pt idx="57">
                  <c:v>2047</c:v>
                </c:pt>
                <c:pt idx="58">
                  <c:v>2048</c:v>
                </c:pt>
                <c:pt idx="59">
                  <c:v>2049</c:v>
                </c:pt>
                <c:pt idx="60">
                  <c:v>2050</c:v>
                </c:pt>
              </c:numCache>
            </c:numRef>
          </c:cat>
          <c:val>
            <c:numRef>
              <c:f>Sheet1!$B$2:$B$62</c:f>
              <c:numCache>
                <c:formatCode>General</c:formatCode>
                <c:ptCount val="61"/>
                <c:pt idx="0">
                  <c:v>15.293356999999999</c:v>
                </c:pt>
                <c:pt idx="1">
                  <c:v>14.220075</c:v>
                </c:pt>
                <c:pt idx="2">
                  <c:v>14.95992</c:v>
                </c:pt>
                <c:pt idx="3">
                  <c:v>16.372893000000001</c:v>
                </c:pt>
                <c:pt idx="4">
                  <c:v>17.199129999999997</c:v>
                </c:pt>
                <c:pt idx="5">
                  <c:v>16.825251000000005</c:v>
                </c:pt>
                <c:pt idx="6">
                  <c:v>18.178941999999999</c:v>
                </c:pt>
                <c:pt idx="7">
                  <c:v>19.564860999999997</c:v>
                </c:pt>
                <c:pt idx="8">
                  <c:v>20.890241</c:v>
                </c:pt>
                <c:pt idx="9">
                  <c:v>21.124063999999997</c:v>
                </c:pt>
                <c:pt idx="10">
                  <c:v>22.314368999999999</c:v>
                </c:pt>
                <c:pt idx="11">
                  <c:v>23.295789000000003</c:v>
                </c:pt>
                <c:pt idx="12">
                  <c:v>22.616711999999996</c:v>
                </c:pt>
                <c:pt idx="13">
                  <c:v>24.056142999999995</c:v>
                </c:pt>
                <c:pt idx="14">
                  <c:v>26.032464000000001</c:v>
                </c:pt>
                <c:pt idx="15">
                  <c:v>26.865962</c:v>
                </c:pt>
                <c:pt idx="16">
                  <c:v>26.594875999999996</c:v>
                </c:pt>
                <c:pt idx="17">
                  <c:v>25.913962999999999</c:v>
                </c:pt>
                <c:pt idx="18">
                  <c:v>23.971966000000005</c:v>
                </c:pt>
                <c:pt idx="19">
                  <c:v>20.863512000000004</c:v>
                </c:pt>
                <c:pt idx="20">
                  <c:v>20.537500999999999</c:v>
                </c:pt>
                <c:pt idx="21">
                  <c:v>18.624352999999996</c:v>
                </c:pt>
                <c:pt idx="22">
                  <c:v>16.928066000000001</c:v>
                </c:pt>
                <c:pt idx="23">
                  <c:v>13.981785</c:v>
                </c:pt>
                <c:pt idx="24">
                  <c:v>11.759028000000001</c:v>
                </c:pt>
                <c:pt idx="25">
                  <c:v>11.291676000000001</c:v>
                </c:pt>
                <c:pt idx="26">
                  <c:v>11.652391999999999</c:v>
                </c:pt>
                <c:pt idx="27">
                  <c:v>9.6417319999999993</c:v>
                </c:pt>
                <c:pt idx="28">
                  <c:v>6.8653120000000021</c:v>
                </c:pt>
                <c:pt idx="29">
                  <c:v>3.3343090000000011</c:v>
                </c:pt>
                <c:pt idx="30">
                  <c:v>1.1812110000000011</c:v>
                </c:pt>
                <c:pt idx="31">
                  <c:v>3.9727879999999978</c:v>
                </c:pt>
                <c:pt idx="32">
                  <c:v>2.9303139999999992</c:v>
                </c:pt>
                <c:pt idx="33">
                  <c:v>1.237644999999997</c:v>
                </c:pt>
                <c:pt idx="34">
                  <c:v>0.36589899999999886</c:v>
                </c:pt>
                <c:pt idx="35">
                  <c:v>-0.55080900000000099</c:v>
                </c:pt>
                <c:pt idx="36">
                  <c:v>-1.0564180000000007</c:v>
                </c:pt>
                <c:pt idx="37">
                  <c:v>-1.3947250000000011</c:v>
                </c:pt>
                <c:pt idx="38">
                  <c:v>-1.6889880000000019</c:v>
                </c:pt>
                <c:pt idx="39">
                  <c:v>-1.8116799999999991</c:v>
                </c:pt>
                <c:pt idx="40">
                  <c:v>-2.0025809999999957</c:v>
                </c:pt>
                <c:pt idx="41">
                  <c:v>-2.1097020000000022</c:v>
                </c:pt>
                <c:pt idx="42">
                  <c:v>-2.0366980000000012</c:v>
                </c:pt>
                <c:pt idx="43">
                  <c:v>-2.2212770000000006</c:v>
                </c:pt>
                <c:pt idx="44">
                  <c:v>-2.215993000000001</c:v>
                </c:pt>
                <c:pt idx="45">
                  <c:v>-1.8667610000000003</c:v>
                </c:pt>
                <c:pt idx="46">
                  <c:v>-1.3566189999999985</c:v>
                </c:pt>
                <c:pt idx="47">
                  <c:v>-1.043136999999998</c:v>
                </c:pt>
                <c:pt idx="48">
                  <c:v>-0.76371800000000079</c:v>
                </c:pt>
                <c:pt idx="49">
                  <c:v>-0.5770780000000002</c:v>
                </c:pt>
                <c:pt idx="50">
                  <c:v>-0.34405899999999789</c:v>
                </c:pt>
                <c:pt idx="51">
                  <c:v>-0.13319500000000062</c:v>
                </c:pt>
                <c:pt idx="52">
                  <c:v>-9.8462000000001382E-2</c:v>
                </c:pt>
                <c:pt idx="53">
                  <c:v>-0.36871700000000018</c:v>
                </c:pt>
                <c:pt idx="54">
                  <c:v>-0.38180200000000397</c:v>
                </c:pt>
                <c:pt idx="55">
                  <c:v>5.8572000000001623E-2</c:v>
                </c:pt>
                <c:pt idx="56">
                  <c:v>0.13475700000000046</c:v>
                </c:pt>
                <c:pt idx="57">
                  <c:v>0.21518999999999977</c:v>
                </c:pt>
                <c:pt idx="58">
                  <c:v>0.5479920000000007</c:v>
                </c:pt>
                <c:pt idx="59">
                  <c:v>0.86536099999999649</c:v>
                </c:pt>
                <c:pt idx="60">
                  <c:v>1.6671789999999973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coal and coke</c:v>
                </c:pt>
              </c:strCache>
            </c:strRef>
          </c:tx>
          <c:spPr>
            <a:ln w="22225" cap="rnd">
              <a:solidFill>
                <a:srgbClr val="7F7F7F"/>
              </a:solidFill>
              <a:round/>
            </a:ln>
            <a:effectLst/>
          </c:spPr>
          <c:marker>
            <c:symbol val="none"/>
          </c:marker>
          <c:cat>
            <c:numRef>
              <c:f>Sheet1!$A$2:$A$62</c:f>
              <c:numCache>
                <c:formatCode>General</c:formatCode>
                <c:ptCount val="61"/>
                <c:pt idx="0">
                  <c:v>1990</c:v>
                </c:pt>
                <c:pt idx="1">
                  <c:v>1991</c:v>
                </c:pt>
                <c:pt idx="2">
                  <c:v>1992</c:v>
                </c:pt>
                <c:pt idx="3">
                  <c:v>1993</c:v>
                </c:pt>
                <c:pt idx="4">
                  <c:v>1994</c:v>
                </c:pt>
                <c:pt idx="5">
                  <c:v>1995</c:v>
                </c:pt>
                <c:pt idx="6">
                  <c:v>1996</c:v>
                </c:pt>
                <c:pt idx="7">
                  <c:v>1997</c:v>
                </c:pt>
                <c:pt idx="8">
                  <c:v>1998</c:v>
                </c:pt>
                <c:pt idx="9">
                  <c:v>1999</c:v>
                </c:pt>
                <c:pt idx="10">
                  <c:v>2000</c:v>
                </c:pt>
                <c:pt idx="11">
                  <c:v>2001</c:v>
                </c:pt>
                <c:pt idx="12">
                  <c:v>2002</c:v>
                </c:pt>
                <c:pt idx="13">
                  <c:v>2003</c:v>
                </c:pt>
                <c:pt idx="14">
                  <c:v>2004</c:v>
                </c:pt>
                <c:pt idx="15">
                  <c:v>2005</c:v>
                </c:pt>
                <c:pt idx="16">
                  <c:v>2006</c:v>
                </c:pt>
                <c:pt idx="17">
                  <c:v>2007</c:v>
                </c:pt>
                <c:pt idx="18">
                  <c:v>2008</c:v>
                </c:pt>
                <c:pt idx="19">
                  <c:v>2009</c:v>
                </c:pt>
                <c:pt idx="20">
                  <c:v>2010</c:v>
                </c:pt>
                <c:pt idx="21">
                  <c:v>2011</c:v>
                </c:pt>
                <c:pt idx="22">
                  <c:v>2012</c:v>
                </c:pt>
                <c:pt idx="23">
                  <c:v>2013</c:v>
                </c:pt>
                <c:pt idx="24">
                  <c:v>2014</c:v>
                </c:pt>
                <c:pt idx="25">
                  <c:v>2015</c:v>
                </c:pt>
                <c:pt idx="26">
                  <c:v>2016</c:v>
                </c:pt>
                <c:pt idx="27">
                  <c:v>2017</c:v>
                </c:pt>
                <c:pt idx="28">
                  <c:v>2018</c:v>
                </c:pt>
                <c:pt idx="29">
                  <c:v>2019</c:v>
                </c:pt>
                <c:pt idx="30">
                  <c:v>2020</c:v>
                </c:pt>
                <c:pt idx="31">
                  <c:v>2021</c:v>
                </c:pt>
                <c:pt idx="32">
                  <c:v>2022</c:v>
                </c:pt>
                <c:pt idx="33">
                  <c:v>2023</c:v>
                </c:pt>
                <c:pt idx="34">
                  <c:v>2024</c:v>
                </c:pt>
                <c:pt idx="35">
                  <c:v>2025</c:v>
                </c:pt>
                <c:pt idx="36">
                  <c:v>2026</c:v>
                </c:pt>
                <c:pt idx="37">
                  <c:v>2027</c:v>
                </c:pt>
                <c:pt idx="38">
                  <c:v>2028</c:v>
                </c:pt>
                <c:pt idx="39">
                  <c:v>2029</c:v>
                </c:pt>
                <c:pt idx="40">
                  <c:v>2030</c:v>
                </c:pt>
                <c:pt idx="41">
                  <c:v>2031</c:v>
                </c:pt>
                <c:pt idx="42">
                  <c:v>2032</c:v>
                </c:pt>
                <c:pt idx="43">
                  <c:v>2033</c:v>
                </c:pt>
                <c:pt idx="44">
                  <c:v>2034</c:v>
                </c:pt>
                <c:pt idx="45">
                  <c:v>2035</c:v>
                </c:pt>
                <c:pt idx="46">
                  <c:v>2036</c:v>
                </c:pt>
                <c:pt idx="47">
                  <c:v>2037</c:v>
                </c:pt>
                <c:pt idx="48">
                  <c:v>2038</c:v>
                </c:pt>
                <c:pt idx="49">
                  <c:v>2039</c:v>
                </c:pt>
                <c:pt idx="50">
                  <c:v>2040</c:v>
                </c:pt>
                <c:pt idx="51">
                  <c:v>2041</c:v>
                </c:pt>
                <c:pt idx="52">
                  <c:v>2042</c:v>
                </c:pt>
                <c:pt idx="53">
                  <c:v>2043</c:v>
                </c:pt>
                <c:pt idx="54">
                  <c:v>2044</c:v>
                </c:pt>
                <c:pt idx="55">
                  <c:v>2045</c:v>
                </c:pt>
                <c:pt idx="56">
                  <c:v>2046</c:v>
                </c:pt>
                <c:pt idx="57">
                  <c:v>2047</c:v>
                </c:pt>
                <c:pt idx="58">
                  <c:v>2048</c:v>
                </c:pt>
                <c:pt idx="59">
                  <c:v>2049</c:v>
                </c:pt>
                <c:pt idx="60">
                  <c:v>2050</c:v>
                </c:pt>
              </c:numCache>
            </c:numRef>
          </c:cat>
          <c:val>
            <c:numRef>
              <c:f>Sheet1!$C$2:$C$62</c:f>
              <c:numCache>
                <c:formatCode>General</c:formatCode>
                <c:ptCount val="61"/>
                <c:pt idx="0">
                  <c:v>-2.7000109999999999</c:v>
                </c:pt>
                <c:pt idx="1">
                  <c:v>-2.759236</c:v>
                </c:pt>
                <c:pt idx="2">
                  <c:v>-2.5522320000000001</c:v>
                </c:pt>
                <c:pt idx="3">
                  <c:v>-1.7308340000000002</c:v>
                </c:pt>
                <c:pt idx="4">
                  <c:v>-1.5987259999999999</c:v>
                </c:pt>
                <c:pt idx="5">
                  <c:v>-2.0202789999999999</c:v>
                </c:pt>
                <c:pt idx="6">
                  <c:v>-2.1423380000000001</c:v>
                </c:pt>
                <c:pt idx="7">
                  <c:v>-1.9595270000000005</c:v>
                </c:pt>
                <c:pt idx="8">
                  <c:v>-1.8064899999999997</c:v>
                </c:pt>
                <c:pt idx="9">
                  <c:v>-1.240183</c:v>
                </c:pt>
                <c:pt idx="10">
                  <c:v>-1.1493719999999998</c:v>
                </c:pt>
                <c:pt idx="11">
                  <c:v>-0.74127799999999999</c:v>
                </c:pt>
                <c:pt idx="12">
                  <c:v>-0.54944399999999993</c:v>
                </c:pt>
                <c:pt idx="13">
                  <c:v>-0.44053300000000001</c:v>
                </c:pt>
                <c:pt idx="14">
                  <c:v>-0.43336699999999995</c:v>
                </c:pt>
                <c:pt idx="15">
                  <c:v>-0.46752700000000014</c:v>
                </c:pt>
                <c:pt idx="16">
                  <c:v>-0.296736</c:v>
                </c:pt>
                <c:pt idx="17">
                  <c:v>-0.5727859999999998</c:v>
                </c:pt>
                <c:pt idx="18">
                  <c:v>-1.1745399999999997</c:v>
                </c:pt>
                <c:pt idx="19">
                  <c:v>-0.97268000000000032</c:v>
                </c:pt>
                <c:pt idx="20">
                  <c:v>-1.6235090000000001</c:v>
                </c:pt>
                <c:pt idx="21">
                  <c:v>-2.4123520000000003</c:v>
                </c:pt>
                <c:pt idx="22">
                  <c:v>-2.8713629999999992</c:v>
                </c:pt>
                <c:pt idx="23">
                  <c:v>-2.7131110000000001</c:v>
                </c:pt>
                <c:pt idx="24">
                  <c:v>-2.2042699999999997</c:v>
                </c:pt>
                <c:pt idx="25">
                  <c:v>-1.614117</c:v>
                </c:pt>
                <c:pt idx="26">
                  <c:v>-1.3454769999999998</c:v>
                </c:pt>
                <c:pt idx="27">
                  <c:v>-2.2491779999999997</c:v>
                </c:pt>
                <c:pt idx="28">
                  <c:v>-2.7132579999999997</c:v>
                </c:pt>
                <c:pt idx="29">
                  <c:v>-2.1920259999999998</c:v>
                </c:pt>
                <c:pt idx="30">
                  <c:v>-1.730332573428</c:v>
                </c:pt>
                <c:pt idx="31">
                  <c:v>-1.87235163522</c:v>
                </c:pt>
                <c:pt idx="32">
                  <c:v>-2.2587378911760001</c:v>
                </c:pt>
                <c:pt idx="33">
                  <c:v>-2.4937499988999998</c:v>
                </c:pt>
                <c:pt idx="34">
                  <c:v>-2.508404054608</c:v>
                </c:pt>
                <c:pt idx="35">
                  <c:v>-2.513166517788</c:v>
                </c:pt>
                <c:pt idx="36">
                  <c:v>-2.5246749704720002</c:v>
                </c:pt>
                <c:pt idx="37">
                  <c:v>-2.5238554839279996</c:v>
                </c:pt>
                <c:pt idx="38">
                  <c:v>-2.5241100166919996</c:v>
                </c:pt>
                <c:pt idx="39">
                  <c:v>-2.4925244377959999</c:v>
                </c:pt>
                <c:pt idx="40">
                  <c:v>-2.4727068467920001</c:v>
                </c:pt>
                <c:pt idx="41">
                  <c:v>-2.4748755089999999</c:v>
                </c:pt>
                <c:pt idx="42">
                  <c:v>-2.5217039763239999</c:v>
                </c:pt>
                <c:pt idx="43">
                  <c:v>-2.4713557294639998</c:v>
                </c:pt>
                <c:pt idx="44">
                  <c:v>-2.4633780562359995</c:v>
                </c:pt>
                <c:pt idx="45">
                  <c:v>-2.4977771292559998</c:v>
                </c:pt>
                <c:pt idx="46">
                  <c:v>-2.4562680980999998</c:v>
                </c:pt>
                <c:pt idx="47">
                  <c:v>-2.455877019936</c:v>
                </c:pt>
                <c:pt idx="48">
                  <c:v>-2.455301432028</c:v>
                </c:pt>
                <c:pt idx="49">
                  <c:v>-2.4032458960359997</c:v>
                </c:pt>
                <c:pt idx="50">
                  <c:v>-2.4146635726079997</c:v>
                </c:pt>
                <c:pt idx="51">
                  <c:v>-2.397083878024</c:v>
                </c:pt>
                <c:pt idx="52">
                  <c:v>-2.39647244306</c:v>
                </c:pt>
                <c:pt idx="53">
                  <c:v>-2.3939219214279999</c:v>
                </c:pt>
                <c:pt idx="54">
                  <c:v>-2.3894721453320003</c:v>
                </c:pt>
                <c:pt idx="55">
                  <c:v>-2.3891270348839999</c:v>
                </c:pt>
                <c:pt idx="56">
                  <c:v>-2.3889993054080003</c:v>
                </c:pt>
                <c:pt idx="57">
                  <c:v>-2.3888500251760001</c:v>
                </c:pt>
                <c:pt idx="58">
                  <c:v>-2.3885520679719998</c:v>
                </c:pt>
                <c:pt idx="59">
                  <c:v>-2.3883776334959999</c:v>
                </c:pt>
                <c:pt idx="60">
                  <c:v>-2.4274179834040002</c:v>
                </c:pt>
              </c:numCache>
            </c:numRef>
          </c:val>
          <c:smooth val="0"/>
        </c:ser>
        <c:ser>
          <c:idx val="4"/>
          <c:order val="2"/>
          <c:tx>
            <c:strRef>
              <c:f>Sheet1!$D$1</c:f>
              <c:strCache>
                <c:ptCount val="1"/>
                <c:pt idx="0">
                  <c:v>natural gas</c:v>
                </c:pt>
              </c:strCache>
            </c:strRef>
          </c:tx>
          <c:spPr>
            <a:ln w="22225" cap="rnd">
              <a:solidFill>
                <a:srgbClr val="0096D7"/>
              </a:solidFill>
              <a:round/>
            </a:ln>
            <a:effectLst/>
          </c:spPr>
          <c:marker>
            <c:symbol val="none"/>
          </c:marker>
          <c:cat>
            <c:numRef>
              <c:f>Sheet1!$A$2:$A$62</c:f>
              <c:numCache>
                <c:formatCode>General</c:formatCode>
                <c:ptCount val="61"/>
                <c:pt idx="0">
                  <c:v>1990</c:v>
                </c:pt>
                <c:pt idx="1">
                  <c:v>1991</c:v>
                </c:pt>
                <c:pt idx="2">
                  <c:v>1992</c:v>
                </c:pt>
                <c:pt idx="3">
                  <c:v>1993</c:v>
                </c:pt>
                <c:pt idx="4">
                  <c:v>1994</c:v>
                </c:pt>
                <c:pt idx="5">
                  <c:v>1995</c:v>
                </c:pt>
                <c:pt idx="6">
                  <c:v>1996</c:v>
                </c:pt>
                <c:pt idx="7">
                  <c:v>1997</c:v>
                </c:pt>
                <c:pt idx="8">
                  <c:v>1998</c:v>
                </c:pt>
                <c:pt idx="9">
                  <c:v>1999</c:v>
                </c:pt>
                <c:pt idx="10">
                  <c:v>2000</c:v>
                </c:pt>
                <c:pt idx="11">
                  <c:v>2001</c:v>
                </c:pt>
                <c:pt idx="12">
                  <c:v>2002</c:v>
                </c:pt>
                <c:pt idx="13">
                  <c:v>2003</c:v>
                </c:pt>
                <c:pt idx="14">
                  <c:v>2004</c:v>
                </c:pt>
                <c:pt idx="15">
                  <c:v>2005</c:v>
                </c:pt>
                <c:pt idx="16">
                  <c:v>2006</c:v>
                </c:pt>
                <c:pt idx="17">
                  <c:v>2007</c:v>
                </c:pt>
                <c:pt idx="18">
                  <c:v>2008</c:v>
                </c:pt>
                <c:pt idx="19">
                  <c:v>2009</c:v>
                </c:pt>
                <c:pt idx="20">
                  <c:v>2010</c:v>
                </c:pt>
                <c:pt idx="21">
                  <c:v>2011</c:v>
                </c:pt>
                <c:pt idx="22">
                  <c:v>2012</c:v>
                </c:pt>
                <c:pt idx="23">
                  <c:v>2013</c:v>
                </c:pt>
                <c:pt idx="24">
                  <c:v>2014</c:v>
                </c:pt>
                <c:pt idx="25">
                  <c:v>2015</c:v>
                </c:pt>
                <c:pt idx="26">
                  <c:v>2016</c:v>
                </c:pt>
                <c:pt idx="27">
                  <c:v>2017</c:v>
                </c:pt>
                <c:pt idx="28">
                  <c:v>2018</c:v>
                </c:pt>
                <c:pt idx="29">
                  <c:v>2019</c:v>
                </c:pt>
                <c:pt idx="30">
                  <c:v>2020</c:v>
                </c:pt>
                <c:pt idx="31">
                  <c:v>2021</c:v>
                </c:pt>
                <c:pt idx="32">
                  <c:v>2022</c:v>
                </c:pt>
                <c:pt idx="33">
                  <c:v>2023</c:v>
                </c:pt>
                <c:pt idx="34">
                  <c:v>2024</c:v>
                </c:pt>
                <c:pt idx="35">
                  <c:v>2025</c:v>
                </c:pt>
                <c:pt idx="36">
                  <c:v>2026</c:v>
                </c:pt>
                <c:pt idx="37">
                  <c:v>2027</c:v>
                </c:pt>
                <c:pt idx="38">
                  <c:v>2028</c:v>
                </c:pt>
                <c:pt idx="39">
                  <c:v>2029</c:v>
                </c:pt>
                <c:pt idx="40">
                  <c:v>2030</c:v>
                </c:pt>
                <c:pt idx="41">
                  <c:v>2031</c:v>
                </c:pt>
                <c:pt idx="42">
                  <c:v>2032</c:v>
                </c:pt>
                <c:pt idx="43">
                  <c:v>2033</c:v>
                </c:pt>
                <c:pt idx="44">
                  <c:v>2034</c:v>
                </c:pt>
                <c:pt idx="45">
                  <c:v>2035</c:v>
                </c:pt>
                <c:pt idx="46">
                  <c:v>2036</c:v>
                </c:pt>
                <c:pt idx="47">
                  <c:v>2037</c:v>
                </c:pt>
                <c:pt idx="48">
                  <c:v>2038</c:v>
                </c:pt>
                <c:pt idx="49">
                  <c:v>2039</c:v>
                </c:pt>
                <c:pt idx="50">
                  <c:v>2040</c:v>
                </c:pt>
                <c:pt idx="51">
                  <c:v>2041</c:v>
                </c:pt>
                <c:pt idx="52">
                  <c:v>2042</c:v>
                </c:pt>
                <c:pt idx="53">
                  <c:v>2043</c:v>
                </c:pt>
                <c:pt idx="54">
                  <c:v>2044</c:v>
                </c:pt>
                <c:pt idx="55">
                  <c:v>2045</c:v>
                </c:pt>
                <c:pt idx="56">
                  <c:v>2046</c:v>
                </c:pt>
                <c:pt idx="57">
                  <c:v>2047</c:v>
                </c:pt>
                <c:pt idx="58">
                  <c:v>2048</c:v>
                </c:pt>
                <c:pt idx="59">
                  <c:v>2049</c:v>
                </c:pt>
                <c:pt idx="60">
                  <c:v>2050</c:v>
                </c:pt>
              </c:numCache>
            </c:numRef>
          </c:cat>
          <c:val>
            <c:numRef>
              <c:f>Sheet1!$D$2:$D$62</c:f>
              <c:numCache>
                <c:formatCode>General</c:formatCode>
                <c:ptCount val="61"/>
                <c:pt idx="0">
                  <c:v>1.463541</c:v>
                </c:pt>
                <c:pt idx="1">
                  <c:v>1.6660509999999999</c:v>
                </c:pt>
                <c:pt idx="2">
                  <c:v>1.940841</c:v>
                </c:pt>
                <c:pt idx="3">
                  <c:v>2.2546910000000002</c:v>
                </c:pt>
                <c:pt idx="4">
                  <c:v>2.5180470000000001</c:v>
                </c:pt>
                <c:pt idx="5">
                  <c:v>2.7448960000000002</c:v>
                </c:pt>
                <c:pt idx="6">
                  <c:v>2.846956</c:v>
                </c:pt>
                <c:pt idx="7">
                  <c:v>2.9043060000000001</c:v>
                </c:pt>
                <c:pt idx="8">
                  <c:v>3.0637989999999999</c:v>
                </c:pt>
                <c:pt idx="9">
                  <c:v>3.4999910000000001</c:v>
                </c:pt>
                <c:pt idx="10">
                  <c:v>3.623402</c:v>
                </c:pt>
                <c:pt idx="11">
                  <c:v>3.691398</c:v>
                </c:pt>
                <c:pt idx="12">
                  <c:v>3.5834399999999995</c:v>
                </c:pt>
                <c:pt idx="13">
                  <c:v>3.3563009999999998</c:v>
                </c:pt>
                <c:pt idx="14">
                  <c:v>3.5031970000000001</c:v>
                </c:pt>
                <c:pt idx="15">
                  <c:v>3.7144020000000006</c:v>
                </c:pt>
                <c:pt idx="16">
                  <c:v>3.5604640000000001</c:v>
                </c:pt>
                <c:pt idx="17">
                  <c:v>3.8929149999999999</c:v>
                </c:pt>
                <c:pt idx="18">
                  <c:v>3.1117719999999998</c:v>
                </c:pt>
                <c:pt idx="19">
                  <c:v>2.7631359999999994</c:v>
                </c:pt>
                <c:pt idx="20">
                  <c:v>2.6872559999999996</c:v>
                </c:pt>
                <c:pt idx="21">
                  <c:v>2.0362089999999999</c:v>
                </c:pt>
                <c:pt idx="22">
                  <c:v>1.5828359999999999</c:v>
                </c:pt>
                <c:pt idx="23">
                  <c:v>1.3688739999999997</c:v>
                </c:pt>
                <c:pt idx="24">
                  <c:v>1.234893</c:v>
                </c:pt>
                <c:pt idx="25">
                  <c:v>0.98648199999999975</c:v>
                </c:pt>
                <c:pt idx="26">
                  <c:v>0.72513299999999981</c:v>
                </c:pt>
                <c:pt idx="27">
                  <c:v>-7.3131000000000307E-2</c:v>
                </c:pt>
                <c:pt idx="28">
                  <c:v>-0.67881599999999975</c:v>
                </c:pt>
                <c:pt idx="29">
                  <c:v>-1.8879719999999998</c:v>
                </c:pt>
                <c:pt idx="30">
                  <c:v>-2.653146</c:v>
                </c:pt>
                <c:pt idx="31">
                  <c:v>-3.6402010000000002</c:v>
                </c:pt>
                <c:pt idx="32">
                  <c:v>-3.8323459999999998</c:v>
                </c:pt>
                <c:pt idx="33">
                  <c:v>-4.2422540000000009</c:v>
                </c:pt>
                <c:pt idx="34">
                  <c:v>-4.8521800000000006</c:v>
                </c:pt>
                <c:pt idx="35">
                  <c:v>-5.3290959999999998</c:v>
                </c:pt>
                <c:pt idx="36">
                  <c:v>-5.5596389999999989</c:v>
                </c:pt>
                <c:pt idx="37">
                  <c:v>-5.6809589999999996</c:v>
                </c:pt>
                <c:pt idx="38">
                  <c:v>-5.9450900000000004</c:v>
                </c:pt>
                <c:pt idx="39">
                  <c:v>-6.2568629999999992</c:v>
                </c:pt>
                <c:pt idx="40">
                  <c:v>-6.7137539999999998</c:v>
                </c:pt>
                <c:pt idx="41">
                  <c:v>-6.8387979999999988</c:v>
                </c:pt>
                <c:pt idx="42">
                  <c:v>-6.9204720000000002</c:v>
                </c:pt>
                <c:pt idx="43">
                  <c:v>-7.0375239999999994</c:v>
                </c:pt>
                <c:pt idx="44">
                  <c:v>-7.0603280000000002</c:v>
                </c:pt>
                <c:pt idx="45">
                  <c:v>-7.0586779999999987</c:v>
                </c:pt>
                <c:pt idx="46">
                  <c:v>-7.0954189999999997</c:v>
                </c:pt>
                <c:pt idx="47">
                  <c:v>-7.0844259999999988</c:v>
                </c:pt>
                <c:pt idx="48">
                  <c:v>-7.0769589999999996</c:v>
                </c:pt>
                <c:pt idx="49">
                  <c:v>-7.0909479999999991</c:v>
                </c:pt>
                <c:pt idx="50">
                  <c:v>-7.1236669999999993</c:v>
                </c:pt>
                <c:pt idx="51">
                  <c:v>-7.1146759999999993</c:v>
                </c:pt>
                <c:pt idx="52">
                  <c:v>-7.1590239999999996</c:v>
                </c:pt>
                <c:pt idx="53">
                  <c:v>-7.1977639999999994</c:v>
                </c:pt>
                <c:pt idx="54">
                  <c:v>-7.2710409999999994</c:v>
                </c:pt>
                <c:pt idx="55">
                  <c:v>-7.281625</c:v>
                </c:pt>
                <c:pt idx="56">
                  <c:v>-7.3302700000000005</c:v>
                </c:pt>
                <c:pt idx="57">
                  <c:v>-7.3640089999999994</c:v>
                </c:pt>
                <c:pt idx="58">
                  <c:v>-7.4293230000000001</c:v>
                </c:pt>
                <c:pt idx="59">
                  <c:v>-7.4242679999999996</c:v>
                </c:pt>
                <c:pt idx="60">
                  <c:v>-7.4398819999999999</c:v>
                </c:pt>
              </c:numCache>
            </c:numRef>
          </c:val>
          <c:smooth val="0"/>
        </c:ser>
        <c:ser>
          <c:idx val="7"/>
          <c:order val="3"/>
          <c:tx>
            <c:strRef>
              <c:f>Sheet1!$E$1</c:f>
              <c:strCache>
                <c:ptCount val="1"/>
                <c:pt idx="0">
                  <c:v>electricity</c:v>
                </c:pt>
              </c:strCache>
            </c:strRef>
          </c:tx>
          <c:spPr>
            <a:ln w="22225" cap="rnd">
              <a:solidFill>
                <a:srgbClr val="FFC702"/>
              </a:solidFill>
              <a:round/>
            </a:ln>
            <a:effectLst/>
          </c:spPr>
          <c:marker>
            <c:symbol val="none"/>
          </c:marker>
          <c:cat>
            <c:numRef>
              <c:f>Sheet1!$A$2:$A$62</c:f>
              <c:numCache>
                <c:formatCode>General</c:formatCode>
                <c:ptCount val="61"/>
                <c:pt idx="0">
                  <c:v>1990</c:v>
                </c:pt>
                <c:pt idx="1">
                  <c:v>1991</c:v>
                </c:pt>
                <c:pt idx="2">
                  <c:v>1992</c:v>
                </c:pt>
                <c:pt idx="3">
                  <c:v>1993</c:v>
                </c:pt>
                <c:pt idx="4">
                  <c:v>1994</c:v>
                </c:pt>
                <c:pt idx="5">
                  <c:v>1995</c:v>
                </c:pt>
                <c:pt idx="6">
                  <c:v>1996</c:v>
                </c:pt>
                <c:pt idx="7">
                  <c:v>1997</c:v>
                </c:pt>
                <c:pt idx="8">
                  <c:v>1998</c:v>
                </c:pt>
                <c:pt idx="9">
                  <c:v>1999</c:v>
                </c:pt>
                <c:pt idx="10">
                  <c:v>2000</c:v>
                </c:pt>
                <c:pt idx="11">
                  <c:v>2001</c:v>
                </c:pt>
                <c:pt idx="12">
                  <c:v>2002</c:v>
                </c:pt>
                <c:pt idx="13">
                  <c:v>2003</c:v>
                </c:pt>
                <c:pt idx="14">
                  <c:v>2004</c:v>
                </c:pt>
                <c:pt idx="15">
                  <c:v>2005</c:v>
                </c:pt>
                <c:pt idx="16">
                  <c:v>2006</c:v>
                </c:pt>
                <c:pt idx="17">
                  <c:v>2007</c:v>
                </c:pt>
                <c:pt idx="18">
                  <c:v>2008</c:v>
                </c:pt>
                <c:pt idx="19">
                  <c:v>2009</c:v>
                </c:pt>
                <c:pt idx="20">
                  <c:v>2010</c:v>
                </c:pt>
                <c:pt idx="21">
                  <c:v>2011</c:v>
                </c:pt>
                <c:pt idx="22">
                  <c:v>2012</c:v>
                </c:pt>
                <c:pt idx="23">
                  <c:v>2013</c:v>
                </c:pt>
                <c:pt idx="24">
                  <c:v>2014</c:v>
                </c:pt>
                <c:pt idx="25">
                  <c:v>2015</c:v>
                </c:pt>
                <c:pt idx="26">
                  <c:v>2016</c:v>
                </c:pt>
                <c:pt idx="27">
                  <c:v>2017</c:v>
                </c:pt>
                <c:pt idx="28">
                  <c:v>2018</c:v>
                </c:pt>
                <c:pt idx="29">
                  <c:v>2019</c:v>
                </c:pt>
                <c:pt idx="30">
                  <c:v>2020</c:v>
                </c:pt>
                <c:pt idx="31">
                  <c:v>2021</c:v>
                </c:pt>
                <c:pt idx="32">
                  <c:v>2022</c:v>
                </c:pt>
                <c:pt idx="33">
                  <c:v>2023</c:v>
                </c:pt>
                <c:pt idx="34">
                  <c:v>2024</c:v>
                </c:pt>
                <c:pt idx="35">
                  <c:v>2025</c:v>
                </c:pt>
                <c:pt idx="36">
                  <c:v>2026</c:v>
                </c:pt>
                <c:pt idx="37">
                  <c:v>2027</c:v>
                </c:pt>
                <c:pt idx="38">
                  <c:v>2028</c:v>
                </c:pt>
                <c:pt idx="39">
                  <c:v>2029</c:v>
                </c:pt>
                <c:pt idx="40">
                  <c:v>2030</c:v>
                </c:pt>
                <c:pt idx="41">
                  <c:v>2031</c:v>
                </c:pt>
                <c:pt idx="42">
                  <c:v>2032</c:v>
                </c:pt>
                <c:pt idx="43">
                  <c:v>2033</c:v>
                </c:pt>
                <c:pt idx="44">
                  <c:v>2034</c:v>
                </c:pt>
                <c:pt idx="45">
                  <c:v>2035</c:v>
                </c:pt>
                <c:pt idx="46">
                  <c:v>2036</c:v>
                </c:pt>
                <c:pt idx="47">
                  <c:v>2037</c:v>
                </c:pt>
                <c:pt idx="48">
                  <c:v>2038</c:v>
                </c:pt>
                <c:pt idx="49">
                  <c:v>2039</c:v>
                </c:pt>
                <c:pt idx="50">
                  <c:v>2040</c:v>
                </c:pt>
                <c:pt idx="51">
                  <c:v>2041</c:v>
                </c:pt>
                <c:pt idx="52">
                  <c:v>2042</c:v>
                </c:pt>
                <c:pt idx="53">
                  <c:v>2043</c:v>
                </c:pt>
                <c:pt idx="54">
                  <c:v>2044</c:v>
                </c:pt>
                <c:pt idx="55">
                  <c:v>2045</c:v>
                </c:pt>
                <c:pt idx="56">
                  <c:v>2046</c:v>
                </c:pt>
                <c:pt idx="57">
                  <c:v>2047</c:v>
                </c:pt>
                <c:pt idx="58">
                  <c:v>2048</c:v>
                </c:pt>
                <c:pt idx="59">
                  <c:v>2049</c:v>
                </c:pt>
                <c:pt idx="60">
                  <c:v>2050</c:v>
                </c:pt>
              </c:numCache>
            </c:numRef>
          </c:cat>
          <c:val>
            <c:numRef>
              <c:f>Sheet1!$E$2:$E$62</c:f>
              <c:numCache>
                <c:formatCode>General</c:formatCode>
                <c:ptCount val="61"/>
                <c:pt idx="0">
                  <c:v>7.8879999999999974E-3</c:v>
                </c:pt>
                <c:pt idx="1">
                  <c:v>6.6965999999999998E-2</c:v>
                </c:pt>
                <c:pt idx="2">
                  <c:v>8.6732999999999991E-2</c:v>
                </c:pt>
                <c:pt idx="3">
                  <c:v>9.4909999999999994E-2</c:v>
                </c:pt>
                <c:pt idx="4">
                  <c:v>0.15293699999999999</c:v>
                </c:pt>
                <c:pt idx="5">
                  <c:v>0.13385500000000003</c:v>
                </c:pt>
                <c:pt idx="6">
                  <c:v>0.13714400000000002</c:v>
                </c:pt>
                <c:pt idx="7">
                  <c:v>0.116204</c:v>
                </c:pt>
                <c:pt idx="8">
                  <c:v>8.8223999999999983E-2</c:v>
                </c:pt>
                <c:pt idx="9">
                  <c:v>9.8924000000000012E-2</c:v>
                </c:pt>
                <c:pt idx="10">
                  <c:v>0.115199</c:v>
                </c:pt>
                <c:pt idx="11">
                  <c:v>7.5156000000000001E-2</c:v>
                </c:pt>
                <c:pt idx="12">
                  <c:v>7.1594999999999992E-2</c:v>
                </c:pt>
                <c:pt idx="13">
                  <c:v>2.1903999999999996E-2</c:v>
                </c:pt>
                <c:pt idx="14">
                  <c:v>3.8596999999999992E-2</c:v>
                </c:pt>
                <c:pt idx="15">
                  <c:v>8.4543999999999994E-2</c:v>
                </c:pt>
                <c:pt idx="16">
                  <c:v>6.2849000000000016E-2</c:v>
                </c:pt>
                <c:pt idx="17">
                  <c:v>0.10663199999999999</c:v>
                </c:pt>
                <c:pt idx="18">
                  <c:v>0.11198600000000002</c:v>
                </c:pt>
                <c:pt idx="19">
                  <c:v>0.11618700000000001</c:v>
                </c:pt>
                <c:pt idx="20">
                  <c:v>8.8634000000000018E-2</c:v>
                </c:pt>
                <c:pt idx="21">
                  <c:v>0.12710099999999999</c:v>
                </c:pt>
                <c:pt idx="22">
                  <c:v>0.16125600000000001</c:v>
                </c:pt>
                <c:pt idx="23">
                  <c:v>0.19747299999999998</c:v>
                </c:pt>
                <c:pt idx="24">
                  <c:v>0.181559</c:v>
                </c:pt>
                <c:pt idx="25">
                  <c:v>0.22747999999999999</c:v>
                </c:pt>
                <c:pt idx="26">
                  <c:v>0.226906</c:v>
                </c:pt>
                <c:pt idx="27">
                  <c:v>0.19214400000000001</c:v>
                </c:pt>
                <c:pt idx="28">
                  <c:v>0.15168399999999999</c:v>
                </c:pt>
                <c:pt idx="29">
                  <c:v>0.13322000000000001</c:v>
                </c:pt>
                <c:pt idx="30">
                  <c:v>0.15588257342799999</c:v>
                </c:pt>
                <c:pt idx="31">
                  <c:v>0.16298163522</c:v>
                </c:pt>
                <c:pt idx="32">
                  <c:v>0.152060891176</c:v>
                </c:pt>
                <c:pt idx="33">
                  <c:v>0.14682799890000001</c:v>
                </c:pt>
                <c:pt idx="34">
                  <c:v>0.15358805460799999</c:v>
                </c:pt>
                <c:pt idx="35">
                  <c:v>0.14420851778800001</c:v>
                </c:pt>
                <c:pt idx="36">
                  <c:v>0.14854997047200003</c:v>
                </c:pt>
                <c:pt idx="37">
                  <c:v>0.162048483928</c:v>
                </c:pt>
                <c:pt idx="38">
                  <c:v>0.16949601669199998</c:v>
                </c:pt>
                <c:pt idx="39">
                  <c:v>0.166956437796</c:v>
                </c:pt>
                <c:pt idx="40">
                  <c:v>0.17586084679200001</c:v>
                </c:pt>
                <c:pt idx="41">
                  <c:v>0.16561250899999999</c:v>
                </c:pt>
                <c:pt idx="42">
                  <c:v>0.17463597632399999</c:v>
                </c:pt>
                <c:pt idx="43">
                  <c:v>0.172753729464</c:v>
                </c:pt>
                <c:pt idx="44">
                  <c:v>0.180650056236</c:v>
                </c:pt>
                <c:pt idx="45">
                  <c:v>0.17878312925600001</c:v>
                </c:pt>
                <c:pt idx="46">
                  <c:v>0.1740270981</c:v>
                </c:pt>
                <c:pt idx="47">
                  <c:v>0.171551019936</c:v>
                </c:pt>
                <c:pt idx="48">
                  <c:v>0.17012443202800001</c:v>
                </c:pt>
                <c:pt idx="49">
                  <c:v>0.17090589603599998</c:v>
                </c:pt>
                <c:pt idx="50">
                  <c:v>0.168776572608</c:v>
                </c:pt>
                <c:pt idx="51">
                  <c:v>0.165490878024</c:v>
                </c:pt>
                <c:pt idx="52">
                  <c:v>0.16227644306</c:v>
                </c:pt>
                <c:pt idx="53">
                  <c:v>0.160928921428</c:v>
                </c:pt>
                <c:pt idx="54">
                  <c:v>0.15962414533199998</c:v>
                </c:pt>
                <c:pt idx="55">
                  <c:v>0.15753803488400001</c:v>
                </c:pt>
                <c:pt idx="56">
                  <c:v>0.15620130540799998</c:v>
                </c:pt>
                <c:pt idx="57">
                  <c:v>0.154857025176</c:v>
                </c:pt>
                <c:pt idx="58">
                  <c:v>0.154442067972</c:v>
                </c:pt>
                <c:pt idx="59">
                  <c:v>0.15013263349600003</c:v>
                </c:pt>
                <c:pt idx="60">
                  <c:v>0.14896098340399999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-269456832"/>
        <c:axId val="-269469344"/>
      </c:lineChart>
      <c:catAx>
        <c:axId val="-26945683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noFill/>
          <a:ln w="9525" cap="flat" cmpd="sng" algn="ctr">
            <a:solidFill>
              <a:srgbClr val="000000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ysClr val="windowText" lastClr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-269469344"/>
        <c:crossesAt val="-10"/>
        <c:auto val="1"/>
        <c:lblAlgn val="ctr"/>
        <c:lblOffset val="100"/>
        <c:tickLblSkip val="20"/>
        <c:tickMarkSkip val="10"/>
        <c:noMultiLvlLbl val="0"/>
      </c:catAx>
      <c:valAx>
        <c:axId val="-269469344"/>
        <c:scaling>
          <c:orientation val="minMax"/>
          <c:max val="30"/>
          <c:min val="-1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low"/>
        <c:spPr>
          <a:noFill/>
          <a:ln w="22225">
            <a:solidFill>
              <a:srgbClr val="FFFFFF">
                <a:lumMod val="65000"/>
              </a:srgbClr>
            </a:solidFill>
            <a:prstDash val="lgDash"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ysClr val="windowText" lastClr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-269456832"/>
        <c:crossesAt val="31"/>
        <c:crossBetween val="midCat"/>
        <c:majorUnit val="10"/>
      </c:valAx>
      <c:spPr>
        <a:noFill/>
        <a:ln>
          <a:noFill/>
        </a:ln>
        <a:effectLst/>
      </c:spPr>
    </c:plotArea>
    <c:plotVisOnly val="1"/>
    <c:dispBlanksAs val="zero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000">
          <a:solidFill>
            <a:sysClr val="windowText" lastClr="000000"/>
          </a:solidFill>
        </a:defRPr>
      </a:pPr>
      <a:endParaRPr lang="en-US"/>
    </a:p>
  </c:txPr>
  <c:externalData r:id="rId4">
    <c:autoUpdate val="0"/>
  </c:externalData>
  <c:userShapes r:id="rId5"/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6.3090551181102378E-2"/>
          <c:y val="7.9296774228960032E-2"/>
          <c:w val="0.81903714881957801"/>
          <c:h val="0.8277751643170812"/>
        </c:manualLayout>
      </c:layout>
      <c:lineChart>
        <c:grouping val="standard"/>
        <c:varyColors val="0"/>
        <c:ser>
          <c:idx val="5"/>
          <c:order val="0"/>
          <c:tx>
            <c:strRef>
              <c:f>Sheet1!$B$1</c:f>
              <c:strCache>
                <c:ptCount val="1"/>
                <c:pt idx="0">
                  <c:v>electric power</c:v>
                </c:pt>
              </c:strCache>
            </c:strRef>
          </c:tx>
          <c:spPr>
            <a:ln w="22225" cap="rnd">
              <a:solidFill>
                <a:srgbClr val="E1AB76"/>
              </a:solidFill>
              <a:round/>
            </a:ln>
            <a:effectLst/>
          </c:spPr>
          <c:marker>
            <c:symbol val="none"/>
          </c:marker>
          <c:cat>
            <c:numRef>
              <c:f>Sheet1!$A$2:$A$62</c:f>
              <c:numCache>
                <c:formatCode>General</c:formatCode>
                <c:ptCount val="61"/>
                <c:pt idx="0">
                  <c:v>1990</c:v>
                </c:pt>
                <c:pt idx="1">
                  <c:v>1991</c:v>
                </c:pt>
                <c:pt idx="2">
                  <c:v>1992</c:v>
                </c:pt>
                <c:pt idx="3">
                  <c:v>1993</c:v>
                </c:pt>
                <c:pt idx="4">
                  <c:v>1994</c:v>
                </c:pt>
                <c:pt idx="5">
                  <c:v>1995</c:v>
                </c:pt>
                <c:pt idx="6">
                  <c:v>1996</c:v>
                </c:pt>
                <c:pt idx="7">
                  <c:v>1997</c:v>
                </c:pt>
                <c:pt idx="8">
                  <c:v>1998</c:v>
                </c:pt>
                <c:pt idx="9">
                  <c:v>1999</c:v>
                </c:pt>
                <c:pt idx="10">
                  <c:v>2000</c:v>
                </c:pt>
                <c:pt idx="11">
                  <c:v>2001</c:v>
                </c:pt>
                <c:pt idx="12">
                  <c:v>2002</c:v>
                </c:pt>
                <c:pt idx="13">
                  <c:v>2003</c:v>
                </c:pt>
                <c:pt idx="14">
                  <c:v>2004</c:v>
                </c:pt>
                <c:pt idx="15">
                  <c:v>2005</c:v>
                </c:pt>
                <c:pt idx="16">
                  <c:v>2006</c:v>
                </c:pt>
                <c:pt idx="17">
                  <c:v>2007</c:v>
                </c:pt>
                <c:pt idx="18">
                  <c:v>2008</c:v>
                </c:pt>
                <c:pt idx="19">
                  <c:v>2009</c:v>
                </c:pt>
                <c:pt idx="20">
                  <c:v>2010</c:v>
                </c:pt>
                <c:pt idx="21">
                  <c:v>2011</c:v>
                </c:pt>
                <c:pt idx="22">
                  <c:v>2012</c:v>
                </c:pt>
                <c:pt idx="23">
                  <c:v>2013</c:v>
                </c:pt>
                <c:pt idx="24">
                  <c:v>2014</c:v>
                </c:pt>
                <c:pt idx="25">
                  <c:v>2015</c:v>
                </c:pt>
                <c:pt idx="26">
                  <c:v>2016</c:v>
                </c:pt>
                <c:pt idx="27">
                  <c:v>2017</c:v>
                </c:pt>
                <c:pt idx="28">
                  <c:v>2018</c:v>
                </c:pt>
                <c:pt idx="29">
                  <c:v>2019</c:v>
                </c:pt>
                <c:pt idx="30">
                  <c:v>2020</c:v>
                </c:pt>
                <c:pt idx="31">
                  <c:v>2021</c:v>
                </c:pt>
                <c:pt idx="32">
                  <c:v>2022</c:v>
                </c:pt>
                <c:pt idx="33">
                  <c:v>2023</c:v>
                </c:pt>
                <c:pt idx="34">
                  <c:v>2024</c:v>
                </c:pt>
                <c:pt idx="35">
                  <c:v>2025</c:v>
                </c:pt>
                <c:pt idx="36">
                  <c:v>2026</c:v>
                </c:pt>
                <c:pt idx="37">
                  <c:v>2027</c:v>
                </c:pt>
                <c:pt idx="38">
                  <c:v>2028</c:v>
                </c:pt>
                <c:pt idx="39">
                  <c:v>2029</c:v>
                </c:pt>
                <c:pt idx="40">
                  <c:v>2030</c:v>
                </c:pt>
                <c:pt idx="41">
                  <c:v>2031</c:v>
                </c:pt>
                <c:pt idx="42">
                  <c:v>2032</c:v>
                </c:pt>
                <c:pt idx="43">
                  <c:v>2033</c:v>
                </c:pt>
                <c:pt idx="44">
                  <c:v>2034</c:v>
                </c:pt>
                <c:pt idx="45">
                  <c:v>2035</c:v>
                </c:pt>
                <c:pt idx="46">
                  <c:v>2036</c:v>
                </c:pt>
                <c:pt idx="47">
                  <c:v>2037</c:v>
                </c:pt>
                <c:pt idx="48">
                  <c:v>2038</c:v>
                </c:pt>
                <c:pt idx="49">
                  <c:v>2039</c:v>
                </c:pt>
                <c:pt idx="50">
                  <c:v>2040</c:v>
                </c:pt>
                <c:pt idx="51">
                  <c:v>2041</c:v>
                </c:pt>
                <c:pt idx="52">
                  <c:v>2042</c:v>
                </c:pt>
                <c:pt idx="53">
                  <c:v>2043</c:v>
                </c:pt>
                <c:pt idx="54">
                  <c:v>2044</c:v>
                </c:pt>
                <c:pt idx="55">
                  <c:v>2045</c:v>
                </c:pt>
                <c:pt idx="56">
                  <c:v>2046</c:v>
                </c:pt>
                <c:pt idx="57">
                  <c:v>2047</c:v>
                </c:pt>
                <c:pt idx="58">
                  <c:v>2048</c:v>
                </c:pt>
                <c:pt idx="59">
                  <c:v>2049</c:v>
                </c:pt>
                <c:pt idx="60">
                  <c:v>2050</c:v>
                </c:pt>
              </c:numCache>
            </c:numRef>
          </c:cat>
          <c:val>
            <c:numRef>
              <c:f>Sheet1!$B$2:$B$62</c:f>
              <c:numCache>
                <c:formatCode>General</c:formatCode>
                <c:ptCount val="61"/>
                <c:pt idx="0">
                  <c:v>1.8310489999999999</c:v>
                </c:pt>
                <c:pt idx="1">
                  <c:v>1.829607</c:v>
                </c:pt>
                <c:pt idx="2">
                  <c:v>1.84345</c:v>
                </c:pt>
                <c:pt idx="3">
                  <c:v>1.9191120000000002</c:v>
                </c:pt>
                <c:pt idx="4">
                  <c:v>1.9438789999999999</c:v>
                </c:pt>
                <c:pt idx="5">
                  <c:v>1.9600499999999998</c:v>
                </c:pt>
                <c:pt idx="6">
                  <c:v>2.033261</c:v>
                </c:pt>
                <c:pt idx="7">
                  <c:v>2.1014009999999996</c:v>
                </c:pt>
                <c:pt idx="8">
                  <c:v>2.1917900000000001</c:v>
                </c:pt>
                <c:pt idx="9">
                  <c:v>2.2044259999999998</c:v>
                </c:pt>
                <c:pt idx="10">
                  <c:v>2.3102</c:v>
                </c:pt>
                <c:pt idx="11">
                  <c:v>2.2726840000000004</c:v>
                </c:pt>
                <c:pt idx="12">
                  <c:v>2.2880729999999998</c:v>
                </c:pt>
                <c:pt idx="13">
                  <c:v>2.3192339999999998</c:v>
                </c:pt>
                <c:pt idx="14">
                  <c:v>2.3503859999999999</c:v>
                </c:pt>
                <c:pt idx="15">
                  <c:v>2.4156050000000002</c:v>
                </c:pt>
                <c:pt idx="16">
                  <c:v>2.3583569999999998</c:v>
                </c:pt>
                <c:pt idx="17">
                  <c:v>2.4249679999999998</c:v>
                </c:pt>
                <c:pt idx="18">
                  <c:v>2.3729</c:v>
                </c:pt>
                <c:pt idx="19">
                  <c:v>2.1579009999999998</c:v>
                </c:pt>
                <c:pt idx="20">
                  <c:v>2.2703270000000004</c:v>
                </c:pt>
                <c:pt idx="21">
                  <c:v>2.1697310000000001</c:v>
                </c:pt>
                <c:pt idx="22">
                  <c:v>2.034367</c:v>
                </c:pt>
                <c:pt idx="23">
                  <c:v>2.0498949999999998</c:v>
                </c:pt>
                <c:pt idx="24">
                  <c:v>2.0499019999999999</c:v>
                </c:pt>
                <c:pt idx="25">
                  <c:v>1.9125840000000001</c:v>
                </c:pt>
                <c:pt idx="26">
                  <c:v>1.8212760000000001</c:v>
                </c:pt>
                <c:pt idx="27">
                  <c:v>1.742847</c:v>
                </c:pt>
                <c:pt idx="28">
                  <c:v>1.763774</c:v>
                </c:pt>
                <c:pt idx="29">
                  <c:v>1.619003</c:v>
                </c:pt>
                <c:pt idx="30">
                  <c:v>1.4319581299999999</c:v>
                </c:pt>
                <c:pt idx="31">
                  <c:v>1.490218018</c:v>
                </c:pt>
                <c:pt idx="32">
                  <c:v>1.536953979</c:v>
                </c:pt>
                <c:pt idx="33">
                  <c:v>1.422829224</c:v>
                </c:pt>
                <c:pt idx="34">
                  <c:v>1.3238090819999999</c:v>
                </c:pt>
                <c:pt idx="35">
                  <c:v>1.2495290530000001</c:v>
                </c:pt>
                <c:pt idx="36">
                  <c:v>1.272813843</c:v>
                </c:pt>
                <c:pt idx="37">
                  <c:v>1.2483944090000001</c:v>
                </c:pt>
                <c:pt idx="38">
                  <c:v>1.2433907469999999</c:v>
                </c:pt>
                <c:pt idx="39">
                  <c:v>1.2425819090000001</c:v>
                </c:pt>
                <c:pt idx="40">
                  <c:v>1.224307617</c:v>
                </c:pt>
                <c:pt idx="41">
                  <c:v>1.214541138</c:v>
                </c:pt>
                <c:pt idx="42">
                  <c:v>1.2027795410000002</c:v>
                </c:pt>
                <c:pt idx="43">
                  <c:v>1.200963867</c:v>
                </c:pt>
                <c:pt idx="44">
                  <c:v>1.2006789550000001</c:v>
                </c:pt>
                <c:pt idx="45">
                  <c:v>1.1810220950000001</c:v>
                </c:pt>
                <c:pt idx="46">
                  <c:v>1.181526123</c:v>
                </c:pt>
                <c:pt idx="47">
                  <c:v>1.1791239009999999</c:v>
                </c:pt>
                <c:pt idx="48">
                  <c:v>1.1715863039999999</c:v>
                </c:pt>
                <c:pt idx="49">
                  <c:v>1.1754503170000001</c:v>
                </c:pt>
                <c:pt idx="50">
                  <c:v>1.1828657229999999</c:v>
                </c:pt>
                <c:pt idx="51">
                  <c:v>1.1837297360000001</c:v>
                </c:pt>
                <c:pt idx="52">
                  <c:v>1.1923320309999998</c:v>
                </c:pt>
                <c:pt idx="53">
                  <c:v>1.1968388669999999</c:v>
                </c:pt>
                <c:pt idx="54">
                  <c:v>1.2006573490000001</c:v>
                </c:pt>
                <c:pt idx="55">
                  <c:v>1.1958074949999999</c:v>
                </c:pt>
                <c:pt idx="56">
                  <c:v>1.195973755</c:v>
                </c:pt>
                <c:pt idx="57">
                  <c:v>1.199531006</c:v>
                </c:pt>
                <c:pt idx="58">
                  <c:v>1.2097113039999998</c:v>
                </c:pt>
                <c:pt idx="59">
                  <c:v>1.2184085689999999</c:v>
                </c:pt>
                <c:pt idx="60">
                  <c:v>1.2257514650000001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0-3A5F-40E0-8007-7A8F8C01A2BC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transportation</c:v>
                </c:pt>
              </c:strCache>
            </c:strRef>
          </c:tx>
          <c:spPr>
            <a:ln w="22225" cap="rnd">
              <a:solidFill>
                <a:srgbClr val="003953"/>
              </a:solidFill>
              <a:round/>
            </a:ln>
            <a:effectLst/>
          </c:spPr>
          <c:marker>
            <c:symbol val="none"/>
          </c:marker>
          <c:cat>
            <c:numRef>
              <c:f>Sheet1!$A$2:$A$62</c:f>
              <c:numCache>
                <c:formatCode>General</c:formatCode>
                <c:ptCount val="61"/>
                <c:pt idx="0">
                  <c:v>1990</c:v>
                </c:pt>
                <c:pt idx="1">
                  <c:v>1991</c:v>
                </c:pt>
                <c:pt idx="2">
                  <c:v>1992</c:v>
                </c:pt>
                <c:pt idx="3">
                  <c:v>1993</c:v>
                </c:pt>
                <c:pt idx="4">
                  <c:v>1994</c:v>
                </c:pt>
                <c:pt idx="5">
                  <c:v>1995</c:v>
                </c:pt>
                <c:pt idx="6">
                  <c:v>1996</c:v>
                </c:pt>
                <c:pt idx="7">
                  <c:v>1997</c:v>
                </c:pt>
                <c:pt idx="8">
                  <c:v>1998</c:v>
                </c:pt>
                <c:pt idx="9">
                  <c:v>1999</c:v>
                </c:pt>
                <c:pt idx="10">
                  <c:v>2000</c:v>
                </c:pt>
                <c:pt idx="11">
                  <c:v>2001</c:v>
                </c:pt>
                <c:pt idx="12">
                  <c:v>2002</c:v>
                </c:pt>
                <c:pt idx="13">
                  <c:v>2003</c:v>
                </c:pt>
                <c:pt idx="14">
                  <c:v>2004</c:v>
                </c:pt>
                <c:pt idx="15">
                  <c:v>2005</c:v>
                </c:pt>
                <c:pt idx="16">
                  <c:v>2006</c:v>
                </c:pt>
                <c:pt idx="17">
                  <c:v>2007</c:v>
                </c:pt>
                <c:pt idx="18">
                  <c:v>2008</c:v>
                </c:pt>
                <c:pt idx="19">
                  <c:v>2009</c:v>
                </c:pt>
                <c:pt idx="20">
                  <c:v>2010</c:v>
                </c:pt>
                <c:pt idx="21">
                  <c:v>2011</c:v>
                </c:pt>
                <c:pt idx="22">
                  <c:v>2012</c:v>
                </c:pt>
                <c:pt idx="23">
                  <c:v>2013</c:v>
                </c:pt>
                <c:pt idx="24">
                  <c:v>2014</c:v>
                </c:pt>
                <c:pt idx="25">
                  <c:v>2015</c:v>
                </c:pt>
                <c:pt idx="26">
                  <c:v>2016</c:v>
                </c:pt>
                <c:pt idx="27">
                  <c:v>2017</c:v>
                </c:pt>
                <c:pt idx="28">
                  <c:v>2018</c:v>
                </c:pt>
                <c:pt idx="29">
                  <c:v>2019</c:v>
                </c:pt>
                <c:pt idx="30">
                  <c:v>2020</c:v>
                </c:pt>
                <c:pt idx="31">
                  <c:v>2021</c:v>
                </c:pt>
                <c:pt idx="32">
                  <c:v>2022</c:v>
                </c:pt>
                <c:pt idx="33">
                  <c:v>2023</c:v>
                </c:pt>
                <c:pt idx="34">
                  <c:v>2024</c:v>
                </c:pt>
                <c:pt idx="35">
                  <c:v>2025</c:v>
                </c:pt>
                <c:pt idx="36">
                  <c:v>2026</c:v>
                </c:pt>
                <c:pt idx="37">
                  <c:v>2027</c:v>
                </c:pt>
                <c:pt idx="38">
                  <c:v>2028</c:v>
                </c:pt>
                <c:pt idx="39">
                  <c:v>2029</c:v>
                </c:pt>
                <c:pt idx="40">
                  <c:v>2030</c:v>
                </c:pt>
                <c:pt idx="41">
                  <c:v>2031</c:v>
                </c:pt>
                <c:pt idx="42">
                  <c:v>2032</c:v>
                </c:pt>
                <c:pt idx="43">
                  <c:v>2033</c:v>
                </c:pt>
                <c:pt idx="44">
                  <c:v>2034</c:v>
                </c:pt>
                <c:pt idx="45">
                  <c:v>2035</c:v>
                </c:pt>
                <c:pt idx="46">
                  <c:v>2036</c:v>
                </c:pt>
                <c:pt idx="47">
                  <c:v>2037</c:v>
                </c:pt>
                <c:pt idx="48">
                  <c:v>2038</c:v>
                </c:pt>
                <c:pt idx="49">
                  <c:v>2039</c:v>
                </c:pt>
                <c:pt idx="50">
                  <c:v>2040</c:v>
                </c:pt>
                <c:pt idx="51">
                  <c:v>2041</c:v>
                </c:pt>
                <c:pt idx="52">
                  <c:v>2042</c:v>
                </c:pt>
                <c:pt idx="53">
                  <c:v>2043</c:v>
                </c:pt>
                <c:pt idx="54">
                  <c:v>2044</c:v>
                </c:pt>
                <c:pt idx="55">
                  <c:v>2045</c:v>
                </c:pt>
                <c:pt idx="56">
                  <c:v>2046</c:v>
                </c:pt>
                <c:pt idx="57">
                  <c:v>2047</c:v>
                </c:pt>
                <c:pt idx="58">
                  <c:v>2048</c:v>
                </c:pt>
                <c:pt idx="59">
                  <c:v>2049</c:v>
                </c:pt>
                <c:pt idx="60">
                  <c:v>2050</c:v>
                </c:pt>
              </c:numCache>
            </c:numRef>
          </c:cat>
          <c:val>
            <c:numRef>
              <c:f>Sheet1!$C$2:$C$62</c:f>
              <c:numCache>
                <c:formatCode>General</c:formatCode>
                <c:ptCount val="61"/>
                <c:pt idx="0">
                  <c:v>1.5844119999999997</c:v>
                </c:pt>
                <c:pt idx="1">
                  <c:v>1.5647960000000001</c:v>
                </c:pt>
                <c:pt idx="2">
                  <c:v>1.588498</c:v>
                </c:pt>
                <c:pt idx="3">
                  <c:v>1.601048</c:v>
                </c:pt>
                <c:pt idx="4">
                  <c:v>1.6407960000000001</c:v>
                </c:pt>
                <c:pt idx="5">
                  <c:v>1.6753039999999999</c:v>
                </c:pt>
                <c:pt idx="6">
                  <c:v>1.7205760000000001</c:v>
                </c:pt>
                <c:pt idx="7">
                  <c:v>1.738904</c:v>
                </c:pt>
                <c:pt idx="8">
                  <c:v>1.776116</c:v>
                </c:pt>
                <c:pt idx="9">
                  <c:v>1.8222339999999999</c:v>
                </c:pt>
                <c:pt idx="10">
                  <c:v>1.8660680000000001</c:v>
                </c:pt>
                <c:pt idx="11">
                  <c:v>1.845307</c:v>
                </c:pt>
                <c:pt idx="12">
                  <c:v>1.8861320000000001</c:v>
                </c:pt>
                <c:pt idx="13">
                  <c:v>1.886193</c:v>
                </c:pt>
                <c:pt idx="14">
                  <c:v>1.952615</c:v>
                </c:pt>
                <c:pt idx="15">
                  <c:v>1.9792260000000002</c:v>
                </c:pt>
                <c:pt idx="16">
                  <c:v>2.0075970000000001</c:v>
                </c:pt>
                <c:pt idx="17">
                  <c:v>2.0125929999999999</c:v>
                </c:pt>
                <c:pt idx="18">
                  <c:v>1.88842</c:v>
                </c:pt>
                <c:pt idx="19">
                  <c:v>1.8201109999999998</c:v>
                </c:pt>
                <c:pt idx="20">
                  <c:v>1.838192</c:v>
                </c:pt>
                <c:pt idx="21">
                  <c:v>1.8045129999999998</c:v>
                </c:pt>
                <c:pt idx="22">
                  <c:v>1.769401</c:v>
                </c:pt>
                <c:pt idx="23">
                  <c:v>1.79216</c:v>
                </c:pt>
                <c:pt idx="24">
                  <c:v>1.810684</c:v>
                </c:pt>
                <c:pt idx="25">
                  <c:v>1.834956</c:v>
                </c:pt>
                <c:pt idx="26">
                  <c:v>1.8673410000000001</c:v>
                </c:pt>
                <c:pt idx="27">
                  <c:v>1.8839900000000001</c:v>
                </c:pt>
                <c:pt idx="28">
                  <c:v>1.9143300000000001</c:v>
                </c:pt>
                <c:pt idx="29">
                  <c:v>1.9082399999999999</c:v>
                </c:pt>
                <c:pt idx="30">
                  <c:v>1.5875710949999999</c:v>
                </c:pt>
                <c:pt idx="31">
                  <c:v>1.683812369</c:v>
                </c:pt>
                <c:pt idx="32">
                  <c:v>1.7374185260000001</c:v>
                </c:pt>
                <c:pt idx="33">
                  <c:v>1.7397867890000001</c:v>
                </c:pt>
                <c:pt idx="34">
                  <c:v>1.7367689420000001</c:v>
                </c:pt>
                <c:pt idx="35">
                  <c:v>1.7253719239999998</c:v>
                </c:pt>
                <c:pt idx="36">
                  <c:v>1.716227154</c:v>
                </c:pt>
                <c:pt idx="37">
                  <c:v>1.7031871670000001</c:v>
                </c:pt>
                <c:pt idx="38">
                  <c:v>1.6947706420000002</c:v>
                </c:pt>
                <c:pt idx="39">
                  <c:v>1.6846512760000001</c:v>
                </c:pt>
                <c:pt idx="40">
                  <c:v>1.6802296400000001</c:v>
                </c:pt>
                <c:pt idx="41">
                  <c:v>1.669885729</c:v>
                </c:pt>
                <c:pt idx="42">
                  <c:v>1.6648204209999999</c:v>
                </c:pt>
                <c:pt idx="43">
                  <c:v>1.6617831729999999</c:v>
                </c:pt>
                <c:pt idx="44">
                  <c:v>1.6608277120000001</c:v>
                </c:pt>
                <c:pt idx="45">
                  <c:v>1.6609639789999999</c:v>
                </c:pt>
                <c:pt idx="46">
                  <c:v>1.6596328699999998</c:v>
                </c:pt>
                <c:pt idx="47">
                  <c:v>1.658494498</c:v>
                </c:pt>
                <c:pt idx="48">
                  <c:v>1.6593584530000001</c:v>
                </c:pt>
                <c:pt idx="49">
                  <c:v>1.6612767019999999</c:v>
                </c:pt>
                <c:pt idx="50">
                  <c:v>1.6651766450000001</c:v>
                </c:pt>
                <c:pt idx="51">
                  <c:v>1.6709562659999999</c:v>
                </c:pt>
                <c:pt idx="52">
                  <c:v>1.6755552989999998</c:v>
                </c:pt>
                <c:pt idx="53">
                  <c:v>1.684043202</c:v>
                </c:pt>
                <c:pt idx="54">
                  <c:v>1.690721946</c:v>
                </c:pt>
                <c:pt idx="55">
                  <c:v>1.698766451</c:v>
                </c:pt>
                <c:pt idx="56">
                  <c:v>1.7050112609999999</c:v>
                </c:pt>
                <c:pt idx="57">
                  <c:v>1.7111248640000001</c:v>
                </c:pt>
                <c:pt idx="58">
                  <c:v>1.71851047</c:v>
                </c:pt>
                <c:pt idx="59">
                  <c:v>1.725951915</c:v>
                </c:pt>
                <c:pt idx="60">
                  <c:v>1.7336636459999999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1-3A5F-40E0-8007-7A8F8C01A2BC}"/>
            </c:ext>
          </c:extLst>
        </c:ser>
        <c:ser>
          <c:idx val="4"/>
          <c:order val="2"/>
          <c:tx>
            <c:strRef>
              <c:f>Sheet1!$D$1</c:f>
              <c:strCache>
                <c:ptCount val="1"/>
                <c:pt idx="0">
                  <c:v>industrial</c:v>
                </c:pt>
              </c:strCache>
            </c:strRef>
          </c:tx>
          <c:spPr>
            <a:ln w="22225" cap="rnd">
              <a:solidFill>
                <a:srgbClr val="5D9732"/>
              </a:solidFill>
              <a:round/>
            </a:ln>
            <a:effectLst/>
          </c:spPr>
          <c:marker>
            <c:symbol val="none"/>
          </c:marker>
          <c:cat>
            <c:numRef>
              <c:f>Sheet1!$A$2:$A$62</c:f>
              <c:numCache>
                <c:formatCode>General</c:formatCode>
                <c:ptCount val="61"/>
                <c:pt idx="0">
                  <c:v>1990</c:v>
                </c:pt>
                <c:pt idx="1">
                  <c:v>1991</c:v>
                </c:pt>
                <c:pt idx="2">
                  <c:v>1992</c:v>
                </c:pt>
                <c:pt idx="3">
                  <c:v>1993</c:v>
                </c:pt>
                <c:pt idx="4">
                  <c:v>1994</c:v>
                </c:pt>
                <c:pt idx="5">
                  <c:v>1995</c:v>
                </c:pt>
                <c:pt idx="6">
                  <c:v>1996</c:v>
                </c:pt>
                <c:pt idx="7">
                  <c:v>1997</c:v>
                </c:pt>
                <c:pt idx="8">
                  <c:v>1998</c:v>
                </c:pt>
                <c:pt idx="9">
                  <c:v>1999</c:v>
                </c:pt>
                <c:pt idx="10">
                  <c:v>2000</c:v>
                </c:pt>
                <c:pt idx="11">
                  <c:v>2001</c:v>
                </c:pt>
                <c:pt idx="12">
                  <c:v>2002</c:v>
                </c:pt>
                <c:pt idx="13">
                  <c:v>2003</c:v>
                </c:pt>
                <c:pt idx="14">
                  <c:v>2004</c:v>
                </c:pt>
                <c:pt idx="15">
                  <c:v>2005</c:v>
                </c:pt>
                <c:pt idx="16">
                  <c:v>2006</c:v>
                </c:pt>
                <c:pt idx="17">
                  <c:v>2007</c:v>
                </c:pt>
                <c:pt idx="18">
                  <c:v>2008</c:v>
                </c:pt>
                <c:pt idx="19">
                  <c:v>2009</c:v>
                </c:pt>
                <c:pt idx="20">
                  <c:v>2010</c:v>
                </c:pt>
                <c:pt idx="21">
                  <c:v>2011</c:v>
                </c:pt>
                <c:pt idx="22">
                  <c:v>2012</c:v>
                </c:pt>
                <c:pt idx="23">
                  <c:v>2013</c:v>
                </c:pt>
                <c:pt idx="24">
                  <c:v>2014</c:v>
                </c:pt>
                <c:pt idx="25">
                  <c:v>2015</c:v>
                </c:pt>
                <c:pt idx="26">
                  <c:v>2016</c:v>
                </c:pt>
                <c:pt idx="27">
                  <c:v>2017</c:v>
                </c:pt>
                <c:pt idx="28">
                  <c:v>2018</c:v>
                </c:pt>
                <c:pt idx="29">
                  <c:v>2019</c:v>
                </c:pt>
                <c:pt idx="30">
                  <c:v>2020</c:v>
                </c:pt>
                <c:pt idx="31">
                  <c:v>2021</c:v>
                </c:pt>
                <c:pt idx="32">
                  <c:v>2022</c:v>
                </c:pt>
                <c:pt idx="33">
                  <c:v>2023</c:v>
                </c:pt>
                <c:pt idx="34">
                  <c:v>2024</c:v>
                </c:pt>
                <c:pt idx="35">
                  <c:v>2025</c:v>
                </c:pt>
                <c:pt idx="36">
                  <c:v>2026</c:v>
                </c:pt>
                <c:pt idx="37">
                  <c:v>2027</c:v>
                </c:pt>
                <c:pt idx="38">
                  <c:v>2028</c:v>
                </c:pt>
                <c:pt idx="39">
                  <c:v>2029</c:v>
                </c:pt>
                <c:pt idx="40">
                  <c:v>2030</c:v>
                </c:pt>
                <c:pt idx="41">
                  <c:v>2031</c:v>
                </c:pt>
                <c:pt idx="42">
                  <c:v>2032</c:v>
                </c:pt>
                <c:pt idx="43">
                  <c:v>2033</c:v>
                </c:pt>
                <c:pt idx="44">
                  <c:v>2034</c:v>
                </c:pt>
                <c:pt idx="45">
                  <c:v>2035</c:v>
                </c:pt>
                <c:pt idx="46">
                  <c:v>2036</c:v>
                </c:pt>
                <c:pt idx="47">
                  <c:v>2037</c:v>
                </c:pt>
                <c:pt idx="48">
                  <c:v>2038</c:v>
                </c:pt>
                <c:pt idx="49">
                  <c:v>2039</c:v>
                </c:pt>
                <c:pt idx="50">
                  <c:v>2040</c:v>
                </c:pt>
                <c:pt idx="51">
                  <c:v>2041</c:v>
                </c:pt>
                <c:pt idx="52">
                  <c:v>2042</c:v>
                </c:pt>
                <c:pt idx="53">
                  <c:v>2043</c:v>
                </c:pt>
                <c:pt idx="54">
                  <c:v>2044</c:v>
                </c:pt>
                <c:pt idx="55">
                  <c:v>2045</c:v>
                </c:pt>
                <c:pt idx="56">
                  <c:v>2046</c:v>
                </c:pt>
                <c:pt idx="57">
                  <c:v>2047</c:v>
                </c:pt>
                <c:pt idx="58">
                  <c:v>2048</c:v>
                </c:pt>
                <c:pt idx="59">
                  <c:v>2049</c:v>
                </c:pt>
                <c:pt idx="60">
                  <c:v>2050</c:v>
                </c:pt>
              </c:numCache>
            </c:numRef>
          </c:cat>
          <c:val>
            <c:numRef>
              <c:f>Sheet1!$D$2:$D$62</c:f>
              <c:numCache>
                <c:formatCode>General</c:formatCode>
                <c:ptCount val="61"/>
                <c:pt idx="0">
                  <c:v>1.0583379999999998</c:v>
                </c:pt>
                <c:pt idx="1">
                  <c:v>1.025207</c:v>
                </c:pt>
                <c:pt idx="2">
                  <c:v>1.0770790000000001</c:v>
                </c:pt>
                <c:pt idx="3">
                  <c:v>1.067547</c:v>
                </c:pt>
                <c:pt idx="4">
                  <c:v>1.0860729999999998</c:v>
                </c:pt>
                <c:pt idx="5">
                  <c:v>1.095542</c:v>
                </c:pt>
                <c:pt idx="6">
                  <c:v>1.1288849999999999</c:v>
                </c:pt>
                <c:pt idx="7">
                  <c:v>1.1312930000000001</c:v>
                </c:pt>
                <c:pt idx="8">
                  <c:v>1.1018910000000002</c:v>
                </c:pt>
                <c:pt idx="9">
                  <c:v>1.0810529999999998</c:v>
                </c:pt>
                <c:pt idx="10">
                  <c:v>1.0712159999999999</c:v>
                </c:pt>
                <c:pt idx="11">
                  <c:v>1.0495650000000001</c:v>
                </c:pt>
                <c:pt idx="12">
                  <c:v>1.0367899999999999</c:v>
                </c:pt>
                <c:pt idx="13">
                  <c:v>1.0280040000000001</c:v>
                </c:pt>
                <c:pt idx="14">
                  <c:v>1.0666739999999999</c:v>
                </c:pt>
                <c:pt idx="15">
                  <c:v>1.0130110000000001</c:v>
                </c:pt>
                <c:pt idx="16">
                  <c:v>1.0172409999999998</c:v>
                </c:pt>
                <c:pt idx="17">
                  <c:v>1.0050699999999999</c:v>
                </c:pt>
                <c:pt idx="18">
                  <c:v>0.97219699999999987</c:v>
                </c:pt>
                <c:pt idx="19">
                  <c:v>0.85269399999999995</c:v>
                </c:pt>
                <c:pt idx="20">
                  <c:v>0.9200219999999999</c:v>
                </c:pt>
                <c:pt idx="21">
                  <c:v>0.92458899999999999</c:v>
                </c:pt>
                <c:pt idx="22">
                  <c:v>0.93850999999999996</c:v>
                </c:pt>
                <c:pt idx="23">
                  <c:v>0.95909800000000012</c:v>
                </c:pt>
                <c:pt idx="24">
                  <c:v>0.96973500000000001</c:v>
                </c:pt>
                <c:pt idx="25">
                  <c:v>0.95272599999999996</c:v>
                </c:pt>
                <c:pt idx="26">
                  <c:v>0.95094400000000012</c:v>
                </c:pt>
                <c:pt idx="27">
                  <c:v>0.96884800000000004</c:v>
                </c:pt>
                <c:pt idx="28">
                  <c:v>1.0044770000000001</c:v>
                </c:pt>
                <c:pt idx="29">
                  <c:v>1.0167390000000001</c:v>
                </c:pt>
                <c:pt idx="30">
                  <c:v>0.98517440800000011</c:v>
                </c:pt>
                <c:pt idx="31">
                  <c:v>0.98825253300000004</c:v>
                </c:pt>
                <c:pt idx="32">
                  <c:v>1.001239075</c:v>
                </c:pt>
                <c:pt idx="33">
                  <c:v>1.0323589179999999</c:v>
                </c:pt>
                <c:pt idx="34">
                  <c:v>1.0508170170000002</c:v>
                </c:pt>
                <c:pt idx="35">
                  <c:v>1.0693458550000001</c:v>
                </c:pt>
                <c:pt idx="36">
                  <c:v>1.083442901</c:v>
                </c:pt>
                <c:pt idx="37">
                  <c:v>1.087443054</c:v>
                </c:pt>
                <c:pt idx="38">
                  <c:v>1.0935467529999998</c:v>
                </c:pt>
                <c:pt idx="39">
                  <c:v>1.100806824</c:v>
                </c:pt>
                <c:pt idx="40">
                  <c:v>1.108135681</c:v>
                </c:pt>
                <c:pt idx="41">
                  <c:v>1.116669098</c:v>
                </c:pt>
                <c:pt idx="42">
                  <c:v>1.1218987430000003</c:v>
                </c:pt>
                <c:pt idx="43">
                  <c:v>1.1273718880000001</c:v>
                </c:pt>
                <c:pt idx="44">
                  <c:v>1.1365723569999999</c:v>
                </c:pt>
                <c:pt idx="45">
                  <c:v>1.144209504</c:v>
                </c:pt>
                <c:pt idx="46">
                  <c:v>1.151679047</c:v>
                </c:pt>
                <c:pt idx="47">
                  <c:v>1.1600317690000002</c:v>
                </c:pt>
                <c:pt idx="48">
                  <c:v>1.1680747979999999</c:v>
                </c:pt>
                <c:pt idx="49">
                  <c:v>1.1769677119999999</c:v>
                </c:pt>
                <c:pt idx="50">
                  <c:v>1.1827581789999999</c:v>
                </c:pt>
                <c:pt idx="51">
                  <c:v>1.1902333990000002</c:v>
                </c:pt>
                <c:pt idx="52">
                  <c:v>1.2025178220000001</c:v>
                </c:pt>
                <c:pt idx="53">
                  <c:v>1.214787292</c:v>
                </c:pt>
                <c:pt idx="54">
                  <c:v>1.223805633</c:v>
                </c:pt>
                <c:pt idx="55">
                  <c:v>1.2320724489999997</c:v>
                </c:pt>
                <c:pt idx="56">
                  <c:v>1.241809296</c:v>
                </c:pt>
                <c:pt idx="57">
                  <c:v>1.2511924750000001</c:v>
                </c:pt>
                <c:pt idx="58">
                  <c:v>1.2615553280000003</c:v>
                </c:pt>
                <c:pt idx="59">
                  <c:v>1.2717847899999999</c:v>
                </c:pt>
                <c:pt idx="60">
                  <c:v>1.2847318730000001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2-3A5F-40E0-8007-7A8F8C01A2BC}"/>
            </c:ext>
          </c:extLst>
        </c:ser>
        <c:ser>
          <c:idx val="7"/>
          <c:order val="3"/>
          <c:tx>
            <c:strRef>
              <c:f>Sheet1!$E$1</c:f>
              <c:strCache>
                <c:ptCount val="1"/>
                <c:pt idx="0">
                  <c:v>residential</c:v>
                </c:pt>
              </c:strCache>
            </c:strRef>
          </c:tx>
          <c:spPr>
            <a:ln w="22225" cap="rnd">
              <a:solidFill>
                <a:srgbClr val="893F48"/>
              </a:solidFill>
              <a:round/>
            </a:ln>
            <a:effectLst/>
          </c:spPr>
          <c:marker>
            <c:symbol val="none"/>
          </c:marker>
          <c:cat>
            <c:numRef>
              <c:f>Sheet1!$A$2:$A$62</c:f>
              <c:numCache>
                <c:formatCode>General</c:formatCode>
                <c:ptCount val="61"/>
                <c:pt idx="0">
                  <c:v>1990</c:v>
                </c:pt>
                <c:pt idx="1">
                  <c:v>1991</c:v>
                </c:pt>
                <c:pt idx="2">
                  <c:v>1992</c:v>
                </c:pt>
                <c:pt idx="3">
                  <c:v>1993</c:v>
                </c:pt>
                <c:pt idx="4">
                  <c:v>1994</c:v>
                </c:pt>
                <c:pt idx="5">
                  <c:v>1995</c:v>
                </c:pt>
                <c:pt idx="6">
                  <c:v>1996</c:v>
                </c:pt>
                <c:pt idx="7">
                  <c:v>1997</c:v>
                </c:pt>
                <c:pt idx="8">
                  <c:v>1998</c:v>
                </c:pt>
                <c:pt idx="9">
                  <c:v>1999</c:v>
                </c:pt>
                <c:pt idx="10">
                  <c:v>2000</c:v>
                </c:pt>
                <c:pt idx="11">
                  <c:v>2001</c:v>
                </c:pt>
                <c:pt idx="12">
                  <c:v>2002</c:v>
                </c:pt>
                <c:pt idx="13">
                  <c:v>2003</c:v>
                </c:pt>
                <c:pt idx="14">
                  <c:v>2004</c:v>
                </c:pt>
                <c:pt idx="15">
                  <c:v>2005</c:v>
                </c:pt>
                <c:pt idx="16">
                  <c:v>2006</c:v>
                </c:pt>
                <c:pt idx="17">
                  <c:v>2007</c:v>
                </c:pt>
                <c:pt idx="18">
                  <c:v>2008</c:v>
                </c:pt>
                <c:pt idx="19">
                  <c:v>2009</c:v>
                </c:pt>
                <c:pt idx="20">
                  <c:v>2010</c:v>
                </c:pt>
                <c:pt idx="21">
                  <c:v>2011</c:v>
                </c:pt>
                <c:pt idx="22">
                  <c:v>2012</c:v>
                </c:pt>
                <c:pt idx="23">
                  <c:v>2013</c:v>
                </c:pt>
                <c:pt idx="24">
                  <c:v>2014</c:v>
                </c:pt>
                <c:pt idx="25">
                  <c:v>2015</c:v>
                </c:pt>
                <c:pt idx="26">
                  <c:v>2016</c:v>
                </c:pt>
                <c:pt idx="27">
                  <c:v>2017</c:v>
                </c:pt>
                <c:pt idx="28">
                  <c:v>2018</c:v>
                </c:pt>
                <c:pt idx="29">
                  <c:v>2019</c:v>
                </c:pt>
                <c:pt idx="30">
                  <c:v>2020</c:v>
                </c:pt>
                <c:pt idx="31">
                  <c:v>2021</c:v>
                </c:pt>
                <c:pt idx="32">
                  <c:v>2022</c:v>
                </c:pt>
                <c:pt idx="33">
                  <c:v>2023</c:v>
                </c:pt>
                <c:pt idx="34">
                  <c:v>2024</c:v>
                </c:pt>
                <c:pt idx="35">
                  <c:v>2025</c:v>
                </c:pt>
                <c:pt idx="36">
                  <c:v>2026</c:v>
                </c:pt>
                <c:pt idx="37">
                  <c:v>2027</c:v>
                </c:pt>
                <c:pt idx="38">
                  <c:v>2028</c:v>
                </c:pt>
                <c:pt idx="39">
                  <c:v>2029</c:v>
                </c:pt>
                <c:pt idx="40">
                  <c:v>2030</c:v>
                </c:pt>
                <c:pt idx="41">
                  <c:v>2031</c:v>
                </c:pt>
                <c:pt idx="42">
                  <c:v>2032</c:v>
                </c:pt>
                <c:pt idx="43">
                  <c:v>2033</c:v>
                </c:pt>
                <c:pt idx="44">
                  <c:v>2034</c:v>
                </c:pt>
                <c:pt idx="45">
                  <c:v>2035</c:v>
                </c:pt>
                <c:pt idx="46">
                  <c:v>2036</c:v>
                </c:pt>
                <c:pt idx="47">
                  <c:v>2037</c:v>
                </c:pt>
                <c:pt idx="48">
                  <c:v>2038</c:v>
                </c:pt>
                <c:pt idx="49">
                  <c:v>2039</c:v>
                </c:pt>
                <c:pt idx="50">
                  <c:v>2040</c:v>
                </c:pt>
                <c:pt idx="51">
                  <c:v>2041</c:v>
                </c:pt>
                <c:pt idx="52">
                  <c:v>2042</c:v>
                </c:pt>
                <c:pt idx="53">
                  <c:v>2043</c:v>
                </c:pt>
                <c:pt idx="54">
                  <c:v>2044</c:v>
                </c:pt>
                <c:pt idx="55">
                  <c:v>2045</c:v>
                </c:pt>
                <c:pt idx="56">
                  <c:v>2046</c:v>
                </c:pt>
                <c:pt idx="57">
                  <c:v>2047</c:v>
                </c:pt>
                <c:pt idx="58">
                  <c:v>2048</c:v>
                </c:pt>
                <c:pt idx="59">
                  <c:v>2049</c:v>
                </c:pt>
                <c:pt idx="60">
                  <c:v>2050</c:v>
                </c:pt>
              </c:numCache>
            </c:numRef>
          </c:cat>
          <c:val>
            <c:numRef>
              <c:f>Sheet1!$E$2:$E$62</c:f>
              <c:numCache>
                <c:formatCode>General</c:formatCode>
                <c:ptCount val="61"/>
                <c:pt idx="0">
                  <c:v>0.33943999999999996</c:v>
                </c:pt>
                <c:pt idx="1">
                  <c:v>0.34723799999999994</c:v>
                </c:pt>
                <c:pt idx="2">
                  <c:v>0.35708299999999998</c:v>
                </c:pt>
                <c:pt idx="3">
                  <c:v>0.37215499999999996</c:v>
                </c:pt>
                <c:pt idx="4">
                  <c:v>0.36422100000000002</c:v>
                </c:pt>
                <c:pt idx="5">
                  <c:v>0.36095699999999986</c:v>
                </c:pt>
                <c:pt idx="6">
                  <c:v>0.38937100000000008</c:v>
                </c:pt>
                <c:pt idx="7">
                  <c:v>0.37108100000000011</c:v>
                </c:pt>
                <c:pt idx="8">
                  <c:v>0.33861900000000011</c:v>
                </c:pt>
                <c:pt idx="9">
                  <c:v>0.35959799999999997</c:v>
                </c:pt>
                <c:pt idx="10">
                  <c:v>0.37991600000000003</c:v>
                </c:pt>
                <c:pt idx="11">
                  <c:v>0.36698599999999987</c:v>
                </c:pt>
                <c:pt idx="12">
                  <c:v>0.36727299999999991</c:v>
                </c:pt>
                <c:pt idx="13">
                  <c:v>0.38514199999999993</c:v>
                </c:pt>
                <c:pt idx="14">
                  <c:v>0.37129299999999998</c:v>
                </c:pt>
                <c:pt idx="15">
                  <c:v>0.3641009999999999</c:v>
                </c:pt>
                <c:pt idx="16">
                  <c:v>0.32292200000000004</c:v>
                </c:pt>
                <c:pt idx="17">
                  <c:v>0.34375100000000008</c:v>
                </c:pt>
                <c:pt idx="18">
                  <c:v>0.35710900000000001</c:v>
                </c:pt>
                <c:pt idx="19">
                  <c:v>0.33822000000000002</c:v>
                </c:pt>
                <c:pt idx="20">
                  <c:v>0.33541200000000004</c:v>
                </c:pt>
                <c:pt idx="21">
                  <c:v>0.32555999999999996</c:v>
                </c:pt>
                <c:pt idx="22">
                  <c:v>0.28586199999999995</c:v>
                </c:pt>
                <c:pt idx="23">
                  <c:v>0.3322790000000001</c:v>
                </c:pt>
                <c:pt idx="24">
                  <c:v>0.34900500000000001</c:v>
                </c:pt>
                <c:pt idx="25">
                  <c:v>0.32262000000000002</c:v>
                </c:pt>
                <c:pt idx="26">
                  <c:v>0.29896699999999998</c:v>
                </c:pt>
                <c:pt idx="27">
                  <c:v>0.3015250000000001</c:v>
                </c:pt>
                <c:pt idx="28">
                  <c:v>0.34413499999999997</c:v>
                </c:pt>
                <c:pt idx="29">
                  <c:v>0.34368500000000007</c:v>
                </c:pt>
                <c:pt idx="30">
                  <c:v>0.32376525900000003</c:v>
                </c:pt>
                <c:pt idx="31">
                  <c:v>0.32004492200000006</c:v>
                </c:pt>
                <c:pt idx="32">
                  <c:v>0.32691967699999996</c:v>
                </c:pt>
                <c:pt idx="33">
                  <c:v>0.32526745600000007</c:v>
                </c:pt>
                <c:pt idx="34">
                  <c:v>0.32416400200000001</c:v>
                </c:pt>
                <c:pt idx="35">
                  <c:v>0.32286218300000002</c:v>
                </c:pt>
                <c:pt idx="36">
                  <c:v>0.32125830099999997</c:v>
                </c:pt>
                <c:pt idx="37">
                  <c:v>0.319709625</c:v>
                </c:pt>
                <c:pt idx="38">
                  <c:v>0.31831872500000002</c:v>
                </c:pt>
                <c:pt idx="39">
                  <c:v>0.31702893100000007</c:v>
                </c:pt>
                <c:pt idx="40">
                  <c:v>0.31549200399999999</c:v>
                </c:pt>
                <c:pt idx="41">
                  <c:v>0.31423983799999999</c:v>
                </c:pt>
                <c:pt idx="42">
                  <c:v>0.31316293299999998</c:v>
                </c:pt>
                <c:pt idx="43">
                  <c:v>0.312143067</c:v>
                </c:pt>
                <c:pt idx="44">
                  <c:v>0.31115658600000001</c:v>
                </c:pt>
                <c:pt idx="45">
                  <c:v>0.31035305700000004</c:v>
                </c:pt>
                <c:pt idx="46">
                  <c:v>0.30962783799999999</c:v>
                </c:pt>
                <c:pt idx="47">
                  <c:v>0.30891345199999998</c:v>
                </c:pt>
                <c:pt idx="48">
                  <c:v>0.30822515900000003</c:v>
                </c:pt>
                <c:pt idx="49">
                  <c:v>0.30758538800000007</c:v>
                </c:pt>
                <c:pt idx="50">
                  <c:v>0.30704422000000003</c:v>
                </c:pt>
                <c:pt idx="51">
                  <c:v>0.30650534100000004</c:v>
                </c:pt>
                <c:pt idx="52">
                  <c:v>0.30600170900000001</c:v>
                </c:pt>
                <c:pt idx="53">
                  <c:v>0.30551202399999999</c:v>
                </c:pt>
                <c:pt idx="54">
                  <c:v>0.30510504200000005</c:v>
                </c:pt>
                <c:pt idx="55">
                  <c:v>0.30468942199999999</c:v>
                </c:pt>
                <c:pt idx="56">
                  <c:v>0.30428039499999998</c:v>
                </c:pt>
                <c:pt idx="57">
                  <c:v>0.303813263</c:v>
                </c:pt>
                <c:pt idx="58">
                  <c:v>0.30334045400000004</c:v>
                </c:pt>
                <c:pt idx="59">
                  <c:v>0.302816009</c:v>
                </c:pt>
                <c:pt idx="60">
                  <c:v>0.30230300899999996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3-3A5F-40E0-8007-7A8F8C01A2BC}"/>
            </c:ext>
          </c:extLst>
        </c:ser>
        <c:ser>
          <c:idx val="0"/>
          <c:order val="4"/>
          <c:tx>
            <c:strRef>
              <c:f>Sheet1!$F$1</c:f>
              <c:strCache>
                <c:ptCount val="1"/>
                <c:pt idx="0">
                  <c:v>commercial</c:v>
                </c:pt>
              </c:strCache>
            </c:strRef>
          </c:tx>
          <c:spPr>
            <a:ln w="22225" cap="rnd">
              <a:solidFill>
                <a:srgbClr val="E9B8BD"/>
              </a:solidFill>
              <a:round/>
            </a:ln>
            <a:effectLst/>
          </c:spPr>
          <c:marker>
            <c:symbol val="none"/>
          </c:marker>
          <c:cat>
            <c:numRef>
              <c:f>Sheet1!$A$2:$A$62</c:f>
              <c:numCache>
                <c:formatCode>General</c:formatCode>
                <c:ptCount val="61"/>
                <c:pt idx="0">
                  <c:v>1990</c:v>
                </c:pt>
                <c:pt idx="1">
                  <c:v>1991</c:v>
                </c:pt>
                <c:pt idx="2">
                  <c:v>1992</c:v>
                </c:pt>
                <c:pt idx="3">
                  <c:v>1993</c:v>
                </c:pt>
                <c:pt idx="4">
                  <c:v>1994</c:v>
                </c:pt>
                <c:pt idx="5">
                  <c:v>1995</c:v>
                </c:pt>
                <c:pt idx="6">
                  <c:v>1996</c:v>
                </c:pt>
                <c:pt idx="7">
                  <c:v>1997</c:v>
                </c:pt>
                <c:pt idx="8">
                  <c:v>1998</c:v>
                </c:pt>
                <c:pt idx="9">
                  <c:v>1999</c:v>
                </c:pt>
                <c:pt idx="10">
                  <c:v>2000</c:v>
                </c:pt>
                <c:pt idx="11">
                  <c:v>2001</c:v>
                </c:pt>
                <c:pt idx="12">
                  <c:v>2002</c:v>
                </c:pt>
                <c:pt idx="13">
                  <c:v>2003</c:v>
                </c:pt>
                <c:pt idx="14">
                  <c:v>2004</c:v>
                </c:pt>
                <c:pt idx="15">
                  <c:v>2005</c:v>
                </c:pt>
                <c:pt idx="16">
                  <c:v>2006</c:v>
                </c:pt>
                <c:pt idx="17">
                  <c:v>2007</c:v>
                </c:pt>
                <c:pt idx="18">
                  <c:v>2008</c:v>
                </c:pt>
                <c:pt idx="19">
                  <c:v>2009</c:v>
                </c:pt>
                <c:pt idx="20">
                  <c:v>2010</c:v>
                </c:pt>
                <c:pt idx="21">
                  <c:v>2011</c:v>
                </c:pt>
                <c:pt idx="22">
                  <c:v>2012</c:v>
                </c:pt>
                <c:pt idx="23">
                  <c:v>2013</c:v>
                </c:pt>
                <c:pt idx="24">
                  <c:v>2014</c:v>
                </c:pt>
                <c:pt idx="25">
                  <c:v>2015</c:v>
                </c:pt>
                <c:pt idx="26">
                  <c:v>2016</c:v>
                </c:pt>
                <c:pt idx="27">
                  <c:v>2017</c:v>
                </c:pt>
                <c:pt idx="28">
                  <c:v>2018</c:v>
                </c:pt>
                <c:pt idx="29">
                  <c:v>2019</c:v>
                </c:pt>
                <c:pt idx="30">
                  <c:v>2020</c:v>
                </c:pt>
                <c:pt idx="31">
                  <c:v>2021</c:v>
                </c:pt>
                <c:pt idx="32">
                  <c:v>2022</c:v>
                </c:pt>
                <c:pt idx="33">
                  <c:v>2023</c:v>
                </c:pt>
                <c:pt idx="34">
                  <c:v>2024</c:v>
                </c:pt>
                <c:pt idx="35">
                  <c:v>2025</c:v>
                </c:pt>
                <c:pt idx="36">
                  <c:v>2026</c:v>
                </c:pt>
                <c:pt idx="37">
                  <c:v>2027</c:v>
                </c:pt>
                <c:pt idx="38">
                  <c:v>2028</c:v>
                </c:pt>
                <c:pt idx="39">
                  <c:v>2029</c:v>
                </c:pt>
                <c:pt idx="40">
                  <c:v>2030</c:v>
                </c:pt>
                <c:pt idx="41">
                  <c:v>2031</c:v>
                </c:pt>
                <c:pt idx="42">
                  <c:v>2032</c:v>
                </c:pt>
                <c:pt idx="43">
                  <c:v>2033</c:v>
                </c:pt>
                <c:pt idx="44">
                  <c:v>2034</c:v>
                </c:pt>
                <c:pt idx="45">
                  <c:v>2035</c:v>
                </c:pt>
                <c:pt idx="46">
                  <c:v>2036</c:v>
                </c:pt>
                <c:pt idx="47">
                  <c:v>2037</c:v>
                </c:pt>
                <c:pt idx="48">
                  <c:v>2038</c:v>
                </c:pt>
                <c:pt idx="49">
                  <c:v>2039</c:v>
                </c:pt>
                <c:pt idx="50">
                  <c:v>2040</c:v>
                </c:pt>
                <c:pt idx="51">
                  <c:v>2041</c:v>
                </c:pt>
                <c:pt idx="52">
                  <c:v>2042</c:v>
                </c:pt>
                <c:pt idx="53">
                  <c:v>2043</c:v>
                </c:pt>
                <c:pt idx="54">
                  <c:v>2044</c:v>
                </c:pt>
                <c:pt idx="55">
                  <c:v>2045</c:v>
                </c:pt>
                <c:pt idx="56">
                  <c:v>2046</c:v>
                </c:pt>
                <c:pt idx="57">
                  <c:v>2047</c:v>
                </c:pt>
                <c:pt idx="58">
                  <c:v>2048</c:v>
                </c:pt>
                <c:pt idx="59">
                  <c:v>2049</c:v>
                </c:pt>
                <c:pt idx="60">
                  <c:v>2050</c:v>
                </c:pt>
              </c:numCache>
            </c:numRef>
          </c:cat>
          <c:val>
            <c:numRef>
              <c:f>Sheet1!$F$2:$F$62</c:f>
              <c:numCache>
                <c:formatCode>General</c:formatCode>
                <c:ptCount val="61"/>
                <c:pt idx="0">
                  <c:v>0.22666499999999995</c:v>
                </c:pt>
                <c:pt idx="1">
                  <c:v>0.22775900000000002</c:v>
                </c:pt>
                <c:pt idx="2">
                  <c:v>0.22882899999999995</c:v>
                </c:pt>
                <c:pt idx="3">
                  <c:v>0.22588800000000003</c:v>
                </c:pt>
                <c:pt idx="4">
                  <c:v>0.22858399999999995</c:v>
                </c:pt>
                <c:pt idx="5">
                  <c:v>0.23135400000000003</c:v>
                </c:pt>
                <c:pt idx="6">
                  <c:v>0.24002600000000007</c:v>
                </c:pt>
                <c:pt idx="7">
                  <c:v>0.24019399999999996</c:v>
                </c:pt>
                <c:pt idx="8">
                  <c:v>0.22298599999999999</c:v>
                </c:pt>
                <c:pt idx="9">
                  <c:v>0.22566000000000008</c:v>
                </c:pt>
                <c:pt idx="10">
                  <c:v>0.23915499999999998</c:v>
                </c:pt>
                <c:pt idx="11">
                  <c:v>0.23014400000000002</c:v>
                </c:pt>
                <c:pt idx="12">
                  <c:v>0.23097300000000007</c:v>
                </c:pt>
                <c:pt idx="13">
                  <c:v>0.241313</c:v>
                </c:pt>
                <c:pt idx="14">
                  <c:v>0.23784099999999989</c:v>
                </c:pt>
                <c:pt idx="15">
                  <c:v>0.22720999999999991</c:v>
                </c:pt>
                <c:pt idx="16">
                  <c:v>0.20763300000000004</c:v>
                </c:pt>
                <c:pt idx="17">
                  <c:v>0.21671299999999996</c:v>
                </c:pt>
                <c:pt idx="18">
                  <c:v>0.22594199999999989</c:v>
                </c:pt>
                <c:pt idx="19">
                  <c:v>0.22309899999999994</c:v>
                </c:pt>
                <c:pt idx="20">
                  <c:v>0.22062199999999996</c:v>
                </c:pt>
                <c:pt idx="21">
                  <c:v>0.22149300000000005</c:v>
                </c:pt>
                <c:pt idx="22">
                  <c:v>0.20082299999999997</c:v>
                </c:pt>
                <c:pt idx="23">
                  <c:v>0.22260399999999994</c:v>
                </c:pt>
                <c:pt idx="24">
                  <c:v>0.23390999999999998</c:v>
                </c:pt>
                <c:pt idx="25">
                  <c:v>0.23995399999999995</c:v>
                </c:pt>
                <c:pt idx="26">
                  <c:v>0.23198200000000008</c:v>
                </c:pt>
                <c:pt idx="27">
                  <c:v>0.233375</c:v>
                </c:pt>
                <c:pt idx="28">
                  <c:v>0.25426900000000002</c:v>
                </c:pt>
                <c:pt idx="29">
                  <c:v>0.25401400000000002</c:v>
                </c:pt>
                <c:pt idx="30">
                  <c:v>0.23406423899999992</c:v>
                </c:pt>
                <c:pt idx="31">
                  <c:v>0.24270266700000007</c:v>
                </c:pt>
                <c:pt idx="32">
                  <c:v>0.24217175299999996</c:v>
                </c:pt>
                <c:pt idx="33">
                  <c:v>0.24839663600000006</c:v>
                </c:pt>
                <c:pt idx="34">
                  <c:v>0.25220230100000002</c:v>
                </c:pt>
                <c:pt idx="35">
                  <c:v>0.25576968299999991</c:v>
                </c:pt>
                <c:pt idx="36">
                  <c:v>0.25616229199999996</c:v>
                </c:pt>
                <c:pt idx="37">
                  <c:v>0.25629135099999995</c:v>
                </c:pt>
                <c:pt idx="38">
                  <c:v>0.25621014399999997</c:v>
                </c:pt>
                <c:pt idx="39">
                  <c:v>0.25603213499999999</c:v>
                </c:pt>
                <c:pt idx="40">
                  <c:v>0.25538302600000001</c:v>
                </c:pt>
                <c:pt idx="41">
                  <c:v>0.25536343299999992</c:v>
                </c:pt>
                <c:pt idx="42">
                  <c:v>0.25554284700000007</c:v>
                </c:pt>
                <c:pt idx="43">
                  <c:v>0.25577477999999998</c:v>
                </c:pt>
                <c:pt idx="44">
                  <c:v>0.25598642000000005</c:v>
                </c:pt>
                <c:pt idx="45">
                  <c:v>0.25633065799999999</c:v>
                </c:pt>
                <c:pt idx="46">
                  <c:v>0.25673767100000006</c:v>
                </c:pt>
                <c:pt idx="47">
                  <c:v>0.25708502199999994</c:v>
                </c:pt>
                <c:pt idx="48">
                  <c:v>0.25735238699999996</c:v>
                </c:pt>
                <c:pt idx="49">
                  <c:v>0.25764401200000003</c:v>
                </c:pt>
                <c:pt idx="50">
                  <c:v>0.25790615900000002</c:v>
                </c:pt>
                <c:pt idx="51">
                  <c:v>0.25824917600000002</c:v>
                </c:pt>
                <c:pt idx="52">
                  <c:v>0.25863165300000002</c:v>
                </c:pt>
                <c:pt idx="53">
                  <c:v>0.25897869899999998</c:v>
                </c:pt>
                <c:pt idx="54">
                  <c:v>0.25940023799999995</c:v>
                </c:pt>
                <c:pt idx="55">
                  <c:v>0.25973907500000004</c:v>
                </c:pt>
                <c:pt idx="56">
                  <c:v>0.26000982700000003</c:v>
                </c:pt>
                <c:pt idx="57">
                  <c:v>0.26020590199999999</c:v>
                </c:pt>
                <c:pt idx="58">
                  <c:v>0.26036706599999998</c:v>
                </c:pt>
                <c:pt idx="59">
                  <c:v>0.26043868999999997</c:v>
                </c:pt>
                <c:pt idx="60">
                  <c:v>0.260463104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4-3A5F-40E0-8007-7A8F8C01A2B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-269468800"/>
        <c:axId val="-205178480"/>
      </c:lineChart>
      <c:catAx>
        <c:axId val="-26946880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205178480"/>
        <c:crosses val="autoZero"/>
        <c:auto val="1"/>
        <c:lblAlgn val="ctr"/>
        <c:lblOffset val="100"/>
        <c:tickLblSkip val="10"/>
        <c:tickMarkSkip val="10"/>
        <c:noMultiLvlLbl val="0"/>
      </c:catAx>
      <c:valAx>
        <c:axId val="-20517848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" sourceLinked="0"/>
        <c:majorTickMark val="none"/>
        <c:minorTickMark val="none"/>
        <c:tickLblPos val="low"/>
        <c:spPr>
          <a:noFill/>
          <a:ln w="22225">
            <a:solidFill>
              <a:srgbClr val="FFFFFF">
                <a:lumMod val="65000"/>
              </a:srgbClr>
            </a:solidFill>
            <a:prstDash val="lgDash"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269468800"/>
        <c:crossesAt val="31"/>
        <c:crossBetween val="midCat"/>
      </c:valAx>
      <c:spPr>
        <a:noFill/>
        <a:ln>
          <a:noFill/>
        </a:ln>
        <a:effectLst/>
      </c:spPr>
    </c:plotArea>
    <c:plotVisOnly val="1"/>
    <c:dispBlanksAs val="zero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000">
          <a:solidFill>
            <a:sysClr val="windowText" lastClr="000000"/>
          </a:solidFill>
        </a:defRPr>
      </a:pPr>
      <a:endParaRPr lang="en-US"/>
    </a:p>
  </c:txPr>
  <c:externalData r:id="rId4">
    <c:autoUpdate val="0"/>
  </c:externalData>
  <c:userShapes r:id="rId5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7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27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1.xml><?xml version="1.0" encoding="utf-8"?>
<cs:chartStyle xmlns:cs="http://schemas.microsoft.com/office/drawing/2012/chartStyle" xmlns:a="http://schemas.openxmlformats.org/drawingml/2006/main" id="27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2.xml><?xml version="1.0" encoding="utf-8"?>
<cs:chartStyle xmlns:cs="http://schemas.microsoft.com/office/drawing/2012/chartStyle" xmlns:a="http://schemas.openxmlformats.org/drawingml/2006/main" id="27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3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4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5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6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7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8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9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7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0.xml><?xml version="1.0" encoding="utf-8"?>
<cs:chartStyle xmlns:cs="http://schemas.microsoft.com/office/drawing/2012/chartStyle" xmlns:a="http://schemas.openxmlformats.org/drawingml/2006/main" id="27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7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7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7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7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7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7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0.27305</cdr:x>
      <cdr:y>0.00571</cdr:y>
    </cdr:from>
    <cdr:to>
      <cdr:x>0.51923</cdr:x>
      <cdr:y>0.14001</cdr:y>
    </cdr:to>
    <cdr:sp macro="" textlink="">
      <cdr:nvSpPr>
        <cdr:cNvPr id="5" name="TextBox 1"/>
        <cdr:cNvSpPr txBox="1"/>
      </cdr:nvSpPr>
      <cdr:spPr bwMode="auto">
        <a:xfrm xmlns:a="http://schemas.openxmlformats.org/drawingml/2006/main">
          <a:off x="1073692" y="17672"/>
          <a:ext cx="968039" cy="415956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wrap="none" lIns="0" tIns="0" rIns="0" rtlCol="0">
          <a:prstTxWarp prst="textNoShape">
            <a:avLst/>
          </a:prstTxWarp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eaLnBrk="0" hangingPunct="0"/>
          <a:r>
            <a:rPr lang="en-US" sz="1200" b="0" i="0" dirty="0">
              <a:solidFill>
                <a:schemeClr val="tx1"/>
              </a:solidFill>
              <a:latin typeface="+mn-lt"/>
              <a:ea typeface="Times New Roman" charset="0"/>
              <a:cs typeface="Times New Roman" charset="0"/>
            </a:rPr>
            <a:t>         </a:t>
          </a:r>
          <a:r>
            <a:rPr lang="en-US" sz="1200" b="1" i="0" dirty="0" smtClean="0">
              <a:solidFill>
                <a:schemeClr val="tx1"/>
              </a:solidFill>
              <a:latin typeface="+mn-lt"/>
              <a:ea typeface="Times New Roman" charset="0"/>
              <a:cs typeface="Times New Roman" charset="0"/>
            </a:rPr>
            <a:t>2020</a:t>
          </a:r>
          <a:endParaRPr lang="en-US" sz="1050" b="0" i="0" dirty="0">
            <a:solidFill>
              <a:schemeClr val="tx1"/>
            </a:solidFill>
            <a:latin typeface="+mn-lt"/>
            <a:ea typeface="Times New Roman" charset="0"/>
            <a:cs typeface="Times New Roman" charset="0"/>
          </a:endParaRPr>
        </a:p>
        <a:p xmlns:a="http://schemas.openxmlformats.org/drawingml/2006/main">
          <a:pPr eaLnBrk="0" hangingPunct="0"/>
          <a:r>
            <a:rPr lang="en-US" sz="1200" b="0" i="0" dirty="0">
              <a:solidFill>
                <a:schemeClr val="tx1"/>
              </a:solidFill>
              <a:latin typeface="+mn-lt"/>
              <a:ea typeface="Times New Roman" charset="0"/>
              <a:cs typeface="Times New Roman" charset="0"/>
            </a:rPr>
            <a:t>history</a:t>
          </a:r>
          <a:r>
            <a:rPr lang="en-US" sz="1200" b="0" i="0" baseline="0" dirty="0">
              <a:solidFill>
                <a:schemeClr val="tx1"/>
              </a:solidFill>
              <a:latin typeface="+mn-lt"/>
              <a:ea typeface="Times New Roman" charset="0"/>
              <a:cs typeface="Times New Roman" charset="0"/>
            </a:rPr>
            <a:t>    </a:t>
          </a:r>
          <a:r>
            <a:rPr lang="en-US" sz="1200" b="0" i="0" baseline="0" dirty="0" smtClean="0">
              <a:solidFill>
                <a:schemeClr val="tx1"/>
              </a:solidFill>
              <a:latin typeface="+mn-lt"/>
              <a:ea typeface="Times New Roman" charset="0"/>
              <a:cs typeface="Times New Roman" charset="0"/>
            </a:rPr>
            <a:t>projections</a:t>
          </a:r>
          <a:endParaRPr lang="en-US" sz="1200" b="0" i="0" dirty="0">
            <a:solidFill>
              <a:schemeClr val="tx1"/>
            </a:solidFill>
            <a:latin typeface="+mn-lt"/>
            <a:ea typeface="Times New Roman" charset="0"/>
            <a:cs typeface="Times New Roman" charset="0"/>
          </a:endParaRPr>
        </a:p>
      </cdr:txBody>
    </cdr:sp>
  </cdr:relSizeAnchor>
  <cdr:relSizeAnchor xmlns:cdr="http://schemas.openxmlformats.org/drawingml/2006/chartDrawing">
    <cdr:from>
      <cdr:x>0.74598</cdr:x>
      <cdr:y>0.02935</cdr:y>
    </cdr:from>
    <cdr:to>
      <cdr:x>0.99992</cdr:x>
      <cdr:y>0.84345</cdr:y>
    </cdr:to>
    <cdr:sp macro="" textlink="">
      <cdr:nvSpPr>
        <cdr:cNvPr id="6" name="TextBox 1"/>
        <cdr:cNvSpPr txBox="1"/>
      </cdr:nvSpPr>
      <cdr:spPr bwMode="auto">
        <a:xfrm xmlns:a="http://schemas.openxmlformats.org/drawingml/2006/main">
          <a:off x="2933371" y="90903"/>
          <a:ext cx="998552" cy="2521441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wrap="square" lIns="0" tIns="0" rIns="0" rtlCol="0">
          <a:prstTxWarp prst="textNoShape">
            <a:avLst/>
          </a:prstTxWarp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marL="0" marR="0" lvl="0" indent="0" defTabSz="914400" eaLnBrk="0" fontAlgn="auto" latinLnBrk="0" hangingPunct="0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96D7"/>
              </a:solidFill>
              <a:effectLst/>
              <a:uLnTx/>
              <a:uFillTx/>
              <a:latin typeface="+mn-lt"/>
              <a:ea typeface="Times New Roman" charset="0"/>
              <a:cs typeface="Times New Roman" charset="0"/>
            </a:rPr>
            <a:t>dry </a:t>
          </a:r>
          <a:r>
            <a:rPr kumimoji="0" lang="en-US" sz="1200" b="1" i="0" u="none" strike="noStrike" kern="0" cap="none" spc="0" normalizeH="0" baseline="0" noProof="0" dirty="0">
              <a:ln>
                <a:noFill/>
              </a:ln>
              <a:solidFill>
                <a:srgbClr val="2EA9DE"/>
              </a:solidFill>
              <a:effectLst/>
              <a:uLnTx/>
              <a:uFillTx/>
              <a:latin typeface="+mn-lt"/>
              <a:ea typeface="Times New Roman" charset="0"/>
              <a:cs typeface="Times New Roman" charset="0"/>
            </a:rPr>
            <a:t>natural</a:t>
          </a:r>
          <a:r>
            <a:rPr kumimoji="0" lang="en-US" sz="1200" b="1" i="0" u="none" strike="noStrike" kern="0" cap="none" spc="0" normalizeH="0" baseline="0" noProof="0" dirty="0">
              <a:ln>
                <a:noFill/>
              </a:ln>
              <a:solidFill>
                <a:srgbClr val="0096D7"/>
              </a:solidFill>
              <a:effectLst/>
              <a:uLnTx/>
              <a:uFillTx/>
              <a:latin typeface="+mn-lt"/>
              <a:ea typeface="Times New Roman" charset="0"/>
              <a:cs typeface="Times New Roman" charset="0"/>
            </a:rPr>
            <a:t> </a:t>
          </a:r>
          <a:r>
            <a: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96D7"/>
              </a:solidFill>
              <a:effectLst/>
              <a:uLnTx/>
              <a:uFillTx/>
              <a:latin typeface="+mn-lt"/>
              <a:ea typeface="Times New Roman" charset="0"/>
              <a:cs typeface="Times New Roman" charset="0"/>
            </a:rPr>
            <a:t>gas</a:t>
          </a:r>
        </a:p>
        <a:p xmlns:a="http://schemas.openxmlformats.org/drawingml/2006/main">
          <a:pPr eaLnBrk="0" hangingPunct="0"/>
          <a:endParaRPr kumimoji="0" lang="en-US" sz="900" b="1" i="0" u="none" strike="noStrike" kern="0" cap="none" spc="0" normalizeH="0" baseline="0" noProof="0" dirty="0" smtClean="0">
            <a:ln>
              <a:noFill/>
            </a:ln>
            <a:solidFill>
              <a:srgbClr val="675005"/>
            </a:solidFill>
            <a:effectLst/>
            <a:uLnTx/>
            <a:uFillTx/>
            <a:latin typeface="+mn-lt"/>
            <a:ea typeface="Times New Roman" charset="0"/>
            <a:cs typeface="Times New Roman" charset="0"/>
          </a:endParaRPr>
        </a:p>
        <a:p xmlns:a="http://schemas.openxmlformats.org/drawingml/2006/main">
          <a:pPr eaLnBrk="0" hangingPunct="0"/>
          <a:endParaRPr kumimoji="0" lang="en-US" sz="500" b="1" i="0" u="none" strike="noStrike" kern="0" cap="none" spc="0" normalizeH="0" baseline="0" noProof="0" dirty="0">
            <a:ln>
              <a:noFill/>
            </a:ln>
            <a:solidFill>
              <a:srgbClr val="675005"/>
            </a:solidFill>
            <a:effectLst/>
            <a:uLnTx/>
            <a:uFillTx/>
            <a:latin typeface="+mn-lt"/>
            <a:ea typeface="Times New Roman" charset="0"/>
            <a:cs typeface="Times New Roman" charset="0"/>
          </a:endParaRPr>
        </a:p>
        <a:p xmlns:a="http://schemas.openxmlformats.org/drawingml/2006/main">
          <a:pPr eaLnBrk="0" hangingPunct="0"/>
          <a:r>
            <a:rPr kumimoji="0" lang="en-US" sz="1200" b="1" i="0" u="none" strike="noStrike" kern="0" cap="none" spc="0" normalizeH="0" baseline="0" noProof="0" dirty="0">
              <a:ln>
                <a:noFill/>
              </a:ln>
              <a:solidFill>
                <a:srgbClr val="675005"/>
              </a:solidFill>
              <a:effectLst/>
              <a:uLnTx/>
              <a:uFillTx/>
              <a:latin typeface="+mn-lt"/>
              <a:ea typeface="Times New Roman" charset="0"/>
              <a:cs typeface="Times New Roman" charset="0"/>
            </a:rPr>
            <a:t>crude oil and lease </a:t>
          </a:r>
          <a:r>
            <a: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675005"/>
              </a:solidFill>
              <a:effectLst/>
              <a:uLnTx/>
              <a:uFillTx/>
              <a:latin typeface="+mn-lt"/>
              <a:ea typeface="Times New Roman" charset="0"/>
              <a:cs typeface="Times New Roman" charset="0"/>
            </a:rPr>
            <a:t>condensate</a:t>
          </a:r>
        </a:p>
        <a:p xmlns:a="http://schemas.openxmlformats.org/drawingml/2006/main">
          <a:pPr eaLnBrk="0" hangingPunct="0"/>
          <a:r>
            <a:rPr lang="en-US" sz="1200" b="1" dirty="0" smtClean="0">
              <a:solidFill>
                <a:srgbClr val="5D9732"/>
              </a:solidFill>
              <a:ea typeface="Times New Roman" charset="0"/>
              <a:cs typeface="Times New Roman" charset="0"/>
            </a:rPr>
            <a:t>other renewable energy</a:t>
          </a:r>
        </a:p>
        <a:p xmlns:a="http://schemas.openxmlformats.org/drawingml/2006/main">
          <a:pPr eaLnBrk="0" hangingPunct="0"/>
          <a:endParaRPr lang="en-US" sz="100" b="1" dirty="0">
            <a:solidFill>
              <a:srgbClr val="5D9732"/>
            </a:solidFill>
            <a:ea typeface="Times New Roman" charset="0"/>
            <a:cs typeface="Times New Roman" charset="0"/>
          </a:endParaRPr>
        </a:p>
        <a:p xmlns:a="http://schemas.openxmlformats.org/drawingml/2006/main">
          <a:pPr eaLnBrk="0" hangingPunct="0"/>
          <a:r>
            <a:rPr kumimoji="0" lang="en-US" sz="1200" b="1" i="0" u="none" strike="noStrike" kern="0" cap="none" spc="0" normalizeH="0" baseline="0" noProof="0" dirty="0">
              <a:ln>
                <a:noFill/>
              </a:ln>
              <a:solidFill>
                <a:srgbClr val="8B8B8B"/>
              </a:solidFill>
              <a:effectLst/>
              <a:uLnTx/>
              <a:uFillTx/>
              <a:latin typeface="+mn-lt"/>
              <a:ea typeface="Times New Roman" charset="0"/>
              <a:cs typeface="Times New Roman" charset="0"/>
            </a:rPr>
            <a:t>coal</a:t>
          </a:r>
          <a:endParaRPr lang="en-US" sz="1200" b="1" i="0" baseline="0" dirty="0">
            <a:solidFill>
              <a:srgbClr val="8B8B8B"/>
            </a:solidFill>
            <a:latin typeface="+mn-lt"/>
            <a:ea typeface="Times New Roman" charset="0"/>
            <a:cs typeface="Times New Roman" charset="0"/>
          </a:endParaRPr>
        </a:p>
        <a:p xmlns:a="http://schemas.openxmlformats.org/drawingml/2006/main">
          <a:pPr marL="0" marR="0" lvl="0" indent="0" defTabSz="914400" eaLnBrk="0" fontAlgn="auto" latinLnBrk="0" hangingPunct="0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kumimoji="0" lang="en-US" sz="1200" b="1" i="0" u="none" strike="noStrike" kern="0" cap="none" spc="0" normalizeH="0" baseline="0" noProof="0" dirty="0">
              <a:ln>
                <a:noFill/>
              </a:ln>
              <a:solidFill>
                <a:srgbClr val="BD732A">
                  <a:lumMod val="75000"/>
                </a:srgbClr>
              </a:solidFill>
              <a:effectLst/>
              <a:uLnTx/>
              <a:uFillTx/>
              <a:latin typeface="+mn-lt"/>
              <a:ea typeface="Times New Roman" charset="0"/>
              <a:cs typeface="Times New Roman" charset="0"/>
            </a:rPr>
            <a:t>natural gas plant </a:t>
          </a:r>
          <a:r>
            <a:rPr kumimoji="0" lang="en-US" sz="1200" b="1" i="0" u="none" strike="noStrike" kern="0" cap="none" spc="0" normalizeH="0" baseline="0" noProof="0" dirty="0">
              <a:ln>
                <a:noFill/>
              </a:ln>
              <a:solidFill>
                <a:srgbClr val="8E561F"/>
              </a:solidFill>
              <a:effectLst/>
              <a:uLnTx/>
              <a:uFillTx/>
              <a:latin typeface="+mn-lt"/>
              <a:ea typeface="Times New Roman" charset="0"/>
              <a:cs typeface="Times New Roman" charset="0"/>
            </a:rPr>
            <a:t>liquids</a:t>
          </a:r>
        </a:p>
        <a:p xmlns:a="http://schemas.openxmlformats.org/drawingml/2006/main">
          <a:pPr eaLnBrk="0" hangingPunct="0"/>
          <a:r>
            <a:rPr lang="en-US" sz="1200" b="1" i="0" baseline="0" dirty="0">
              <a:solidFill>
                <a:srgbClr val="A33340"/>
              </a:solidFill>
              <a:latin typeface="+mn-lt"/>
              <a:ea typeface="Times New Roman" charset="0"/>
              <a:cs typeface="Times New Roman" charset="0"/>
            </a:rPr>
            <a:t>nuclear</a:t>
          </a:r>
        </a:p>
        <a:p xmlns:a="http://schemas.openxmlformats.org/drawingml/2006/main">
          <a:pPr eaLnBrk="0" hangingPunct="0"/>
          <a:r>
            <a:rPr lang="en-US" sz="1200" b="1" i="0" baseline="0" dirty="0">
              <a:solidFill>
                <a:schemeClr val="tx2"/>
              </a:solidFill>
              <a:latin typeface="+mn-lt"/>
              <a:ea typeface="Times New Roman" charset="0"/>
              <a:cs typeface="Times New Roman" charset="0"/>
            </a:rPr>
            <a:t>hydro</a:t>
          </a:r>
        </a:p>
      </cdr:txBody>
    </cdr:sp>
  </cdr:relSizeAnchor>
</c:userShapes>
</file>

<file path=ppt/drawings/drawing10.xml><?xml version="1.0" encoding="utf-8"?>
<c:userShapes xmlns:c="http://schemas.openxmlformats.org/drawingml/2006/chart">
  <cdr:relSizeAnchor xmlns:cdr="http://schemas.openxmlformats.org/drawingml/2006/chartDrawing">
    <cdr:from>
      <cdr:x>0.06046</cdr:x>
      <cdr:y>0.00571</cdr:y>
    </cdr:from>
    <cdr:to>
      <cdr:x>0.48729</cdr:x>
      <cdr:y>0.13996</cdr:y>
    </cdr:to>
    <cdr:sp macro="" textlink="">
      <cdr:nvSpPr>
        <cdr:cNvPr id="6" name="TextBox 1"/>
        <cdr:cNvSpPr txBox="1"/>
      </cdr:nvSpPr>
      <cdr:spPr bwMode="auto">
        <a:xfrm xmlns:a="http://schemas.openxmlformats.org/drawingml/2006/main">
          <a:off x="243210" y="17672"/>
          <a:ext cx="1717020" cy="415801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wrap="none" lIns="0" tIns="0" rIns="0" rtlCol="0">
          <a:prstTxWarp prst="textNoShape">
            <a:avLst/>
          </a:prstTxWarp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eaLnBrk="0" hangingPunct="0"/>
          <a:r>
            <a:rPr lang="en-US" sz="1200" b="0" i="0" dirty="0" smtClean="0">
              <a:solidFill>
                <a:schemeClr val="bg2"/>
              </a:solidFill>
              <a:latin typeface="+mn-lt"/>
              <a:ea typeface="Times New Roman" charset="0"/>
              <a:cs typeface="Times New Roman" charset="0"/>
            </a:rPr>
            <a:t>             </a:t>
          </a:r>
          <a:r>
            <a:rPr lang="en-US" sz="1200" b="1" i="0" dirty="0" smtClean="0">
              <a:solidFill>
                <a:schemeClr val="tx1"/>
              </a:solidFill>
              <a:latin typeface="Arial" panose="020B0604020202020204" pitchFamily="34" charset="0"/>
              <a:ea typeface="Times New Roman" charset="0"/>
              <a:cs typeface="Arial" panose="020B0604020202020204" pitchFamily="34" charset="0"/>
            </a:rPr>
            <a:t>2020</a:t>
          </a:r>
          <a:endParaRPr lang="en-US" sz="1200" b="0" i="0" dirty="0" smtClean="0">
            <a:solidFill>
              <a:schemeClr val="tx1"/>
            </a:solidFill>
            <a:latin typeface="Arial" panose="020B0604020202020204" pitchFamily="34" charset="0"/>
            <a:ea typeface="Times New Roman" charset="0"/>
            <a:cs typeface="Arial" panose="020B0604020202020204" pitchFamily="34" charset="0"/>
          </a:endParaRPr>
        </a:p>
        <a:p xmlns:a="http://schemas.openxmlformats.org/drawingml/2006/main">
          <a:pPr eaLnBrk="0" hangingPunct="0"/>
          <a:r>
            <a:rPr lang="en-US" sz="1200" b="0" i="0" dirty="0" smtClean="0">
              <a:solidFill>
                <a:schemeClr val="tx1"/>
              </a:solidFill>
              <a:latin typeface="Arial" panose="020B0604020202020204" pitchFamily="34" charset="0"/>
              <a:ea typeface="Times New Roman" charset="0"/>
              <a:cs typeface="Arial" panose="020B0604020202020204" pitchFamily="34" charset="0"/>
            </a:rPr>
            <a:t>   history</a:t>
          </a:r>
          <a:r>
            <a:rPr lang="en-US" sz="1200" b="0" i="0" baseline="0" dirty="0" smtClean="0">
              <a:solidFill>
                <a:schemeClr val="tx1"/>
              </a:solidFill>
              <a:latin typeface="Arial" panose="020B0604020202020204" pitchFamily="34" charset="0"/>
              <a:ea typeface="Times New Roman" charset="0"/>
              <a:cs typeface="Arial" panose="020B0604020202020204" pitchFamily="34" charset="0"/>
            </a:rPr>
            <a:t>   projections</a:t>
          </a:r>
          <a:endParaRPr lang="en-US" sz="1200" b="0" i="0" dirty="0" smtClean="0">
            <a:solidFill>
              <a:schemeClr val="tx1"/>
            </a:solidFill>
            <a:latin typeface="Arial" panose="020B0604020202020204" pitchFamily="34" charset="0"/>
            <a:ea typeface="Times New Roman" charset="0"/>
            <a:cs typeface="Arial" panose="020B0604020202020204" pitchFamily="34" charset="0"/>
          </a:endParaRPr>
        </a:p>
      </cdr:txBody>
    </cdr:sp>
  </cdr:relSizeAnchor>
  <cdr:relSizeAnchor xmlns:cdr="http://schemas.openxmlformats.org/drawingml/2006/chartDrawing">
    <cdr:from>
      <cdr:x>0.63889</cdr:x>
      <cdr:y>0.03743</cdr:y>
    </cdr:from>
    <cdr:to>
      <cdr:x>1</cdr:x>
      <cdr:y>0.66624</cdr:y>
    </cdr:to>
    <cdr:sp macro="" textlink="">
      <cdr:nvSpPr>
        <cdr:cNvPr id="9" name="TextBox 1"/>
        <cdr:cNvSpPr txBox="1"/>
      </cdr:nvSpPr>
      <cdr:spPr bwMode="auto">
        <a:xfrm xmlns:a="http://schemas.openxmlformats.org/drawingml/2006/main">
          <a:off x="2570079" y="115944"/>
          <a:ext cx="1452646" cy="1947528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wrap="square" lIns="27432" tIns="27432" rIns="27432" bIns="27432" rtlCol="0">
          <a:prstTxWarp prst="textNoShape">
            <a:avLst/>
          </a:prstTxWarp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marL="0" marR="0" lvl="0" indent="0" defTabSz="914400" eaLnBrk="0" fontAlgn="auto" latinLnBrk="0" hangingPunct="0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US" sz="1200" b="1" i="0" dirty="0">
              <a:solidFill>
                <a:schemeClr val="accent2">
                  <a:lumMod val="40000"/>
                  <a:lumOff val="60000"/>
                </a:schemeClr>
              </a:solidFill>
              <a:effectLst/>
              <a:latin typeface="Arial" panose="020B0604020202020204" pitchFamily="34" charset="0"/>
              <a:ea typeface="+mn-ea"/>
              <a:cs typeface="Arial" panose="020B0604020202020204" pitchFamily="34" charset="0"/>
            </a:rPr>
            <a:t>Low Oil and Gas </a:t>
          </a:r>
          <a:r>
            <a:rPr lang="en-US" sz="1200" b="1" dirty="0" smtClean="0">
              <a:solidFill>
                <a:schemeClr val="accent2">
                  <a:lumMod val="40000"/>
                  <a:lumOff val="6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Supply</a:t>
          </a:r>
          <a:endParaRPr lang="en-US" sz="1200" dirty="0">
            <a:solidFill>
              <a:schemeClr val="accent2">
                <a:lumMod val="40000"/>
                <a:lumOff val="60000"/>
              </a:schemeClr>
            </a:solidFill>
            <a:effectLst/>
            <a:latin typeface="Arial" panose="020B0604020202020204" pitchFamily="34" charset="0"/>
            <a:cs typeface="Arial" panose="020B0604020202020204" pitchFamily="34" charset="0"/>
          </a:endParaRPr>
        </a:p>
        <a:p xmlns:a="http://schemas.openxmlformats.org/drawingml/2006/main">
          <a:pPr marL="0" marR="0" lvl="0" indent="0" defTabSz="914400" eaLnBrk="0" fontAlgn="auto" latinLnBrk="0" hangingPunct="0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en-US" sz="1200" dirty="0" smtClean="0">
            <a:solidFill>
              <a:schemeClr val="accent2"/>
            </a:solidFill>
            <a:effectLst/>
            <a:latin typeface="Arial" panose="020B0604020202020204" pitchFamily="34" charset="0"/>
            <a:cs typeface="Arial" panose="020B0604020202020204" pitchFamily="34" charset="0"/>
          </a:endParaRPr>
        </a:p>
        <a:p xmlns:a="http://schemas.openxmlformats.org/drawingml/2006/main">
          <a:pPr marL="0" marR="0" lvl="0" indent="0" defTabSz="914400" eaLnBrk="0" fontAlgn="auto" latinLnBrk="0" hangingPunct="0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en-US" sz="1200" dirty="0">
            <a:solidFill>
              <a:schemeClr val="accent2"/>
            </a:solidFill>
            <a:latin typeface="Arial" panose="020B0604020202020204" pitchFamily="34" charset="0"/>
            <a:cs typeface="Arial" panose="020B0604020202020204" pitchFamily="34" charset="0"/>
          </a:endParaRPr>
        </a:p>
        <a:p xmlns:a="http://schemas.openxmlformats.org/drawingml/2006/main">
          <a:pPr marL="0" marR="0" lvl="0" indent="0" defTabSz="914400" eaLnBrk="0" fontAlgn="auto" latinLnBrk="0" hangingPunct="0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en-US" sz="1200" dirty="0" smtClean="0">
            <a:solidFill>
              <a:schemeClr val="accent2"/>
            </a:solidFill>
            <a:effectLst/>
            <a:latin typeface="Arial" panose="020B0604020202020204" pitchFamily="34" charset="0"/>
            <a:cs typeface="Arial" panose="020B0604020202020204" pitchFamily="34" charset="0"/>
          </a:endParaRPr>
        </a:p>
        <a:p xmlns:a="http://schemas.openxmlformats.org/drawingml/2006/main">
          <a:pPr marL="0" marR="0" lvl="0" indent="0" defTabSz="914400" eaLnBrk="0" fontAlgn="auto" latinLnBrk="0" hangingPunct="0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US" sz="1200" b="1" i="0" dirty="0" smtClean="0">
              <a:solidFill>
                <a:schemeClr val="accent5">
                  <a:lumMod val="75000"/>
                </a:schemeClr>
              </a:solidFill>
              <a:effectLst/>
              <a:latin typeface="Arial" panose="020B0604020202020204" pitchFamily="34" charset="0"/>
              <a:ea typeface="+mn-ea"/>
              <a:cs typeface="Arial" panose="020B0604020202020204" pitchFamily="34" charset="0"/>
            </a:rPr>
            <a:t>High </a:t>
          </a:r>
          <a:r>
            <a:rPr lang="en-US" sz="1200" b="1" i="0" dirty="0">
              <a:solidFill>
                <a:schemeClr val="accent5">
                  <a:lumMod val="75000"/>
                </a:schemeClr>
              </a:solidFill>
              <a:effectLst/>
              <a:latin typeface="Arial" panose="020B0604020202020204" pitchFamily="34" charset="0"/>
              <a:ea typeface="+mn-ea"/>
              <a:cs typeface="Arial" panose="020B0604020202020204" pitchFamily="34" charset="0"/>
            </a:rPr>
            <a:t>Oil</a:t>
          </a:r>
          <a:r>
            <a:rPr lang="en-US" sz="1200" b="1" i="0" baseline="0" dirty="0">
              <a:solidFill>
                <a:schemeClr val="accent5">
                  <a:lumMod val="75000"/>
                </a:schemeClr>
              </a:solidFill>
              <a:effectLst/>
              <a:latin typeface="Arial" panose="020B0604020202020204" pitchFamily="34" charset="0"/>
              <a:cs typeface="Arial" panose="020B0604020202020204" pitchFamily="34" charset="0"/>
            </a:rPr>
            <a:t> Price</a:t>
          </a:r>
          <a:endParaRPr lang="en-US" sz="1200" dirty="0">
            <a:solidFill>
              <a:schemeClr val="accent5">
                <a:lumMod val="75000"/>
              </a:schemeClr>
            </a:solidFill>
            <a:effectLst/>
            <a:latin typeface="Arial" panose="020B0604020202020204" pitchFamily="34" charset="0"/>
            <a:cs typeface="Arial" panose="020B0604020202020204" pitchFamily="34" charset="0"/>
          </a:endParaRPr>
        </a:p>
        <a:p xmlns:a="http://schemas.openxmlformats.org/drawingml/2006/main">
          <a:pPr eaLnBrk="0" hangingPunct="0"/>
          <a:r>
            <a:rPr lang="en-US" sz="1200" b="1" i="0" dirty="0" smtClean="0">
              <a:solidFill>
                <a:schemeClr val="tx1"/>
              </a:solidFill>
              <a:latin typeface="Arial" panose="020B0604020202020204" pitchFamily="34" charset="0"/>
              <a:ea typeface="Times New Roman" charset="0"/>
              <a:cs typeface="Arial" panose="020B0604020202020204" pitchFamily="34" charset="0"/>
            </a:rPr>
            <a:t>Reference</a:t>
          </a:r>
        </a:p>
        <a:p xmlns:a="http://schemas.openxmlformats.org/drawingml/2006/main">
          <a:pPr marL="0" marR="0" lvl="0" indent="0" defTabSz="914400" eaLnBrk="0" fontAlgn="auto" latinLnBrk="0" hangingPunct="0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US" sz="1200" b="1" i="0" dirty="0">
              <a:solidFill>
                <a:schemeClr val="accent5">
                  <a:lumMod val="40000"/>
                  <a:lumOff val="60000"/>
                </a:schemeClr>
              </a:solidFill>
              <a:effectLst/>
              <a:latin typeface="Arial" panose="020B0604020202020204" pitchFamily="34" charset="0"/>
              <a:cs typeface="Arial" panose="020B0604020202020204" pitchFamily="34" charset="0"/>
            </a:rPr>
            <a:t>Low Oil Price</a:t>
          </a:r>
          <a:endParaRPr lang="en-US" sz="1200" dirty="0">
            <a:solidFill>
              <a:schemeClr val="accent5">
                <a:lumMod val="40000"/>
                <a:lumOff val="60000"/>
              </a:schemeClr>
            </a:solidFill>
            <a:effectLst/>
            <a:latin typeface="Arial" panose="020B0604020202020204" pitchFamily="34" charset="0"/>
            <a:cs typeface="Arial" panose="020B0604020202020204" pitchFamily="34" charset="0"/>
          </a:endParaRPr>
        </a:p>
        <a:p xmlns:a="http://schemas.openxmlformats.org/drawingml/2006/main">
          <a:pPr eaLnBrk="0" hangingPunct="0"/>
          <a:endParaRPr lang="en-US" sz="1200" b="1" i="0" dirty="0" smtClean="0">
            <a:solidFill>
              <a:schemeClr val="accent3"/>
            </a:solidFill>
            <a:latin typeface="Arial" panose="020B0604020202020204" pitchFamily="34" charset="0"/>
            <a:ea typeface="Times New Roman" charset="0"/>
            <a:cs typeface="Arial" panose="020B0604020202020204" pitchFamily="34" charset="0"/>
          </a:endParaRPr>
        </a:p>
        <a:p xmlns:a="http://schemas.openxmlformats.org/drawingml/2006/main">
          <a:pPr eaLnBrk="0" hangingPunct="0"/>
          <a:r>
            <a:rPr lang="en-US" sz="1200" b="1" i="0" dirty="0" smtClean="0">
              <a:solidFill>
                <a:schemeClr val="accent2">
                  <a:lumMod val="75000"/>
                </a:schemeClr>
              </a:solidFill>
              <a:latin typeface="Arial" panose="020B0604020202020204" pitchFamily="34" charset="0"/>
              <a:ea typeface="Times New Roman" charset="0"/>
              <a:cs typeface="Arial" panose="020B0604020202020204" pitchFamily="34" charset="0"/>
            </a:rPr>
            <a:t>High Oil and Gas Supply</a:t>
          </a:r>
          <a:endParaRPr lang="en-US" sz="1200" i="0" dirty="0" smtClean="0">
            <a:solidFill>
              <a:schemeClr val="accent2">
                <a:lumMod val="75000"/>
              </a:schemeClr>
            </a:solidFill>
            <a:latin typeface="Arial" panose="020B0604020202020204" pitchFamily="34" charset="0"/>
            <a:ea typeface="Times New Roman" charset="0"/>
            <a:cs typeface="Arial" panose="020B0604020202020204" pitchFamily="34" charset="0"/>
          </a:endParaRPr>
        </a:p>
      </cdr:txBody>
    </cdr:sp>
  </cdr:relSizeAnchor>
</c:userShapes>
</file>

<file path=ppt/drawings/drawing11.xml><?xml version="1.0" encoding="utf-8"?>
<c:userShapes xmlns:c="http://schemas.openxmlformats.org/drawingml/2006/chart">
  <cdr:relSizeAnchor xmlns:cdr="http://schemas.openxmlformats.org/drawingml/2006/chartDrawing">
    <cdr:from>
      <cdr:x>0.14517</cdr:x>
      <cdr:y>0</cdr:y>
    </cdr:from>
    <cdr:to>
      <cdr:x>0.54062</cdr:x>
      <cdr:y>0.14955</cdr:y>
    </cdr:to>
    <cdr:grpSp>
      <cdr:nvGrpSpPr>
        <cdr:cNvPr id="3" name="Group 2"/>
        <cdr:cNvGrpSpPr/>
      </cdr:nvGrpSpPr>
      <cdr:grpSpPr>
        <a:xfrm xmlns:a="http://schemas.openxmlformats.org/drawingml/2006/main">
          <a:off x="570843" y="0"/>
          <a:ext cx="1555004" cy="445538"/>
          <a:chOff x="-4826" y="34833"/>
          <a:chExt cx="828989" cy="355547"/>
        </a:xfrm>
      </cdr:grpSpPr>
      <cdr:sp macro="" textlink="">
        <cdr:nvSpPr>
          <cdr:cNvPr id="5" name="TextBox 12"/>
          <cdr:cNvSpPr txBox="1"/>
        </cdr:nvSpPr>
        <cdr:spPr>
          <a:xfrm xmlns:a="http://schemas.openxmlformats.org/drawingml/2006/main">
            <a:off x="134008" y="34833"/>
            <a:ext cx="670321" cy="188304"/>
          </a:xfrm>
          <a:prstGeom xmlns:a="http://schemas.openxmlformats.org/drawingml/2006/main" prst="rect">
            <a:avLst/>
          </a:prstGeom>
          <a:noFill xmlns:a="http://schemas.openxmlformats.org/drawingml/2006/main"/>
        </cdr:spPr>
        <cdr:style>
          <a:lnRef xmlns:a="http://schemas.openxmlformats.org/drawingml/2006/main" idx="0">
            <a:scrgbClr r="0" g="0" b="0"/>
          </a:lnRef>
          <a:fillRef xmlns:a="http://schemas.openxmlformats.org/drawingml/2006/main" idx="0">
            <a:scrgbClr r="0" g="0" b="0"/>
          </a:fillRef>
          <a:effectRef xmlns:a="http://schemas.openxmlformats.org/drawingml/2006/main" idx="0">
            <a:scrgbClr r="0" g="0" b="0"/>
          </a:effectRef>
          <a:fontRef xmlns:a="http://schemas.openxmlformats.org/drawingml/2006/main" idx="minor">
            <a:schemeClr val="tx1"/>
          </a:fontRef>
        </cdr:style>
        <cdr:txBody>
          <a:bodyPr xmlns:a="http://schemas.openxmlformats.org/drawingml/2006/main" wrap="square" rtlCol="0" anchor="t">
            <a:spAutoFit/>
          </a:bodyPr>
          <a:lstStyle xmlns:a="http://schemas.openxmlformats.org/drawingml/2006/main"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 xmlns:a="http://schemas.openxmlformats.org/drawingml/2006/main">
            <a:r>
              <a:rPr lang="en-US" sz="1200" b="1" dirty="0" smtClean="0"/>
              <a:t>  2020</a:t>
            </a:r>
            <a:endParaRPr lang="en-US" sz="1200" b="1" dirty="0"/>
          </a:p>
        </cdr:txBody>
      </cdr:sp>
      <cdr:sp macro="" textlink="">
        <cdr:nvSpPr>
          <cdr:cNvPr id="6" name="TextBox 8"/>
          <cdr:cNvSpPr txBox="1"/>
        </cdr:nvSpPr>
        <cdr:spPr>
          <a:xfrm xmlns:a="http://schemas.openxmlformats.org/drawingml/2006/main">
            <a:off x="-4826" y="177754"/>
            <a:ext cx="828989" cy="212626"/>
          </a:xfrm>
          <a:prstGeom xmlns:a="http://schemas.openxmlformats.org/drawingml/2006/main" prst="rect">
            <a:avLst/>
          </a:prstGeom>
          <a:noFill xmlns:a="http://schemas.openxmlformats.org/drawingml/2006/main"/>
        </cdr:spPr>
        <cdr:style>
          <a:lnRef xmlns:a="http://schemas.openxmlformats.org/drawingml/2006/main" idx="0">
            <a:scrgbClr r="0" g="0" b="0"/>
          </a:lnRef>
          <a:fillRef xmlns:a="http://schemas.openxmlformats.org/drawingml/2006/main" idx="0">
            <a:scrgbClr r="0" g="0" b="0"/>
          </a:fillRef>
          <a:effectRef xmlns:a="http://schemas.openxmlformats.org/drawingml/2006/main" idx="0">
            <a:scrgbClr r="0" g="0" b="0"/>
          </a:effectRef>
          <a:fontRef xmlns:a="http://schemas.openxmlformats.org/drawingml/2006/main" idx="minor">
            <a:schemeClr val="tx1"/>
          </a:fontRef>
        </cdr:style>
        <cdr:txBody>
          <a:bodyPr xmlns:a="http://schemas.openxmlformats.org/drawingml/2006/main" wrap="square" rtlCol="0" anchor="t">
            <a:spAutoFit/>
          </a:bodyPr>
          <a:lstStyle xmlns:a="http://schemas.openxmlformats.org/drawingml/2006/main"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 xmlns:a="http://schemas.openxmlformats.org/drawingml/2006/main">
            <a:r>
              <a:rPr lang="en-US" sz="1200" dirty="0" smtClean="0">
                <a:solidFill>
                  <a:schemeClr val="bg2"/>
                </a:solidFill>
              </a:rPr>
              <a:t>history   </a:t>
            </a:r>
            <a:r>
              <a:rPr lang="en-US" sz="1200" dirty="0">
                <a:solidFill>
                  <a:schemeClr val="bg2"/>
                </a:solidFill>
              </a:rPr>
              <a:t>projections</a:t>
            </a:r>
          </a:p>
        </cdr:txBody>
      </cdr:sp>
    </cdr:grpSp>
  </cdr:relSizeAnchor>
  <cdr:relSizeAnchor xmlns:cdr="http://schemas.openxmlformats.org/drawingml/2006/chartDrawing">
    <cdr:from>
      <cdr:x>0.4802</cdr:x>
      <cdr:y>0.52208</cdr:y>
    </cdr:from>
    <cdr:to>
      <cdr:x>0.9802</cdr:x>
      <cdr:y>0.71509</cdr:y>
    </cdr:to>
    <cdr:sp macro="" textlink="">
      <cdr:nvSpPr>
        <cdr:cNvPr id="7" name="TextBox 1"/>
        <cdr:cNvSpPr txBox="1"/>
      </cdr:nvSpPr>
      <cdr:spPr bwMode="auto">
        <a:xfrm xmlns:a="http://schemas.openxmlformats.org/drawingml/2006/main">
          <a:off x="1888279" y="1616979"/>
          <a:ext cx="1966119" cy="597793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wrap="square" lIns="27432" tIns="27432" rIns="27432" bIns="27432" rtlCol="0">
          <a:prstTxWarp prst="textNoShape">
            <a:avLst/>
          </a:prstTxWarp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eaLnBrk="0" hangingPunct="0"/>
          <a:r>
            <a:rPr lang="en-US" sz="1200" b="1" i="0" dirty="0" smtClean="0">
              <a:solidFill>
                <a:schemeClr val="accent1">
                  <a:lumMod val="75000"/>
                </a:schemeClr>
              </a:solidFill>
              <a:latin typeface="+mn-lt"/>
              <a:ea typeface="Times New Roman" charset="0"/>
              <a:cs typeface="Times New Roman" charset="0"/>
            </a:rPr>
            <a:t>High Economic</a:t>
          </a:r>
          <a:r>
            <a:rPr lang="en-US" sz="1200" b="1" i="0" baseline="0" dirty="0" smtClean="0">
              <a:solidFill>
                <a:schemeClr val="accent1">
                  <a:lumMod val="75000"/>
                </a:schemeClr>
              </a:solidFill>
              <a:latin typeface="+mn-lt"/>
              <a:ea typeface="Times New Roman" charset="0"/>
              <a:cs typeface="Times New Roman" charset="0"/>
            </a:rPr>
            <a:t> Growth</a:t>
          </a:r>
        </a:p>
        <a:p xmlns:a="http://schemas.openxmlformats.org/drawingml/2006/main">
          <a:pPr eaLnBrk="0" hangingPunct="0"/>
          <a:r>
            <a:rPr lang="en-US" sz="1200" b="1" i="0" baseline="0" dirty="0" smtClean="0">
              <a:solidFill>
                <a:schemeClr val="tx1"/>
              </a:solidFill>
              <a:latin typeface="+mn-lt"/>
              <a:ea typeface="Times New Roman" charset="0"/>
              <a:cs typeface="Times New Roman" charset="0"/>
            </a:rPr>
            <a:t>Reference </a:t>
          </a:r>
        </a:p>
        <a:p xmlns:a="http://schemas.openxmlformats.org/drawingml/2006/main">
          <a:pPr eaLnBrk="0" hangingPunct="0"/>
          <a:r>
            <a:rPr lang="en-US" sz="1200" b="1" i="0" baseline="0" dirty="0" smtClean="0">
              <a:solidFill>
                <a:schemeClr val="accent1">
                  <a:lumMod val="40000"/>
                  <a:lumOff val="60000"/>
                </a:schemeClr>
              </a:solidFill>
              <a:latin typeface="+mn-lt"/>
              <a:ea typeface="Times New Roman" charset="0"/>
              <a:cs typeface="Times New Roman" charset="0"/>
            </a:rPr>
            <a:t>Low Economic Growth</a:t>
          </a:r>
          <a:endParaRPr lang="en-US" sz="1200" i="0" dirty="0" smtClean="0">
            <a:solidFill>
              <a:schemeClr val="accent1">
                <a:lumMod val="40000"/>
                <a:lumOff val="60000"/>
              </a:schemeClr>
            </a:solidFill>
            <a:latin typeface="+mn-lt"/>
            <a:ea typeface="Times New Roman" charset="0"/>
            <a:cs typeface="Times New Roman" charset="0"/>
          </a:endParaRPr>
        </a:p>
      </cdr:txBody>
    </cdr:sp>
  </cdr:relSizeAnchor>
</c:userShapes>
</file>

<file path=ppt/drawings/drawing12.xml><?xml version="1.0" encoding="utf-8"?>
<c:userShapes xmlns:c="http://schemas.openxmlformats.org/drawingml/2006/chart">
  <cdr:relSizeAnchor xmlns:cdr="http://schemas.openxmlformats.org/drawingml/2006/chartDrawing">
    <cdr:from>
      <cdr:x>0.1356</cdr:x>
      <cdr:y>3.22871E-7</cdr:y>
    </cdr:from>
    <cdr:to>
      <cdr:x>0.53178</cdr:x>
      <cdr:y>0.16594</cdr:y>
    </cdr:to>
    <cdr:grpSp>
      <cdr:nvGrpSpPr>
        <cdr:cNvPr id="3" name="Group 2"/>
        <cdr:cNvGrpSpPr/>
      </cdr:nvGrpSpPr>
      <cdr:grpSpPr>
        <a:xfrm xmlns:a="http://schemas.openxmlformats.org/drawingml/2006/main">
          <a:off x="545482" y="1"/>
          <a:ext cx="1593723" cy="494366"/>
          <a:chOff x="-127546" y="-929624"/>
          <a:chExt cx="724520" cy="385283"/>
        </a:xfrm>
      </cdr:grpSpPr>
      <cdr:sp macro="" textlink="">
        <cdr:nvSpPr>
          <cdr:cNvPr id="5" name="TextBox 12"/>
          <cdr:cNvSpPr txBox="1"/>
        </cdr:nvSpPr>
        <cdr:spPr>
          <a:xfrm xmlns:a="http://schemas.openxmlformats.org/drawingml/2006/main">
            <a:off x="18721" y="-929624"/>
            <a:ext cx="277801" cy="188300"/>
          </a:xfrm>
          <a:prstGeom xmlns:a="http://schemas.openxmlformats.org/drawingml/2006/main" prst="rect">
            <a:avLst/>
          </a:prstGeom>
          <a:noFill xmlns:a="http://schemas.openxmlformats.org/drawingml/2006/main"/>
        </cdr:spPr>
        <cdr:style>
          <a:lnRef xmlns:a="http://schemas.openxmlformats.org/drawingml/2006/main" idx="0">
            <a:scrgbClr r="0" g="0" b="0"/>
          </a:lnRef>
          <a:fillRef xmlns:a="http://schemas.openxmlformats.org/drawingml/2006/main" idx="0">
            <a:scrgbClr r="0" g="0" b="0"/>
          </a:fillRef>
          <a:effectRef xmlns:a="http://schemas.openxmlformats.org/drawingml/2006/main" idx="0">
            <a:scrgbClr r="0" g="0" b="0"/>
          </a:effectRef>
          <a:fontRef xmlns:a="http://schemas.openxmlformats.org/drawingml/2006/main" idx="minor">
            <a:schemeClr val="tx1"/>
          </a:fontRef>
        </cdr:style>
        <cdr:txBody>
          <a:bodyPr xmlns:a="http://schemas.openxmlformats.org/drawingml/2006/main" wrap="none" rtlCol="0" anchor="t">
            <a:spAutoFit/>
          </a:bodyPr>
          <a:lstStyle xmlns:a="http://schemas.openxmlformats.org/drawingml/2006/main"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 xmlns:a="http://schemas.openxmlformats.org/drawingml/2006/main">
            <a:r>
              <a:rPr lang="en-US" sz="1200" b="1" dirty="0" smtClean="0"/>
              <a:t>  2020</a:t>
            </a:r>
            <a:endParaRPr lang="en-US" sz="1200" b="1" dirty="0"/>
          </a:p>
        </cdr:txBody>
      </cdr:sp>
      <cdr:sp macro="" textlink="">
        <cdr:nvSpPr>
          <cdr:cNvPr id="6" name="TextBox 8"/>
          <cdr:cNvSpPr txBox="1"/>
        </cdr:nvSpPr>
        <cdr:spPr>
          <a:xfrm xmlns:a="http://schemas.openxmlformats.org/drawingml/2006/main">
            <a:off x="-127546" y="-751989"/>
            <a:ext cx="724520" cy="207648"/>
          </a:xfrm>
          <a:prstGeom xmlns:a="http://schemas.openxmlformats.org/drawingml/2006/main" prst="rect">
            <a:avLst/>
          </a:prstGeom>
          <a:noFill xmlns:a="http://schemas.openxmlformats.org/drawingml/2006/main"/>
        </cdr:spPr>
        <cdr:style>
          <a:lnRef xmlns:a="http://schemas.openxmlformats.org/drawingml/2006/main" idx="0">
            <a:scrgbClr r="0" g="0" b="0"/>
          </a:lnRef>
          <a:fillRef xmlns:a="http://schemas.openxmlformats.org/drawingml/2006/main" idx="0">
            <a:scrgbClr r="0" g="0" b="0"/>
          </a:fillRef>
          <a:effectRef xmlns:a="http://schemas.openxmlformats.org/drawingml/2006/main" idx="0">
            <a:scrgbClr r="0" g="0" b="0"/>
          </a:effectRef>
          <a:fontRef xmlns:a="http://schemas.openxmlformats.org/drawingml/2006/main" idx="minor">
            <a:schemeClr val="tx1"/>
          </a:fontRef>
        </cdr:style>
        <cdr:txBody>
          <a:bodyPr xmlns:a="http://schemas.openxmlformats.org/drawingml/2006/main" wrap="none" rtlCol="0" anchor="t">
            <a:spAutoFit/>
          </a:bodyPr>
          <a:lstStyle xmlns:a="http://schemas.openxmlformats.org/drawingml/2006/main"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 xmlns:a="http://schemas.openxmlformats.org/drawingml/2006/main">
            <a:r>
              <a:rPr lang="en-US" sz="1200" dirty="0" smtClean="0">
                <a:solidFill>
                  <a:schemeClr val="bg2"/>
                </a:solidFill>
              </a:rPr>
              <a:t> history   projections</a:t>
            </a:r>
            <a:endParaRPr lang="en-US" sz="1200" dirty="0">
              <a:solidFill>
                <a:schemeClr val="bg2"/>
              </a:solidFill>
            </a:endParaRPr>
          </a:p>
        </cdr:txBody>
      </cdr:sp>
    </cdr:grpSp>
  </cdr:relSizeAnchor>
</c:userShapes>
</file>

<file path=ppt/drawings/drawing13.xml><?xml version="1.0" encoding="utf-8"?>
<c:userShapes xmlns:c="http://schemas.openxmlformats.org/drawingml/2006/chart">
  <cdr:relSizeAnchor xmlns:cdr="http://schemas.openxmlformats.org/drawingml/2006/chartDrawing">
    <cdr:from>
      <cdr:x>0.46062</cdr:x>
      <cdr:y>0.14245</cdr:y>
    </cdr:from>
    <cdr:to>
      <cdr:x>0.88639</cdr:x>
      <cdr:y>0.857</cdr:y>
    </cdr:to>
    <cdr:sp macro="" textlink="">
      <cdr:nvSpPr>
        <cdr:cNvPr id="2" name="TextBox 15"/>
        <cdr:cNvSpPr txBox="1"/>
      </cdr:nvSpPr>
      <cdr:spPr>
        <a:xfrm xmlns:a="http://schemas.openxmlformats.org/drawingml/2006/main">
          <a:off x="1197769" y="392676"/>
          <a:ext cx="1107142" cy="1969770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defPPr>
            <a:defRPr lang="en-US"/>
          </a:defPPr>
          <a:lvl1pPr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1pPr>
          <a:lvl2pPr marL="4572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2pPr>
          <a:lvl3pPr marL="9144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3pPr>
          <a:lvl4pPr marL="13716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4pPr>
          <a:lvl5pPr marL="18288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5pPr>
          <a:lvl6pPr marL="22860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6pPr>
          <a:lvl7pPr marL="27432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7pPr>
          <a:lvl8pPr marL="32004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8pPr>
          <a:lvl9pPr marL="36576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9pPr>
        </a:lstStyle>
        <a:p xmlns:a="http://schemas.openxmlformats.org/drawingml/2006/main">
          <a:pPr algn="r"/>
          <a:endParaRPr lang="en-US" sz="1000" b="1" dirty="0" smtClean="0">
            <a:solidFill>
              <a:srgbClr val="169DD8"/>
            </a:solidFill>
          </a:endParaRPr>
        </a:p>
        <a:p xmlns:a="http://schemas.openxmlformats.org/drawingml/2006/main">
          <a:pPr algn="r"/>
          <a:endParaRPr lang="en-US" sz="1000" b="1" dirty="0" smtClean="0">
            <a:solidFill>
              <a:schemeClr val="accent1"/>
            </a:solidFill>
          </a:endParaRPr>
        </a:p>
        <a:p xmlns:a="http://schemas.openxmlformats.org/drawingml/2006/main">
          <a:pPr algn="r"/>
          <a:r>
            <a:rPr lang="en-US" sz="1000" b="1" dirty="0" smtClean="0">
              <a:solidFill>
                <a:schemeClr val="accent1"/>
              </a:solidFill>
            </a:rPr>
            <a:t>natural gas</a:t>
          </a:r>
        </a:p>
        <a:p xmlns:a="http://schemas.openxmlformats.org/drawingml/2006/main">
          <a:pPr algn="r"/>
          <a:endParaRPr lang="en-US" sz="1000" b="1" dirty="0">
            <a:solidFill>
              <a:schemeClr val="accent1"/>
            </a:solidFill>
          </a:endParaRPr>
        </a:p>
        <a:p xmlns:a="http://schemas.openxmlformats.org/drawingml/2006/main">
          <a:pPr algn="r"/>
          <a:endParaRPr lang="en-US" sz="1000" b="1" dirty="0" smtClean="0">
            <a:solidFill>
              <a:srgbClr val="5D9732"/>
            </a:solidFill>
          </a:endParaRPr>
        </a:p>
        <a:p xmlns:a="http://schemas.openxmlformats.org/drawingml/2006/main">
          <a:pPr algn="r"/>
          <a:endParaRPr lang="en-US" sz="1000" b="1" dirty="0">
            <a:solidFill>
              <a:srgbClr val="5D9732"/>
            </a:solidFill>
          </a:endParaRPr>
        </a:p>
        <a:p xmlns:a="http://schemas.openxmlformats.org/drawingml/2006/main">
          <a:pPr algn="r"/>
          <a:endParaRPr lang="en-US" sz="600" b="1" dirty="0" smtClean="0">
            <a:solidFill>
              <a:srgbClr val="5D9732"/>
            </a:solidFill>
          </a:endParaRPr>
        </a:p>
        <a:p xmlns:a="http://schemas.openxmlformats.org/drawingml/2006/main">
          <a:pPr algn="r"/>
          <a:r>
            <a:rPr lang="en-US" sz="1000" b="1" dirty="0" smtClean="0">
              <a:solidFill>
                <a:srgbClr val="5D9732"/>
              </a:solidFill>
            </a:rPr>
            <a:t>wind</a:t>
          </a:r>
        </a:p>
        <a:p xmlns:a="http://schemas.openxmlformats.org/drawingml/2006/main">
          <a:pPr algn="r"/>
          <a:endParaRPr lang="en-US" sz="600" b="1" dirty="0"/>
        </a:p>
        <a:p xmlns:a="http://schemas.openxmlformats.org/drawingml/2006/main">
          <a:pPr algn="r"/>
          <a:endParaRPr lang="en-US" sz="1000" b="1" dirty="0" smtClean="0">
            <a:solidFill>
              <a:schemeClr val="accent1"/>
            </a:solidFill>
          </a:endParaRPr>
        </a:p>
        <a:p xmlns:a="http://schemas.openxmlformats.org/drawingml/2006/main">
          <a:pPr algn="r"/>
          <a:r>
            <a:rPr lang="en-US" sz="1000" b="1" dirty="0" smtClean="0">
              <a:solidFill>
                <a:srgbClr val="FFC702"/>
              </a:solidFill>
            </a:rPr>
            <a:t>solar PV</a:t>
          </a:r>
        </a:p>
        <a:p xmlns:a="http://schemas.openxmlformats.org/drawingml/2006/main">
          <a:pPr algn="r"/>
          <a:endParaRPr lang="en-US" sz="1000" b="1" dirty="0"/>
        </a:p>
        <a:p xmlns:a="http://schemas.openxmlformats.org/drawingml/2006/main">
          <a:pPr algn="r"/>
          <a:endParaRPr lang="en-US" sz="1000" b="1" dirty="0" smtClean="0">
            <a:solidFill>
              <a:srgbClr val="C5600D"/>
            </a:solidFill>
          </a:endParaRPr>
        </a:p>
      </cdr:txBody>
    </cdr:sp>
  </cdr:relSizeAnchor>
</c:userShapes>
</file>

<file path=ppt/drawings/drawing14.xml><?xml version="1.0" encoding="utf-8"?>
<c:userShapes xmlns:c="http://schemas.openxmlformats.org/drawingml/2006/chart">
  <cdr:relSizeAnchor xmlns:cdr="http://schemas.openxmlformats.org/drawingml/2006/chartDrawing">
    <cdr:from>
      <cdr:x>0.4709</cdr:x>
      <cdr:y>0.12996</cdr:y>
    </cdr:from>
    <cdr:to>
      <cdr:x>0.89693</cdr:x>
      <cdr:y>0.79985</cdr:y>
    </cdr:to>
    <cdr:sp macro="" textlink="">
      <cdr:nvSpPr>
        <cdr:cNvPr id="2" name="TextBox 15"/>
        <cdr:cNvSpPr txBox="1"/>
      </cdr:nvSpPr>
      <cdr:spPr>
        <a:xfrm xmlns:a="http://schemas.openxmlformats.org/drawingml/2006/main">
          <a:off x="1223740" y="358241"/>
          <a:ext cx="1107142" cy="1846659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defPPr>
            <a:defRPr lang="en-US"/>
          </a:defPPr>
          <a:lvl1pPr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1pPr>
          <a:lvl2pPr marL="4572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2pPr>
          <a:lvl3pPr marL="9144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3pPr>
          <a:lvl4pPr marL="13716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4pPr>
          <a:lvl5pPr marL="18288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5pPr>
          <a:lvl6pPr marL="22860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6pPr>
          <a:lvl7pPr marL="27432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7pPr>
          <a:lvl8pPr marL="32004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8pPr>
          <a:lvl9pPr marL="36576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9pPr>
        </a:lstStyle>
        <a:p xmlns:a="http://schemas.openxmlformats.org/drawingml/2006/main">
          <a:pPr algn="r"/>
          <a:endParaRPr lang="en-US" sz="1000" b="1" dirty="0" smtClean="0">
            <a:solidFill>
              <a:srgbClr val="169DD8"/>
            </a:solidFill>
          </a:endParaRPr>
        </a:p>
        <a:p xmlns:a="http://schemas.openxmlformats.org/drawingml/2006/main">
          <a:pPr algn="r"/>
          <a:r>
            <a:rPr lang="en-US" sz="1000" b="1" dirty="0">
              <a:solidFill>
                <a:srgbClr val="FFC702"/>
              </a:solidFill>
            </a:rPr>
            <a:t>solar PV</a:t>
          </a:r>
        </a:p>
        <a:p xmlns:a="http://schemas.openxmlformats.org/drawingml/2006/main">
          <a:pPr algn="r"/>
          <a:r>
            <a:rPr lang="en-US" sz="1000" b="1" dirty="0" smtClean="0">
              <a:solidFill>
                <a:srgbClr val="5D9732"/>
              </a:solidFill>
            </a:rPr>
            <a:t>wind</a:t>
          </a:r>
        </a:p>
        <a:p xmlns:a="http://schemas.openxmlformats.org/drawingml/2006/main">
          <a:pPr algn="r"/>
          <a:endParaRPr lang="en-US" sz="600" b="1" dirty="0"/>
        </a:p>
        <a:p xmlns:a="http://schemas.openxmlformats.org/drawingml/2006/main">
          <a:pPr algn="r"/>
          <a:endParaRPr lang="en-US" sz="900" b="1" dirty="0" smtClean="0">
            <a:solidFill>
              <a:schemeClr val="accent1"/>
            </a:solidFill>
          </a:endParaRPr>
        </a:p>
        <a:p xmlns:a="http://schemas.openxmlformats.org/drawingml/2006/main">
          <a:pPr algn="r"/>
          <a:endParaRPr lang="en-US" sz="900" b="1" dirty="0" smtClean="0">
            <a:solidFill>
              <a:schemeClr val="accent1"/>
            </a:solidFill>
          </a:endParaRPr>
        </a:p>
        <a:p xmlns:a="http://schemas.openxmlformats.org/drawingml/2006/main">
          <a:pPr algn="r"/>
          <a:endParaRPr lang="en-US" sz="1000" b="1" dirty="0" smtClean="0">
            <a:solidFill>
              <a:schemeClr val="accent1"/>
            </a:solidFill>
          </a:endParaRPr>
        </a:p>
        <a:p xmlns:a="http://schemas.openxmlformats.org/drawingml/2006/main">
          <a:pPr algn="r"/>
          <a:r>
            <a:rPr lang="en-US" sz="1000" b="1" dirty="0" smtClean="0">
              <a:solidFill>
                <a:schemeClr val="accent1"/>
              </a:solidFill>
            </a:rPr>
            <a:t>natural gas</a:t>
          </a:r>
        </a:p>
        <a:p xmlns:a="http://schemas.openxmlformats.org/drawingml/2006/main">
          <a:pPr algn="r"/>
          <a:endParaRPr lang="en-US" sz="1000" b="1" dirty="0">
            <a:solidFill>
              <a:schemeClr val="accent1"/>
            </a:solidFill>
          </a:endParaRPr>
        </a:p>
        <a:p xmlns:a="http://schemas.openxmlformats.org/drawingml/2006/main">
          <a:pPr algn="r"/>
          <a:endParaRPr lang="en-US" sz="1000" b="1" dirty="0" smtClean="0">
            <a:solidFill>
              <a:schemeClr val="accent1"/>
            </a:solidFill>
          </a:endParaRPr>
        </a:p>
        <a:p xmlns:a="http://schemas.openxmlformats.org/drawingml/2006/main">
          <a:pPr algn="r"/>
          <a:endParaRPr lang="en-US" sz="1000" b="1" dirty="0"/>
        </a:p>
        <a:p xmlns:a="http://schemas.openxmlformats.org/drawingml/2006/main">
          <a:pPr algn="r"/>
          <a:endParaRPr lang="en-US" sz="1000" b="1" dirty="0" smtClean="0">
            <a:solidFill>
              <a:srgbClr val="C5600D"/>
            </a:solidFill>
          </a:endParaRPr>
        </a:p>
      </cdr:txBody>
    </cdr:sp>
  </cdr:relSizeAnchor>
</c:userShapes>
</file>

<file path=ppt/drawings/drawing15.xml><?xml version="1.0" encoding="utf-8"?>
<c:userShapes xmlns:c="http://schemas.openxmlformats.org/drawingml/2006/chart">
  <cdr:relSizeAnchor xmlns:cdr="http://schemas.openxmlformats.org/drawingml/2006/chartDrawing">
    <cdr:from>
      <cdr:x>0.14697</cdr:x>
      <cdr:y>0</cdr:y>
    </cdr:from>
    <cdr:to>
      <cdr:x>0.52731</cdr:x>
      <cdr:y>0.13932</cdr:y>
    </cdr:to>
    <cdr:grpSp>
      <cdr:nvGrpSpPr>
        <cdr:cNvPr id="3" name="Group 2"/>
        <cdr:cNvGrpSpPr/>
      </cdr:nvGrpSpPr>
      <cdr:grpSpPr>
        <a:xfrm xmlns:a="http://schemas.openxmlformats.org/drawingml/2006/main">
          <a:off x="577921" y="0"/>
          <a:ext cx="1495587" cy="425367"/>
          <a:chOff x="7024" y="34833"/>
          <a:chExt cx="797305" cy="331225"/>
        </a:xfrm>
      </cdr:grpSpPr>
      <cdr:sp macro="" textlink="">
        <cdr:nvSpPr>
          <cdr:cNvPr id="5" name="TextBox 12"/>
          <cdr:cNvSpPr txBox="1"/>
        </cdr:nvSpPr>
        <cdr:spPr>
          <a:xfrm xmlns:a="http://schemas.openxmlformats.org/drawingml/2006/main">
            <a:off x="134008" y="34833"/>
            <a:ext cx="670321" cy="188304"/>
          </a:xfrm>
          <a:prstGeom xmlns:a="http://schemas.openxmlformats.org/drawingml/2006/main" prst="rect">
            <a:avLst/>
          </a:prstGeom>
          <a:noFill xmlns:a="http://schemas.openxmlformats.org/drawingml/2006/main"/>
        </cdr:spPr>
        <cdr:style>
          <a:lnRef xmlns:a="http://schemas.openxmlformats.org/drawingml/2006/main" idx="0">
            <a:scrgbClr r="0" g="0" b="0"/>
          </a:lnRef>
          <a:fillRef xmlns:a="http://schemas.openxmlformats.org/drawingml/2006/main" idx="0">
            <a:scrgbClr r="0" g="0" b="0"/>
          </a:fillRef>
          <a:effectRef xmlns:a="http://schemas.openxmlformats.org/drawingml/2006/main" idx="0">
            <a:scrgbClr r="0" g="0" b="0"/>
          </a:effectRef>
          <a:fontRef xmlns:a="http://schemas.openxmlformats.org/drawingml/2006/main" idx="minor">
            <a:schemeClr val="tx1"/>
          </a:fontRef>
        </cdr:style>
        <cdr:txBody>
          <a:bodyPr xmlns:a="http://schemas.openxmlformats.org/drawingml/2006/main" wrap="square" rtlCol="0" anchor="t">
            <a:spAutoFit/>
          </a:bodyPr>
          <a:lstStyle xmlns:a="http://schemas.openxmlformats.org/drawingml/2006/main"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 xmlns:a="http://schemas.openxmlformats.org/drawingml/2006/main">
            <a:r>
              <a:rPr lang="en-US" sz="1200" b="1" dirty="0" smtClean="0"/>
              <a:t>  2020</a:t>
            </a:r>
            <a:endParaRPr lang="en-US" sz="1200" b="1" dirty="0"/>
          </a:p>
        </cdr:txBody>
      </cdr:sp>
      <cdr:sp macro="" textlink="">
        <cdr:nvSpPr>
          <cdr:cNvPr id="6" name="TextBox 8"/>
          <cdr:cNvSpPr txBox="1"/>
        </cdr:nvSpPr>
        <cdr:spPr>
          <a:xfrm xmlns:a="http://schemas.openxmlformats.org/drawingml/2006/main">
            <a:off x="7024" y="177754"/>
            <a:ext cx="780394" cy="188304"/>
          </a:xfrm>
          <a:prstGeom xmlns:a="http://schemas.openxmlformats.org/drawingml/2006/main" prst="rect">
            <a:avLst/>
          </a:prstGeom>
          <a:noFill xmlns:a="http://schemas.openxmlformats.org/drawingml/2006/main"/>
        </cdr:spPr>
        <cdr:style>
          <a:lnRef xmlns:a="http://schemas.openxmlformats.org/drawingml/2006/main" idx="0">
            <a:scrgbClr r="0" g="0" b="0"/>
          </a:lnRef>
          <a:fillRef xmlns:a="http://schemas.openxmlformats.org/drawingml/2006/main" idx="0">
            <a:scrgbClr r="0" g="0" b="0"/>
          </a:fillRef>
          <a:effectRef xmlns:a="http://schemas.openxmlformats.org/drawingml/2006/main" idx="0">
            <a:scrgbClr r="0" g="0" b="0"/>
          </a:effectRef>
          <a:fontRef xmlns:a="http://schemas.openxmlformats.org/drawingml/2006/main" idx="minor">
            <a:schemeClr val="tx1"/>
          </a:fontRef>
        </cdr:style>
        <cdr:txBody>
          <a:bodyPr xmlns:a="http://schemas.openxmlformats.org/drawingml/2006/main" wrap="none" rtlCol="0" anchor="t">
            <a:spAutoFit/>
          </a:bodyPr>
          <a:lstStyle xmlns:a="http://schemas.openxmlformats.org/drawingml/2006/main"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 xmlns:a="http://schemas.openxmlformats.org/drawingml/2006/main">
            <a:r>
              <a:rPr lang="en-US" sz="1200" dirty="0">
                <a:solidFill>
                  <a:schemeClr val="bg2"/>
                </a:solidFill>
              </a:rPr>
              <a:t>history  projections</a:t>
            </a:r>
          </a:p>
        </cdr:txBody>
      </cdr:sp>
    </cdr:grpSp>
  </cdr:relSizeAnchor>
  <cdr:relSizeAnchor xmlns:cdr="http://schemas.openxmlformats.org/drawingml/2006/chartDrawing">
    <cdr:from>
      <cdr:x>0.45553</cdr:x>
      <cdr:y>0.66708</cdr:y>
    </cdr:from>
    <cdr:to>
      <cdr:x>0.95553</cdr:x>
      <cdr:y>0.86009</cdr:y>
    </cdr:to>
    <cdr:sp macro="" textlink="">
      <cdr:nvSpPr>
        <cdr:cNvPr id="7" name="TextBox 1"/>
        <cdr:cNvSpPr txBox="1"/>
      </cdr:nvSpPr>
      <cdr:spPr bwMode="auto">
        <a:xfrm xmlns:a="http://schemas.openxmlformats.org/drawingml/2006/main">
          <a:off x="1791239" y="2066085"/>
          <a:ext cx="1966119" cy="597793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wrap="square" lIns="27432" tIns="27432" rIns="27432" bIns="27432" rtlCol="0">
          <a:prstTxWarp prst="textNoShape">
            <a:avLst/>
          </a:prstTxWarp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eaLnBrk="0" hangingPunct="0"/>
          <a:r>
            <a:rPr lang="en-US" sz="1200" b="1" i="0" dirty="0" smtClean="0">
              <a:solidFill>
                <a:schemeClr val="accent1">
                  <a:lumMod val="75000"/>
                </a:schemeClr>
              </a:solidFill>
              <a:latin typeface="+mn-lt"/>
              <a:ea typeface="Times New Roman" charset="0"/>
              <a:cs typeface="Times New Roman" charset="0"/>
            </a:rPr>
            <a:t>High Economic</a:t>
          </a:r>
          <a:r>
            <a:rPr lang="en-US" sz="1200" b="1" i="0" baseline="0" dirty="0" smtClean="0">
              <a:solidFill>
                <a:schemeClr val="accent1">
                  <a:lumMod val="75000"/>
                </a:schemeClr>
              </a:solidFill>
              <a:latin typeface="+mn-lt"/>
              <a:ea typeface="Times New Roman" charset="0"/>
              <a:cs typeface="Times New Roman" charset="0"/>
            </a:rPr>
            <a:t> Growth</a:t>
          </a:r>
        </a:p>
        <a:p xmlns:a="http://schemas.openxmlformats.org/drawingml/2006/main">
          <a:pPr eaLnBrk="0" hangingPunct="0"/>
          <a:r>
            <a:rPr lang="en-US" sz="1200" b="1" i="0" baseline="0" dirty="0" smtClean="0">
              <a:solidFill>
                <a:schemeClr val="tx1"/>
              </a:solidFill>
              <a:latin typeface="+mn-lt"/>
              <a:ea typeface="Times New Roman" charset="0"/>
              <a:cs typeface="Times New Roman" charset="0"/>
            </a:rPr>
            <a:t>Reference </a:t>
          </a:r>
        </a:p>
        <a:p xmlns:a="http://schemas.openxmlformats.org/drawingml/2006/main">
          <a:pPr eaLnBrk="0" hangingPunct="0"/>
          <a:r>
            <a:rPr lang="en-US" sz="1200" b="1" i="0" baseline="0" dirty="0" smtClean="0">
              <a:solidFill>
                <a:schemeClr val="accent1">
                  <a:lumMod val="40000"/>
                  <a:lumOff val="60000"/>
                </a:schemeClr>
              </a:solidFill>
              <a:latin typeface="+mn-lt"/>
              <a:ea typeface="Times New Roman" charset="0"/>
              <a:cs typeface="Times New Roman" charset="0"/>
            </a:rPr>
            <a:t>Low Economic Growth</a:t>
          </a:r>
          <a:endParaRPr lang="en-US" sz="1200" i="0" dirty="0" smtClean="0">
            <a:solidFill>
              <a:schemeClr val="accent1">
                <a:lumMod val="40000"/>
                <a:lumOff val="60000"/>
              </a:schemeClr>
            </a:solidFill>
            <a:latin typeface="+mn-lt"/>
            <a:ea typeface="Times New Roman" charset="0"/>
            <a:cs typeface="Times New Roman" charset="0"/>
          </a:endParaRPr>
        </a:p>
      </cdr:txBody>
    </cdr:sp>
  </cdr:relSizeAnchor>
</c:userShapes>
</file>

<file path=ppt/drawings/drawing16.xml><?xml version="1.0" encoding="utf-8"?>
<c:userShapes xmlns:c="http://schemas.openxmlformats.org/drawingml/2006/chart">
  <cdr:relSizeAnchor xmlns:cdr="http://schemas.openxmlformats.org/drawingml/2006/chartDrawing">
    <cdr:from>
      <cdr:x>0.15547</cdr:x>
      <cdr:y>0</cdr:y>
    </cdr:from>
    <cdr:to>
      <cdr:x>0.53012</cdr:x>
      <cdr:y>0.16028</cdr:y>
    </cdr:to>
    <cdr:grpSp>
      <cdr:nvGrpSpPr>
        <cdr:cNvPr id="3" name="Group 2"/>
        <cdr:cNvGrpSpPr/>
      </cdr:nvGrpSpPr>
      <cdr:grpSpPr>
        <a:xfrm xmlns:a="http://schemas.openxmlformats.org/drawingml/2006/main">
          <a:off x="625413" y="0"/>
          <a:ext cx="1507114" cy="489361"/>
          <a:chOff x="-83788" y="-929624"/>
          <a:chExt cx="685168" cy="372126"/>
        </a:xfrm>
      </cdr:grpSpPr>
      <cdr:sp macro="" textlink="">
        <cdr:nvSpPr>
          <cdr:cNvPr id="5" name="TextBox 12"/>
          <cdr:cNvSpPr txBox="1"/>
        </cdr:nvSpPr>
        <cdr:spPr>
          <a:xfrm xmlns:a="http://schemas.openxmlformats.org/drawingml/2006/main">
            <a:off x="18721" y="-929624"/>
            <a:ext cx="277801" cy="188300"/>
          </a:xfrm>
          <a:prstGeom xmlns:a="http://schemas.openxmlformats.org/drawingml/2006/main" prst="rect">
            <a:avLst/>
          </a:prstGeom>
          <a:noFill xmlns:a="http://schemas.openxmlformats.org/drawingml/2006/main"/>
        </cdr:spPr>
        <cdr:style>
          <a:lnRef xmlns:a="http://schemas.openxmlformats.org/drawingml/2006/main" idx="0">
            <a:scrgbClr r="0" g="0" b="0"/>
          </a:lnRef>
          <a:fillRef xmlns:a="http://schemas.openxmlformats.org/drawingml/2006/main" idx="0">
            <a:scrgbClr r="0" g="0" b="0"/>
          </a:fillRef>
          <a:effectRef xmlns:a="http://schemas.openxmlformats.org/drawingml/2006/main" idx="0">
            <a:scrgbClr r="0" g="0" b="0"/>
          </a:effectRef>
          <a:fontRef xmlns:a="http://schemas.openxmlformats.org/drawingml/2006/main" idx="minor">
            <a:schemeClr val="tx1"/>
          </a:fontRef>
        </cdr:style>
        <cdr:txBody>
          <a:bodyPr xmlns:a="http://schemas.openxmlformats.org/drawingml/2006/main" wrap="none" rtlCol="0" anchor="t">
            <a:spAutoFit/>
          </a:bodyPr>
          <a:lstStyle xmlns:a="http://schemas.openxmlformats.org/drawingml/2006/main"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 xmlns:a="http://schemas.openxmlformats.org/drawingml/2006/main">
            <a:r>
              <a:rPr lang="en-US" sz="1200" b="1" dirty="0" smtClean="0"/>
              <a:t>  2020</a:t>
            </a:r>
            <a:endParaRPr lang="en-US" sz="1200" b="1" dirty="0"/>
          </a:p>
        </cdr:txBody>
      </cdr:sp>
      <cdr:sp macro="" textlink="">
        <cdr:nvSpPr>
          <cdr:cNvPr id="6" name="TextBox 8"/>
          <cdr:cNvSpPr txBox="1"/>
        </cdr:nvSpPr>
        <cdr:spPr>
          <a:xfrm xmlns:a="http://schemas.openxmlformats.org/drawingml/2006/main">
            <a:off x="-83788" y="-768142"/>
            <a:ext cx="685168" cy="210644"/>
          </a:xfrm>
          <a:prstGeom xmlns:a="http://schemas.openxmlformats.org/drawingml/2006/main" prst="rect">
            <a:avLst/>
          </a:prstGeom>
          <a:noFill xmlns:a="http://schemas.openxmlformats.org/drawingml/2006/main"/>
        </cdr:spPr>
        <cdr:style>
          <a:lnRef xmlns:a="http://schemas.openxmlformats.org/drawingml/2006/main" idx="0">
            <a:scrgbClr r="0" g="0" b="0"/>
          </a:lnRef>
          <a:fillRef xmlns:a="http://schemas.openxmlformats.org/drawingml/2006/main" idx="0">
            <a:scrgbClr r="0" g="0" b="0"/>
          </a:fillRef>
          <a:effectRef xmlns:a="http://schemas.openxmlformats.org/drawingml/2006/main" idx="0">
            <a:scrgbClr r="0" g="0" b="0"/>
          </a:effectRef>
          <a:fontRef xmlns:a="http://schemas.openxmlformats.org/drawingml/2006/main" idx="minor">
            <a:schemeClr val="tx1"/>
          </a:fontRef>
        </cdr:style>
        <cdr:txBody>
          <a:bodyPr xmlns:a="http://schemas.openxmlformats.org/drawingml/2006/main" wrap="none" rtlCol="0" anchor="t">
            <a:spAutoFit/>
          </a:bodyPr>
          <a:lstStyle xmlns:a="http://schemas.openxmlformats.org/drawingml/2006/main"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 xmlns:a="http://schemas.openxmlformats.org/drawingml/2006/main">
            <a:r>
              <a:rPr lang="en-US" sz="1200" dirty="0">
                <a:solidFill>
                  <a:schemeClr val="bg2"/>
                </a:solidFill>
              </a:rPr>
              <a:t>history </a:t>
            </a:r>
            <a:r>
              <a:rPr lang="en-US" sz="1200" dirty="0" smtClean="0">
                <a:solidFill>
                  <a:schemeClr val="bg2"/>
                </a:solidFill>
              </a:rPr>
              <a:t> </a:t>
            </a:r>
            <a:r>
              <a:rPr lang="en-US" sz="1200" dirty="0">
                <a:solidFill>
                  <a:schemeClr val="bg2"/>
                </a:solidFill>
              </a:rPr>
              <a:t>projections</a:t>
            </a:r>
          </a:p>
        </cdr:txBody>
      </cdr:sp>
    </cdr:grpSp>
  </cdr:relSizeAnchor>
</c:userShapes>
</file>

<file path=ppt/drawings/drawing17.xml><?xml version="1.0" encoding="utf-8"?>
<c:userShapes xmlns:c="http://schemas.openxmlformats.org/drawingml/2006/chart">
  <cdr:relSizeAnchor xmlns:cdr="http://schemas.openxmlformats.org/drawingml/2006/chartDrawing">
    <cdr:from>
      <cdr:x>0.17444</cdr:x>
      <cdr:y>0</cdr:y>
    </cdr:from>
    <cdr:to>
      <cdr:x>0.36662</cdr:x>
      <cdr:y>0.12934</cdr:y>
    </cdr:to>
    <cdr:sp macro="" textlink="">
      <cdr:nvSpPr>
        <cdr:cNvPr id="6" name="TextBox 3"/>
        <cdr:cNvSpPr txBox="1"/>
      </cdr:nvSpPr>
      <cdr:spPr bwMode="auto">
        <a:xfrm xmlns:a="http://schemas.openxmlformats.org/drawingml/2006/main">
          <a:off x="1395655" y="0"/>
          <a:ext cx="1537633" cy="398130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wrap="square" lIns="0" tIns="0" rIns="0" rtlCol="0" anchor="t">
          <a:prstTxWarp prst="textNoShape">
            <a:avLst/>
          </a:prstTxWarp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eaLnBrk="0" hangingPunct="0"/>
          <a:r>
            <a:rPr lang="en-US" sz="1200" b="1" i="0" dirty="0">
              <a:solidFill>
                <a:srgbClr val="333333"/>
              </a:solidFill>
              <a:latin typeface="+mn-lt"/>
              <a:ea typeface="Times New Roman" charset="0"/>
              <a:cs typeface="Times New Roman" charset="0"/>
            </a:rPr>
            <a:t>          </a:t>
          </a:r>
          <a:r>
            <a:rPr lang="en-US" sz="1200" b="1" i="0" dirty="0" smtClean="0">
              <a:solidFill>
                <a:schemeClr val="tx1"/>
              </a:solidFill>
              <a:latin typeface="+mn-lt"/>
              <a:ea typeface="Times New Roman" charset="0"/>
              <a:cs typeface="Times New Roman" charset="0"/>
            </a:rPr>
            <a:t>2020</a:t>
          </a:r>
          <a:endParaRPr lang="en-US" sz="1200" b="1" i="0" dirty="0">
            <a:solidFill>
              <a:schemeClr val="tx1"/>
            </a:solidFill>
            <a:latin typeface="+mn-lt"/>
            <a:ea typeface="Times New Roman" charset="0"/>
            <a:cs typeface="Times New Roman" charset="0"/>
          </a:endParaRPr>
        </a:p>
        <a:p xmlns:a="http://schemas.openxmlformats.org/drawingml/2006/main">
          <a:pPr eaLnBrk="0" hangingPunct="0"/>
          <a:r>
            <a:rPr lang="en-US" sz="1200" b="0" i="0" dirty="0" smtClean="0">
              <a:solidFill>
                <a:schemeClr val="tx1"/>
              </a:solidFill>
              <a:latin typeface="+mn-lt"/>
              <a:ea typeface="Times New Roman" charset="0"/>
              <a:cs typeface="Times New Roman" charset="0"/>
            </a:rPr>
            <a:t>  history   projections</a:t>
          </a:r>
          <a:endParaRPr lang="en-US" sz="1200" b="0" i="0" dirty="0">
            <a:solidFill>
              <a:schemeClr val="tx1"/>
            </a:solidFill>
            <a:latin typeface="+mn-lt"/>
            <a:ea typeface="Times New Roman" charset="0"/>
            <a:cs typeface="Times New Roman" charset="0"/>
          </a:endParaRPr>
        </a:p>
        <a:p xmlns:a="http://schemas.openxmlformats.org/drawingml/2006/main">
          <a:pPr eaLnBrk="0" hangingPunct="0"/>
          <a:endParaRPr lang="en-US" sz="1200" b="1" i="0" dirty="0">
            <a:solidFill>
              <a:schemeClr val="tx1"/>
            </a:solidFill>
            <a:latin typeface="+mn-lt"/>
            <a:ea typeface="Times New Roman" charset="0"/>
            <a:cs typeface="Times New Roman" charset="0"/>
          </a:endParaRPr>
        </a:p>
      </cdr:txBody>
    </cdr:sp>
  </cdr:relSizeAnchor>
  <cdr:relSizeAnchor xmlns:cdr="http://schemas.openxmlformats.org/drawingml/2006/chartDrawing">
    <cdr:from>
      <cdr:x>0.87647</cdr:x>
      <cdr:y>0.05726</cdr:y>
    </cdr:from>
    <cdr:to>
      <cdr:x>0.99429</cdr:x>
      <cdr:y>0.62084</cdr:y>
    </cdr:to>
    <cdr:sp macro="" textlink="">
      <cdr:nvSpPr>
        <cdr:cNvPr id="4" name="TextBox 1"/>
        <cdr:cNvSpPr txBox="1"/>
      </cdr:nvSpPr>
      <cdr:spPr bwMode="auto">
        <a:xfrm xmlns:a="http://schemas.openxmlformats.org/drawingml/2006/main">
          <a:off x="7012617" y="172273"/>
          <a:ext cx="942663" cy="1695453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wrap="none" lIns="0" tIns="0" rIns="0" rtlCol="0">
          <a:prstTxWarp prst="textNoShape">
            <a:avLst/>
          </a:prstTxWarp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l" eaLnBrk="0" hangingPunct="0"/>
          <a:endParaRPr kumimoji="0" lang="en-US" sz="1100" b="1" i="0" u="none" strike="noStrike" kern="0" cap="none" spc="0" normalizeH="0" baseline="0" noProof="0" dirty="0" smtClean="0">
            <a:ln>
              <a:noFill/>
            </a:ln>
            <a:solidFill>
              <a:srgbClr val="5D9732"/>
            </a:solidFill>
            <a:effectLst/>
            <a:uLnTx/>
            <a:uFillTx/>
            <a:latin typeface="+mn-lt"/>
            <a:ea typeface="Times New Roman" charset="0"/>
            <a:cs typeface="Times New Roman" charset="0"/>
          </a:endParaRPr>
        </a:p>
        <a:p xmlns:a="http://schemas.openxmlformats.org/drawingml/2006/main">
          <a:pPr marL="0" marR="0" lvl="0" indent="0" algn="l" defTabSz="914400" eaLnBrk="0" fontAlgn="auto" latinLnBrk="0" hangingPunct="0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US" b="1" dirty="0">
              <a:solidFill>
                <a:srgbClr val="5D9732"/>
              </a:solidFill>
              <a:ea typeface="Times New Roman" charset="0"/>
              <a:cs typeface="Times New Roman" charset="0"/>
            </a:rPr>
            <a:t>i</a:t>
          </a:r>
          <a:r>
            <a:rPr kumimoji="0" lang="en-US" sz="1100" b="1" i="0" u="none" strike="noStrike" kern="0" cap="none" spc="0" normalizeH="0" baseline="0" noProof="0" dirty="0" err="1" smtClean="0">
              <a:ln>
                <a:noFill/>
              </a:ln>
              <a:solidFill>
                <a:srgbClr val="5D9732"/>
              </a:solidFill>
              <a:effectLst/>
              <a:uLnTx/>
              <a:uFillTx/>
              <a:latin typeface="+mn-lt"/>
              <a:ea typeface="Times New Roman" charset="0"/>
              <a:cs typeface="Times New Roman" charset="0"/>
            </a:rPr>
            <a:t>ndustrial</a:t>
          </a:r>
          <a:endParaRPr kumimoji="0" lang="en-US" sz="1100" b="1" i="0" u="none" strike="noStrike" kern="0" cap="none" spc="0" normalizeH="0" baseline="0" noProof="0" dirty="0" smtClean="0">
            <a:ln>
              <a:noFill/>
            </a:ln>
            <a:solidFill>
              <a:srgbClr val="5D9732"/>
            </a:solidFill>
            <a:effectLst/>
            <a:uLnTx/>
            <a:uFillTx/>
            <a:latin typeface="+mn-lt"/>
            <a:ea typeface="Times New Roman" charset="0"/>
            <a:cs typeface="Times New Roman" charset="0"/>
          </a:endParaRPr>
        </a:p>
        <a:p xmlns:a="http://schemas.openxmlformats.org/drawingml/2006/main">
          <a:pPr marL="0" marR="0" lvl="0" indent="0" algn="l" defTabSz="914400" eaLnBrk="0" fontAlgn="auto" latinLnBrk="0" hangingPunct="0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US" b="1" dirty="0" smtClean="0">
              <a:solidFill>
                <a:srgbClr val="E3A5AC"/>
              </a:solidFill>
              <a:ea typeface="Times New Roman" charset="0"/>
              <a:cs typeface="Times New Roman" charset="0"/>
            </a:rPr>
            <a:t>c</a:t>
          </a:r>
          <a:r>
            <a:rPr lang="en-US" sz="1100" b="1" dirty="0" smtClean="0">
              <a:solidFill>
                <a:srgbClr val="E3A5AC"/>
              </a:solidFill>
              <a:ea typeface="Times New Roman" charset="0"/>
              <a:cs typeface="Times New Roman" charset="0"/>
            </a:rPr>
            <a:t>ommercial</a:t>
          </a:r>
        </a:p>
        <a:p xmlns:a="http://schemas.openxmlformats.org/drawingml/2006/main">
          <a:pPr marL="0" marR="0" lvl="0" indent="0" algn="l" defTabSz="914400" eaLnBrk="0" fontAlgn="auto" latinLnBrk="0" hangingPunct="0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US" b="1" dirty="0" smtClean="0">
              <a:solidFill>
                <a:srgbClr val="7A2630"/>
              </a:solidFill>
              <a:ea typeface="Times New Roman" charset="0"/>
              <a:cs typeface="Times New Roman" charset="0"/>
            </a:rPr>
            <a:t>r</a:t>
          </a:r>
          <a:r>
            <a:rPr lang="en-US" sz="1100" b="1" dirty="0" smtClean="0">
              <a:solidFill>
                <a:srgbClr val="7A2630"/>
              </a:solidFill>
              <a:ea typeface="Times New Roman" charset="0"/>
              <a:cs typeface="Times New Roman" charset="0"/>
            </a:rPr>
            <a:t>esidential</a:t>
          </a:r>
        </a:p>
        <a:p xmlns:a="http://schemas.openxmlformats.org/drawingml/2006/main">
          <a:pPr marL="0" marR="0" lvl="0" indent="0" algn="l" defTabSz="914400" eaLnBrk="0" fontAlgn="auto" latinLnBrk="0" hangingPunct="0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US" b="1" i="0" dirty="0" smtClean="0">
              <a:solidFill>
                <a:srgbClr val="002060"/>
              </a:solidFill>
              <a:latin typeface="+mn-lt"/>
              <a:ea typeface="Times New Roman" charset="0"/>
              <a:cs typeface="Times New Roman" charset="0"/>
            </a:rPr>
            <a:t>transportation</a:t>
          </a:r>
          <a:endParaRPr lang="en-US" sz="1100" b="1" i="0" dirty="0">
            <a:solidFill>
              <a:srgbClr val="002060"/>
            </a:solidFill>
            <a:latin typeface="+mn-lt"/>
            <a:ea typeface="Times New Roman" charset="0"/>
            <a:cs typeface="Times New Roman" charset="0"/>
          </a:endParaRPr>
        </a:p>
        <a:p xmlns:a="http://schemas.openxmlformats.org/drawingml/2006/main">
          <a:pPr algn="l" eaLnBrk="0" hangingPunct="0"/>
          <a:endParaRPr lang="en-US" sz="1100" b="1" i="0" dirty="0">
            <a:solidFill>
              <a:schemeClr val="accent5">
                <a:lumMod val="75000"/>
              </a:schemeClr>
            </a:solidFill>
            <a:latin typeface="+mn-lt"/>
            <a:ea typeface="Times New Roman" charset="0"/>
            <a:cs typeface="Times New Roman" charset="0"/>
          </a:endParaRPr>
        </a:p>
        <a:p xmlns:a="http://schemas.openxmlformats.org/drawingml/2006/main">
          <a:pPr algn="l" eaLnBrk="0" hangingPunct="0"/>
          <a:endParaRPr lang="en-US" sz="1100" b="1" i="0" dirty="0">
            <a:solidFill>
              <a:schemeClr val="accent5">
                <a:lumMod val="75000"/>
              </a:schemeClr>
            </a:solidFill>
            <a:latin typeface="+mn-lt"/>
            <a:ea typeface="Times New Roman" charset="0"/>
            <a:cs typeface="Times New Roman" charset="0"/>
          </a:endParaRPr>
        </a:p>
        <a:p xmlns:a="http://schemas.openxmlformats.org/drawingml/2006/main">
          <a:pPr algn="l" eaLnBrk="0" hangingPunct="0"/>
          <a:endParaRPr lang="en-US" sz="1100" b="1" i="0" dirty="0">
            <a:solidFill>
              <a:schemeClr val="accent5">
                <a:lumMod val="60000"/>
                <a:lumOff val="40000"/>
              </a:schemeClr>
            </a:solidFill>
            <a:latin typeface="+mn-lt"/>
            <a:ea typeface="Times New Roman" charset="0"/>
            <a:cs typeface="Times New Roman" charset="0"/>
          </a:endParaRP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0.27305</cdr:x>
      <cdr:y>0.00571</cdr:y>
    </cdr:from>
    <cdr:to>
      <cdr:x>0.51923</cdr:x>
      <cdr:y>0.14001</cdr:y>
    </cdr:to>
    <cdr:sp macro="" textlink="">
      <cdr:nvSpPr>
        <cdr:cNvPr id="5" name="TextBox 1"/>
        <cdr:cNvSpPr txBox="1"/>
      </cdr:nvSpPr>
      <cdr:spPr bwMode="auto">
        <a:xfrm xmlns:a="http://schemas.openxmlformats.org/drawingml/2006/main">
          <a:off x="1073692" y="17672"/>
          <a:ext cx="968039" cy="415956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wrap="none" lIns="0" tIns="0" rIns="0" rtlCol="0">
          <a:prstTxWarp prst="textNoShape">
            <a:avLst/>
          </a:prstTxWarp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eaLnBrk="0" hangingPunct="0"/>
          <a:r>
            <a:rPr lang="en-US" sz="1200" b="0" i="0" dirty="0">
              <a:solidFill>
                <a:schemeClr val="tx1"/>
              </a:solidFill>
              <a:latin typeface="+mn-lt"/>
              <a:ea typeface="Times New Roman" charset="0"/>
              <a:cs typeface="Times New Roman" charset="0"/>
            </a:rPr>
            <a:t>         </a:t>
          </a:r>
          <a:r>
            <a:rPr lang="en-US" sz="1200" b="1" i="0" dirty="0" smtClean="0">
              <a:solidFill>
                <a:schemeClr val="tx1"/>
              </a:solidFill>
              <a:latin typeface="+mn-lt"/>
              <a:ea typeface="Times New Roman" charset="0"/>
              <a:cs typeface="Times New Roman" charset="0"/>
            </a:rPr>
            <a:t>2020</a:t>
          </a:r>
          <a:endParaRPr lang="en-US" sz="1050" b="0" i="0" dirty="0">
            <a:solidFill>
              <a:schemeClr val="tx1"/>
            </a:solidFill>
            <a:latin typeface="+mn-lt"/>
            <a:ea typeface="Times New Roman" charset="0"/>
            <a:cs typeface="Times New Roman" charset="0"/>
          </a:endParaRPr>
        </a:p>
        <a:p xmlns:a="http://schemas.openxmlformats.org/drawingml/2006/main">
          <a:pPr eaLnBrk="0" hangingPunct="0"/>
          <a:r>
            <a:rPr lang="en-US" sz="1200" b="0" i="0" dirty="0">
              <a:solidFill>
                <a:schemeClr val="tx1"/>
              </a:solidFill>
              <a:latin typeface="+mn-lt"/>
              <a:ea typeface="Times New Roman" charset="0"/>
              <a:cs typeface="Times New Roman" charset="0"/>
            </a:rPr>
            <a:t>history</a:t>
          </a:r>
          <a:r>
            <a:rPr lang="en-US" sz="1200" b="0" i="0" baseline="0" dirty="0">
              <a:solidFill>
                <a:schemeClr val="tx1"/>
              </a:solidFill>
              <a:latin typeface="+mn-lt"/>
              <a:ea typeface="Times New Roman" charset="0"/>
              <a:cs typeface="Times New Roman" charset="0"/>
            </a:rPr>
            <a:t>    </a:t>
          </a:r>
          <a:r>
            <a:rPr lang="en-US" sz="1200" b="0" i="0" baseline="0" dirty="0" smtClean="0">
              <a:solidFill>
                <a:schemeClr val="tx1"/>
              </a:solidFill>
              <a:latin typeface="+mn-lt"/>
              <a:ea typeface="Times New Roman" charset="0"/>
              <a:cs typeface="Times New Roman" charset="0"/>
            </a:rPr>
            <a:t>projections</a:t>
          </a:r>
          <a:endParaRPr lang="en-US" sz="1200" b="0" i="0" dirty="0">
            <a:solidFill>
              <a:schemeClr val="tx1"/>
            </a:solidFill>
            <a:latin typeface="+mn-lt"/>
            <a:ea typeface="Times New Roman" charset="0"/>
            <a:cs typeface="Times New Roman" charset="0"/>
          </a:endParaRPr>
        </a:p>
      </cdr:txBody>
    </cdr:sp>
  </cdr:relSizeAnchor>
  <cdr:relSizeAnchor xmlns:cdr="http://schemas.openxmlformats.org/drawingml/2006/chartDrawing">
    <cdr:from>
      <cdr:x>0.74722</cdr:x>
      <cdr:y>0</cdr:y>
    </cdr:from>
    <cdr:to>
      <cdr:x>1</cdr:x>
      <cdr:y>1</cdr:y>
    </cdr:to>
    <cdr:sp macro="" textlink="">
      <cdr:nvSpPr>
        <cdr:cNvPr id="4" name="TextBox 1"/>
        <cdr:cNvSpPr txBox="1"/>
      </cdr:nvSpPr>
      <cdr:spPr bwMode="auto">
        <a:xfrm xmlns:a="http://schemas.openxmlformats.org/drawingml/2006/main">
          <a:off x="3005849" y="0"/>
          <a:ext cx="1016876" cy="2990051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wrap="square" lIns="0" tIns="0" rIns="0" rtlCol="0">
          <a:prstTxWarp prst="textNoShape">
            <a:avLst/>
          </a:prstTxWarp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eaLnBrk="0" hangingPunct="0"/>
          <a:r>
            <a:rPr lang="en-US" sz="1200" b="1" i="0" dirty="0" smtClean="0">
              <a:solidFill>
                <a:srgbClr val="BD732A"/>
              </a:solidFill>
              <a:latin typeface="+mn-lt"/>
              <a:ea typeface="Times New Roman" charset="0"/>
              <a:cs typeface="Times New Roman" charset="0"/>
            </a:rPr>
            <a:t>petroleum</a:t>
          </a:r>
          <a:r>
            <a:rPr lang="en-US" sz="1200" b="1" i="0" baseline="0" dirty="0" smtClean="0">
              <a:solidFill>
                <a:srgbClr val="BD732A"/>
              </a:solidFill>
              <a:latin typeface="+mn-lt"/>
              <a:ea typeface="Times New Roman" charset="0"/>
              <a:cs typeface="Times New Roman" charset="0"/>
            </a:rPr>
            <a:t> and other liquids</a:t>
          </a:r>
        </a:p>
        <a:p xmlns:a="http://schemas.openxmlformats.org/drawingml/2006/main">
          <a:pPr eaLnBrk="0" hangingPunct="0"/>
          <a:r>
            <a:rPr lang="en-US" sz="1200" b="1" i="0" baseline="0" dirty="0" smtClean="0">
              <a:solidFill>
                <a:srgbClr val="0096D7"/>
              </a:solidFill>
              <a:latin typeface="+mn-lt"/>
              <a:ea typeface="Times New Roman" charset="0"/>
              <a:cs typeface="Times New Roman" charset="0"/>
            </a:rPr>
            <a:t>natural gas</a:t>
          </a:r>
        </a:p>
        <a:p xmlns:a="http://schemas.openxmlformats.org/drawingml/2006/main">
          <a:pPr eaLnBrk="0" hangingPunct="0"/>
          <a:endParaRPr lang="en-US" sz="1200" b="1" i="0" baseline="0" dirty="0" smtClean="0">
            <a:solidFill>
              <a:schemeClr val="accent3"/>
            </a:solidFill>
            <a:latin typeface="+mn-lt"/>
            <a:ea typeface="Times New Roman" charset="0"/>
            <a:cs typeface="Times New Roman" charset="0"/>
          </a:endParaRPr>
        </a:p>
        <a:p xmlns:a="http://schemas.openxmlformats.org/drawingml/2006/main">
          <a:pPr eaLnBrk="0" hangingPunct="0"/>
          <a:endParaRPr kumimoji="0" lang="en-US" sz="1200" b="1" i="0" u="none" strike="noStrike" kern="0" cap="none" spc="0" normalizeH="0" baseline="0" noProof="0" dirty="0" smtClean="0">
            <a:ln>
              <a:noFill/>
            </a:ln>
            <a:solidFill>
              <a:srgbClr val="000000">
                <a:lumMod val="50000"/>
                <a:lumOff val="50000"/>
              </a:srgbClr>
            </a:solidFill>
            <a:effectLst/>
            <a:uLnTx/>
            <a:uFillTx/>
            <a:latin typeface="+mn-lt"/>
            <a:ea typeface="Times New Roman" charset="0"/>
            <a:cs typeface="Times New Roman" charset="0"/>
          </a:endParaRPr>
        </a:p>
        <a:p xmlns:a="http://schemas.openxmlformats.org/drawingml/2006/main">
          <a:pPr eaLnBrk="0" hangingPunct="0"/>
          <a:r>
            <a: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7F7F7F"/>
              </a:solidFill>
              <a:effectLst/>
              <a:uLnTx/>
              <a:uFillTx/>
              <a:latin typeface="+mn-lt"/>
              <a:ea typeface="Times New Roman" charset="0"/>
              <a:cs typeface="Times New Roman" charset="0"/>
            </a:rPr>
            <a:t>coal</a:t>
          </a:r>
          <a:endParaRPr lang="en-US" sz="1200" b="1" i="0" baseline="0" dirty="0" smtClean="0">
            <a:solidFill>
              <a:srgbClr val="7F7F7F"/>
            </a:solidFill>
            <a:latin typeface="+mn-lt"/>
            <a:ea typeface="Times New Roman" charset="0"/>
            <a:cs typeface="Times New Roman" charset="0"/>
          </a:endParaRPr>
        </a:p>
        <a:p xmlns:a="http://schemas.openxmlformats.org/drawingml/2006/main">
          <a:pPr eaLnBrk="0" hangingPunct="0"/>
          <a:r>
            <a:rPr lang="en-US" sz="1200" b="1" i="0" baseline="0" dirty="0" smtClean="0">
              <a:solidFill>
                <a:srgbClr val="5D9732"/>
              </a:solidFill>
              <a:latin typeface="+mn-lt"/>
              <a:ea typeface="Times New Roman" charset="0"/>
              <a:cs typeface="Times New Roman" charset="0"/>
            </a:rPr>
            <a:t>other renewable energy</a:t>
          </a:r>
        </a:p>
        <a:p xmlns:a="http://schemas.openxmlformats.org/drawingml/2006/main">
          <a:pPr eaLnBrk="0" hangingPunct="0"/>
          <a:endParaRPr lang="en-US" sz="1200" b="1" i="0" baseline="0" dirty="0" smtClean="0">
            <a:solidFill>
              <a:schemeClr val="accent5"/>
            </a:solidFill>
            <a:latin typeface="+mn-lt"/>
            <a:ea typeface="Times New Roman" charset="0"/>
            <a:cs typeface="Times New Roman" charset="0"/>
          </a:endParaRPr>
        </a:p>
        <a:p xmlns:a="http://schemas.openxmlformats.org/drawingml/2006/main">
          <a:pPr eaLnBrk="0" hangingPunct="0"/>
          <a:r>
            <a:rPr lang="en-US" sz="1200" b="1" i="0" baseline="0" dirty="0" smtClean="0">
              <a:solidFill>
                <a:srgbClr val="A33340"/>
              </a:solidFill>
              <a:latin typeface="+mn-lt"/>
              <a:ea typeface="Times New Roman" charset="0"/>
              <a:cs typeface="Times New Roman" charset="0"/>
            </a:rPr>
            <a:t>nuclear</a:t>
          </a:r>
        </a:p>
        <a:p xmlns:a="http://schemas.openxmlformats.org/drawingml/2006/main">
          <a:pPr eaLnBrk="0" hangingPunct="0"/>
          <a:r>
            <a:rPr lang="en-US" sz="1200" b="1" i="0" baseline="0" dirty="0" smtClean="0">
              <a:solidFill>
                <a:srgbClr val="002060"/>
              </a:solidFill>
              <a:latin typeface="+mn-lt"/>
              <a:ea typeface="Times New Roman" charset="0"/>
              <a:cs typeface="Times New Roman" charset="0"/>
            </a:rPr>
            <a:t>hydro</a:t>
          </a:r>
        </a:p>
        <a:p xmlns:a="http://schemas.openxmlformats.org/drawingml/2006/main">
          <a:pPr eaLnBrk="0" hangingPunct="0"/>
          <a:r>
            <a:rPr lang="en-US" sz="1200" b="1" i="0" baseline="0" dirty="0" smtClean="0">
              <a:solidFill>
                <a:srgbClr val="FFC000"/>
              </a:solidFill>
              <a:latin typeface="+mn-lt"/>
              <a:ea typeface="Times New Roman" charset="0"/>
              <a:cs typeface="Times New Roman" charset="0"/>
            </a:rPr>
            <a:t>liquid biofuels</a:t>
          </a:r>
          <a:endParaRPr lang="en-US" sz="1200" b="1" i="0" dirty="0" smtClean="0">
            <a:solidFill>
              <a:srgbClr val="FFC000"/>
            </a:solidFill>
            <a:latin typeface="+mn-lt"/>
            <a:ea typeface="Times New Roman" charset="0"/>
            <a:cs typeface="Times New Roman" charset="0"/>
          </a:endParaRPr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0.73934</cdr:x>
      <cdr:y>0.10472</cdr:y>
    </cdr:from>
    <cdr:to>
      <cdr:x>0.98863</cdr:x>
      <cdr:y>0.81838</cdr:y>
    </cdr:to>
    <cdr:sp macro="" textlink="">
      <cdr:nvSpPr>
        <cdr:cNvPr id="3" name="TextBox 1"/>
        <cdr:cNvSpPr txBox="1"/>
      </cdr:nvSpPr>
      <cdr:spPr bwMode="auto">
        <a:xfrm xmlns:a="http://schemas.openxmlformats.org/drawingml/2006/main">
          <a:off x="2974180" y="324338"/>
          <a:ext cx="1002825" cy="2210357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wrap="none" lIns="0" tIns="0" rIns="0" rtlCol="0">
          <a:prstTxWarp prst="textNoShape">
            <a:avLst/>
          </a:prstTxWarp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r" eaLnBrk="0" hangingPunct="0"/>
          <a:endParaRPr lang="en-US" sz="1200" b="1" i="0" dirty="0">
            <a:solidFill>
              <a:schemeClr val="tx2"/>
            </a:solidFill>
            <a:latin typeface="+mn-lt"/>
            <a:ea typeface="Times New Roman" charset="0"/>
            <a:cs typeface="Times New Roman" charset="0"/>
          </a:endParaRPr>
        </a:p>
        <a:p xmlns:a="http://schemas.openxmlformats.org/drawingml/2006/main">
          <a:pPr algn="l" eaLnBrk="0" hangingPunct="0"/>
          <a:r>
            <a:rPr lang="en-US" sz="1200" b="1" i="0" dirty="0" smtClean="0">
              <a:solidFill>
                <a:schemeClr val="accent2">
                  <a:lumMod val="60000"/>
                  <a:lumOff val="40000"/>
                </a:schemeClr>
              </a:solidFill>
              <a:latin typeface="+mn-lt"/>
              <a:ea typeface="Times New Roman" charset="0"/>
              <a:cs typeface="Times New Roman" charset="0"/>
            </a:rPr>
            <a:t>electric </a:t>
          </a:r>
          <a:r>
            <a:rPr lang="en-US" sz="1200" b="1" i="0" dirty="0">
              <a:solidFill>
                <a:schemeClr val="accent2">
                  <a:lumMod val="60000"/>
                  <a:lumOff val="40000"/>
                </a:schemeClr>
              </a:solidFill>
              <a:latin typeface="+mn-lt"/>
              <a:ea typeface="Times New Roman" charset="0"/>
              <a:cs typeface="Times New Roman" charset="0"/>
            </a:rPr>
            <a:t>power</a:t>
          </a:r>
        </a:p>
        <a:p xmlns:a="http://schemas.openxmlformats.org/drawingml/2006/main">
          <a:pPr marL="0" marR="0" lvl="0" indent="0" algn="l" defTabSz="914400" eaLnBrk="0" fontAlgn="auto" latinLnBrk="0" hangingPunct="0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kumimoji="0" lang="en-US" sz="1200" b="1" i="0" u="none" strike="noStrike" kern="0" cap="none" spc="0" normalizeH="0" baseline="0" noProof="0" dirty="0">
            <a:ln>
              <a:noFill/>
            </a:ln>
            <a:solidFill>
              <a:schemeClr val="accent3"/>
            </a:solidFill>
            <a:effectLst/>
            <a:uLnTx/>
            <a:uFillTx/>
            <a:latin typeface="+mn-lt"/>
            <a:ea typeface="Times New Roman" charset="0"/>
            <a:cs typeface="Times New Roman" charset="0"/>
          </a:endParaRPr>
        </a:p>
        <a:p xmlns:a="http://schemas.openxmlformats.org/drawingml/2006/main">
          <a:pPr marL="0" marR="0" lvl="0" indent="0" algn="l" defTabSz="914400" eaLnBrk="0" fontAlgn="auto" latinLnBrk="0" hangingPunct="0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kumimoji="0" lang="en-US" sz="1200" b="1" i="0" u="none" strike="noStrike" kern="0" cap="none" spc="0" normalizeH="0" baseline="0" noProof="0" dirty="0" smtClean="0">
            <a:ln>
              <a:noFill/>
            </a:ln>
            <a:solidFill>
              <a:schemeClr val="accent3"/>
            </a:solidFill>
            <a:effectLst/>
            <a:uLnTx/>
            <a:uFillTx/>
            <a:latin typeface="+mn-lt"/>
            <a:ea typeface="Times New Roman" charset="0"/>
            <a:cs typeface="Times New Roman" charset="0"/>
          </a:endParaRPr>
        </a:p>
        <a:p xmlns:a="http://schemas.openxmlformats.org/drawingml/2006/main">
          <a:pPr marL="0" marR="0" lvl="0" indent="0" algn="l" defTabSz="914400" eaLnBrk="0" fontAlgn="auto" latinLnBrk="0" hangingPunct="0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chemeClr val="accent3"/>
              </a:solidFill>
              <a:effectLst/>
              <a:uLnTx/>
              <a:uFillTx/>
              <a:latin typeface="+mn-lt"/>
              <a:ea typeface="Times New Roman" charset="0"/>
              <a:cs typeface="Times New Roman" charset="0"/>
            </a:rPr>
            <a:t>industrial</a:t>
          </a:r>
          <a:endParaRPr kumimoji="0" lang="en-US" sz="1200" b="1" i="0" u="none" strike="noStrike" kern="0" cap="none" spc="0" normalizeH="0" baseline="0" noProof="0" dirty="0">
            <a:ln>
              <a:noFill/>
            </a:ln>
            <a:solidFill>
              <a:schemeClr val="accent3"/>
            </a:solidFill>
            <a:effectLst/>
            <a:uLnTx/>
            <a:uFillTx/>
            <a:latin typeface="+mn-lt"/>
            <a:ea typeface="Times New Roman" charset="0"/>
            <a:cs typeface="Times New Roman" charset="0"/>
          </a:endParaRPr>
        </a:p>
        <a:p xmlns:a="http://schemas.openxmlformats.org/drawingml/2006/main">
          <a:pPr marL="0" marR="0" lvl="0" indent="0" algn="l" defTabSz="914400" eaLnBrk="0" fontAlgn="auto" latinLnBrk="0" hangingPunct="0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en-US" sz="1200" b="1" dirty="0">
            <a:solidFill>
              <a:srgbClr val="003953"/>
            </a:solidFill>
            <a:ea typeface="Times New Roman" charset="0"/>
            <a:cs typeface="Times New Roman" charset="0"/>
          </a:endParaRPr>
        </a:p>
        <a:p xmlns:a="http://schemas.openxmlformats.org/drawingml/2006/main">
          <a:pPr marL="0" marR="0" lvl="0" indent="0" algn="l" defTabSz="914400" eaLnBrk="0" fontAlgn="auto" latinLnBrk="0" hangingPunct="0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kumimoji="0" lang="en-US" sz="1200" b="1" i="0" u="none" strike="noStrike" kern="0" cap="none" spc="0" normalizeH="0" baseline="0" noProof="0" dirty="0">
              <a:ln>
                <a:noFill/>
              </a:ln>
              <a:solidFill>
                <a:srgbClr val="003953"/>
              </a:solidFill>
              <a:effectLst/>
              <a:uLnTx/>
              <a:uFillTx/>
              <a:latin typeface="+mn-lt"/>
              <a:ea typeface="Times New Roman" charset="0"/>
              <a:cs typeface="Times New Roman" charset="0"/>
            </a:rPr>
            <a:t>transportation</a:t>
          </a:r>
        </a:p>
        <a:p xmlns:a="http://schemas.openxmlformats.org/drawingml/2006/main">
          <a:pPr algn="l" eaLnBrk="0" hangingPunct="0"/>
          <a:endParaRPr lang="en-US" sz="1200" b="1" i="0" dirty="0">
            <a:solidFill>
              <a:schemeClr val="accent2"/>
            </a:solidFill>
            <a:latin typeface="+mn-lt"/>
            <a:ea typeface="Times New Roman" charset="0"/>
            <a:cs typeface="Times New Roman" charset="0"/>
          </a:endParaRPr>
        </a:p>
        <a:p xmlns:a="http://schemas.openxmlformats.org/drawingml/2006/main">
          <a:pPr algn="l" eaLnBrk="0" hangingPunct="0"/>
          <a:endParaRPr lang="en-US" sz="1200" b="1" i="0" dirty="0" smtClean="0">
            <a:solidFill>
              <a:srgbClr val="C00000"/>
            </a:solidFill>
            <a:latin typeface="+mn-lt"/>
            <a:ea typeface="Times New Roman" charset="0"/>
            <a:cs typeface="Times New Roman" charset="0"/>
          </a:endParaRPr>
        </a:p>
        <a:p xmlns:a="http://schemas.openxmlformats.org/drawingml/2006/main">
          <a:pPr algn="l" eaLnBrk="0" hangingPunct="0"/>
          <a:endParaRPr lang="en-US" sz="1200" b="1" dirty="0">
            <a:solidFill>
              <a:srgbClr val="C00000"/>
            </a:solidFill>
            <a:ea typeface="Times New Roman" charset="0"/>
            <a:cs typeface="Times New Roman" charset="0"/>
          </a:endParaRPr>
        </a:p>
        <a:p xmlns:a="http://schemas.openxmlformats.org/drawingml/2006/main">
          <a:pPr algn="l" eaLnBrk="0" hangingPunct="0"/>
          <a:endParaRPr lang="en-US" sz="1200" b="1" i="0" dirty="0">
            <a:solidFill>
              <a:srgbClr val="C00000"/>
            </a:solidFill>
            <a:latin typeface="+mn-lt"/>
            <a:ea typeface="Times New Roman" charset="0"/>
            <a:cs typeface="Times New Roman" charset="0"/>
          </a:endParaRPr>
        </a:p>
        <a:p xmlns:a="http://schemas.openxmlformats.org/drawingml/2006/main">
          <a:pPr algn="l" eaLnBrk="0" hangingPunct="0"/>
          <a:r>
            <a:rPr lang="en-US" sz="1200" b="1" dirty="0" smtClean="0">
              <a:solidFill>
                <a:srgbClr val="C00000"/>
              </a:solidFill>
              <a:ea typeface="Times New Roman" charset="0"/>
              <a:cs typeface="Times New Roman" charset="0"/>
            </a:rPr>
            <a:t>r</a:t>
          </a:r>
          <a:r>
            <a:rPr lang="en-US" sz="1200" b="1" i="0" dirty="0" smtClean="0">
              <a:solidFill>
                <a:srgbClr val="C00000"/>
              </a:solidFill>
              <a:latin typeface="+mn-lt"/>
              <a:ea typeface="Times New Roman" charset="0"/>
              <a:cs typeface="Times New Roman" charset="0"/>
            </a:rPr>
            <a:t>esidential</a:t>
          </a:r>
          <a:endParaRPr lang="en-US" sz="1200" b="1" i="0" dirty="0">
            <a:solidFill>
              <a:srgbClr val="E3A5AC"/>
            </a:solidFill>
            <a:latin typeface="+mn-lt"/>
            <a:ea typeface="Times New Roman" charset="0"/>
            <a:cs typeface="Times New Roman" charset="0"/>
          </a:endParaRPr>
        </a:p>
        <a:p xmlns:a="http://schemas.openxmlformats.org/drawingml/2006/main">
          <a:pPr algn="l" eaLnBrk="0" hangingPunct="0"/>
          <a:r>
            <a:rPr lang="en-US" sz="1200" b="1" i="0" dirty="0" smtClean="0">
              <a:solidFill>
                <a:srgbClr val="E3A5AC"/>
              </a:solidFill>
              <a:latin typeface="+mn-lt"/>
              <a:ea typeface="Times New Roman" charset="0"/>
              <a:cs typeface="Times New Roman" charset="0"/>
            </a:rPr>
            <a:t>commercial</a:t>
          </a:r>
          <a:endParaRPr lang="en-US" sz="1200" b="1" i="0" dirty="0">
            <a:solidFill>
              <a:srgbClr val="E3A5AC"/>
            </a:solidFill>
            <a:latin typeface="+mn-lt"/>
            <a:ea typeface="Times New Roman" charset="0"/>
            <a:cs typeface="Times New Roman" charset="0"/>
          </a:endParaRPr>
        </a:p>
      </cdr:txBody>
    </cdr:sp>
  </cdr:relSizeAnchor>
  <cdr:relSizeAnchor xmlns:cdr="http://schemas.openxmlformats.org/drawingml/2006/chartDrawing">
    <cdr:from>
      <cdr:x>0</cdr:x>
      <cdr:y>0</cdr:y>
    </cdr:from>
    <cdr:to>
      <cdr:x>1</cdr:x>
      <cdr:y>0.18978</cdr:y>
    </cdr:to>
    <cdr:sp macro="" textlink="">
      <cdr:nvSpPr>
        <cdr:cNvPr id="8" name="TextBox 1"/>
        <cdr:cNvSpPr txBox="1"/>
      </cdr:nvSpPr>
      <cdr:spPr bwMode="auto">
        <a:xfrm xmlns:a="http://schemas.openxmlformats.org/drawingml/2006/main">
          <a:off x="0" y="-1443593"/>
          <a:ext cx="4022725" cy="567302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wrap="square" lIns="27432" tIns="27432" rIns="27432" bIns="27432" rtlCol="0">
          <a:prstTxWarp prst="textNoShape">
            <a:avLst/>
          </a:prstTxWarp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marL="0" marR="0" lvl="0" indent="0" defTabSz="914400" eaLnBrk="0" fontAlgn="auto" latinLnBrk="0" hangingPunct="0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en-US" sz="1200" b="0" i="0" dirty="0">
            <a:solidFill>
              <a:schemeClr val="tx1"/>
            </a:solidFill>
            <a:latin typeface="+mn-lt"/>
            <a:ea typeface="Times New Roman" charset="0"/>
            <a:cs typeface="Times New Roman" charset="0"/>
          </a:endParaRPr>
        </a:p>
      </cdr:txBody>
    </cdr:sp>
  </cdr:relSizeAnchor>
  <cdr:relSizeAnchor xmlns:cdr="http://schemas.openxmlformats.org/drawingml/2006/chartDrawing">
    <cdr:from>
      <cdr:x>0.25736</cdr:x>
      <cdr:y>0</cdr:y>
    </cdr:from>
    <cdr:to>
      <cdr:x>0.5</cdr:x>
      <cdr:y>0.1343</cdr:y>
    </cdr:to>
    <cdr:sp macro="" textlink="">
      <cdr:nvSpPr>
        <cdr:cNvPr id="9" name="TextBox 1"/>
        <cdr:cNvSpPr txBox="1"/>
      </cdr:nvSpPr>
      <cdr:spPr bwMode="auto">
        <a:xfrm xmlns:a="http://schemas.openxmlformats.org/drawingml/2006/main">
          <a:off x="1035288" y="-1443593"/>
          <a:ext cx="976074" cy="401458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wrap="none" lIns="0" tIns="0" rIns="0" rtlCol="0">
          <a:prstTxWarp prst="textNoShape">
            <a:avLst/>
          </a:prstTxWarp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eaLnBrk="0" hangingPunct="0"/>
          <a:r>
            <a:rPr lang="en-US" sz="1200" b="0" i="0" dirty="0">
              <a:solidFill>
                <a:schemeClr val="tx1"/>
              </a:solidFill>
              <a:latin typeface="+mn-lt"/>
              <a:ea typeface="Times New Roman" charset="0"/>
              <a:cs typeface="Times New Roman" charset="0"/>
            </a:rPr>
            <a:t>         </a:t>
          </a:r>
          <a:r>
            <a:rPr lang="en-US" sz="1200" b="1" i="0" dirty="0" smtClean="0">
              <a:solidFill>
                <a:schemeClr val="tx1"/>
              </a:solidFill>
              <a:latin typeface="+mn-lt"/>
              <a:ea typeface="Times New Roman" charset="0"/>
              <a:cs typeface="Times New Roman" charset="0"/>
            </a:rPr>
            <a:t>2020</a:t>
          </a:r>
          <a:endParaRPr lang="en-US" sz="1050" b="0" i="0" dirty="0">
            <a:solidFill>
              <a:schemeClr val="tx1"/>
            </a:solidFill>
            <a:latin typeface="+mn-lt"/>
            <a:ea typeface="Times New Roman" charset="0"/>
            <a:cs typeface="Times New Roman" charset="0"/>
          </a:endParaRPr>
        </a:p>
        <a:p xmlns:a="http://schemas.openxmlformats.org/drawingml/2006/main">
          <a:pPr eaLnBrk="0" hangingPunct="0"/>
          <a:r>
            <a:rPr lang="en-US" sz="1200" b="0" i="0" dirty="0">
              <a:solidFill>
                <a:schemeClr val="tx1"/>
              </a:solidFill>
              <a:latin typeface="+mn-lt"/>
              <a:ea typeface="Times New Roman" charset="0"/>
              <a:cs typeface="Times New Roman" charset="0"/>
            </a:rPr>
            <a:t>history</a:t>
          </a:r>
          <a:r>
            <a:rPr lang="en-US" sz="1200" b="0" i="0" baseline="0" dirty="0">
              <a:solidFill>
                <a:schemeClr val="tx1"/>
              </a:solidFill>
              <a:latin typeface="+mn-lt"/>
              <a:ea typeface="Times New Roman" charset="0"/>
              <a:cs typeface="Times New Roman" charset="0"/>
            </a:rPr>
            <a:t>    </a:t>
          </a:r>
          <a:r>
            <a:rPr lang="en-US" sz="1200" b="0" i="0" baseline="0" dirty="0" smtClean="0">
              <a:solidFill>
                <a:schemeClr val="tx1"/>
              </a:solidFill>
              <a:latin typeface="+mn-lt"/>
              <a:ea typeface="Times New Roman" charset="0"/>
              <a:cs typeface="Times New Roman" charset="0"/>
            </a:rPr>
            <a:t> projections</a:t>
          </a:r>
          <a:endParaRPr lang="en-US" sz="1200" b="0" i="0" dirty="0">
            <a:solidFill>
              <a:schemeClr val="tx1"/>
            </a:solidFill>
            <a:latin typeface="+mn-lt"/>
            <a:ea typeface="Times New Roman" charset="0"/>
            <a:cs typeface="Times New Roman" charset="0"/>
          </a:endParaRPr>
        </a:p>
      </cdr:txBody>
    </cdr:sp>
  </cdr:relSizeAnchor>
</c:userShapes>
</file>

<file path=ppt/drawings/drawing4.xml><?xml version="1.0" encoding="utf-8"?>
<c:userShapes xmlns:c="http://schemas.openxmlformats.org/drawingml/2006/chart">
  <cdr:relSizeAnchor xmlns:cdr="http://schemas.openxmlformats.org/drawingml/2006/chartDrawing">
    <cdr:from>
      <cdr:x>0.72871</cdr:x>
      <cdr:y>0.1365</cdr:y>
    </cdr:from>
    <cdr:to>
      <cdr:x>0.99992</cdr:x>
      <cdr:y>0.84345</cdr:y>
    </cdr:to>
    <cdr:sp macro="" textlink="">
      <cdr:nvSpPr>
        <cdr:cNvPr id="6" name="TextBox 1"/>
        <cdr:cNvSpPr txBox="1"/>
      </cdr:nvSpPr>
      <cdr:spPr bwMode="auto">
        <a:xfrm xmlns:a="http://schemas.openxmlformats.org/drawingml/2006/main">
          <a:off x="2865474" y="408148"/>
          <a:ext cx="1066449" cy="2113811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wrap="square" lIns="0" tIns="0" rIns="0" rtlCol="0">
          <a:prstTxWarp prst="textNoShape">
            <a:avLst/>
          </a:prstTxWarp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marL="0" marR="0" lvl="0" indent="0" defTabSz="914400" eaLnBrk="0" fontAlgn="auto" latinLnBrk="0" hangingPunct="0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Times New Roman" charset="0"/>
              <a:cs typeface="Times New Roman" charset="0"/>
            </a:rPr>
            <a:t>transportation</a:t>
          </a:r>
        </a:p>
        <a:p xmlns:a="http://schemas.openxmlformats.org/drawingml/2006/main">
          <a:pPr marL="0" marR="0" lvl="0" indent="0" defTabSz="914400" eaLnBrk="0" fontAlgn="auto" latinLnBrk="0" hangingPunct="0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kumimoji="0" lang="en-US" sz="1200" b="1" i="0" u="none" strike="noStrike" kern="0" cap="none" spc="0" normalizeH="0" baseline="0" noProof="0" dirty="0" smtClean="0">
            <a:ln>
              <a:noFill/>
            </a:ln>
            <a:solidFill>
              <a:schemeClr val="tx2"/>
            </a:solidFill>
            <a:effectLst/>
            <a:uLnTx/>
            <a:uFillTx/>
            <a:latin typeface="+mn-lt"/>
            <a:ea typeface="Times New Roman" charset="0"/>
            <a:cs typeface="Times New Roman" charset="0"/>
          </a:endParaRPr>
        </a:p>
        <a:p xmlns:a="http://schemas.openxmlformats.org/drawingml/2006/main">
          <a:pPr marL="0" marR="0" lvl="0" indent="0" defTabSz="914400" eaLnBrk="0" fontAlgn="auto" latinLnBrk="0" hangingPunct="0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en-US" sz="1200" b="1" dirty="0">
            <a:solidFill>
              <a:schemeClr val="tx2"/>
            </a:solidFill>
            <a:ea typeface="Times New Roman" charset="0"/>
            <a:cs typeface="Times New Roman" charset="0"/>
          </a:endParaRPr>
        </a:p>
        <a:p xmlns:a="http://schemas.openxmlformats.org/drawingml/2006/main">
          <a:pPr marL="0" marR="0" lvl="0" indent="0" defTabSz="914400" eaLnBrk="0" fontAlgn="auto" latinLnBrk="0" hangingPunct="0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kumimoji="0" lang="en-US" sz="1200" b="1" i="0" u="none" strike="noStrike" kern="0" cap="none" spc="0" normalizeH="0" baseline="0" noProof="0" dirty="0" smtClean="0">
            <a:ln>
              <a:noFill/>
            </a:ln>
            <a:solidFill>
              <a:schemeClr val="tx2"/>
            </a:solidFill>
            <a:effectLst/>
            <a:uLnTx/>
            <a:uFillTx/>
            <a:latin typeface="+mn-lt"/>
            <a:ea typeface="Times New Roman" charset="0"/>
            <a:cs typeface="Times New Roman" charset="0"/>
          </a:endParaRPr>
        </a:p>
        <a:p xmlns:a="http://schemas.openxmlformats.org/drawingml/2006/main">
          <a:pPr marL="0" marR="0" lvl="0" indent="0" defTabSz="914400" eaLnBrk="0" fontAlgn="auto" latinLnBrk="0" hangingPunct="0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en-US" sz="1200" b="1" dirty="0">
            <a:solidFill>
              <a:schemeClr val="tx2"/>
            </a:solidFill>
            <a:ea typeface="Times New Roman" charset="0"/>
            <a:cs typeface="Times New Roman" charset="0"/>
          </a:endParaRPr>
        </a:p>
        <a:p xmlns:a="http://schemas.openxmlformats.org/drawingml/2006/main">
          <a:pPr marL="0" marR="0" lvl="0" indent="0" defTabSz="914400" eaLnBrk="0" fontAlgn="auto" latinLnBrk="0" hangingPunct="0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kumimoji="0" lang="en-US" sz="1200" b="1" i="0" u="none" strike="noStrike" kern="0" cap="none" spc="0" normalizeH="0" baseline="0" noProof="0" dirty="0" smtClean="0">
            <a:ln>
              <a:noFill/>
            </a:ln>
            <a:solidFill>
              <a:schemeClr val="tx2"/>
            </a:solidFill>
            <a:effectLst/>
            <a:uLnTx/>
            <a:uFillTx/>
            <a:latin typeface="+mn-lt"/>
            <a:ea typeface="Times New Roman" charset="0"/>
            <a:cs typeface="Times New Roman" charset="0"/>
          </a:endParaRPr>
        </a:p>
        <a:p xmlns:a="http://schemas.openxmlformats.org/drawingml/2006/main">
          <a:pPr eaLnBrk="0" hangingPunct="0"/>
          <a:r>
            <a:rPr lang="en-US" sz="1200" b="1" dirty="0">
              <a:solidFill>
                <a:srgbClr val="5D9732"/>
              </a:solidFill>
              <a:ea typeface="Times New Roman" charset="0"/>
              <a:cs typeface="Times New Roman" charset="0"/>
            </a:rPr>
            <a:t>i</a:t>
          </a:r>
          <a:r>
            <a:rPr lang="en-US" sz="1200" b="1" dirty="0" smtClean="0">
              <a:solidFill>
                <a:srgbClr val="5D9732"/>
              </a:solidFill>
              <a:ea typeface="Times New Roman" charset="0"/>
              <a:cs typeface="Times New Roman" charset="0"/>
            </a:rPr>
            <a:t>ndustrial</a:t>
          </a:r>
        </a:p>
        <a:p xmlns:a="http://schemas.openxmlformats.org/drawingml/2006/main">
          <a:pPr eaLnBrk="0" hangingPunct="0"/>
          <a:endParaRPr lang="en-US" sz="1200" b="1" dirty="0">
            <a:solidFill>
              <a:srgbClr val="5D9732"/>
            </a:solidFill>
            <a:ea typeface="Times New Roman" charset="0"/>
            <a:cs typeface="Times New Roman" charset="0"/>
          </a:endParaRPr>
        </a:p>
        <a:p xmlns:a="http://schemas.openxmlformats.org/drawingml/2006/main">
          <a:pPr eaLnBrk="0" hangingPunct="0"/>
          <a:endParaRPr lang="en-US" sz="1200" b="1" dirty="0" smtClean="0">
            <a:solidFill>
              <a:srgbClr val="5D9732"/>
            </a:solidFill>
            <a:ea typeface="Times New Roman" charset="0"/>
            <a:cs typeface="Times New Roman" charset="0"/>
          </a:endParaRPr>
        </a:p>
        <a:p xmlns:a="http://schemas.openxmlformats.org/drawingml/2006/main">
          <a:pPr eaLnBrk="0" hangingPunct="0"/>
          <a:endParaRPr lang="en-US" sz="1200" b="1" dirty="0">
            <a:solidFill>
              <a:srgbClr val="5D9732"/>
            </a:solidFill>
            <a:ea typeface="Times New Roman" charset="0"/>
            <a:cs typeface="Times New Roman" charset="0"/>
          </a:endParaRPr>
        </a:p>
        <a:p xmlns:a="http://schemas.openxmlformats.org/drawingml/2006/main">
          <a:pPr marL="0" marR="0" lvl="0" indent="0" defTabSz="914400" eaLnBrk="0" fontAlgn="auto" latinLnBrk="0" hangingPunct="0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chemeClr val="accent5">
                  <a:lumMod val="60000"/>
                  <a:lumOff val="40000"/>
                </a:schemeClr>
              </a:solidFill>
              <a:effectLst/>
              <a:uLnTx/>
              <a:uFillTx/>
              <a:latin typeface="+mn-lt"/>
              <a:ea typeface="Times New Roman" charset="0"/>
              <a:cs typeface="Times New Roman" charset="0"/>
            </a:rPr>
            <a:t>commercial</a:t>
          </a:r>
          <a:endParaRPr kumimoji="0" lang="en-US" sz="1200" b="1" i="0" u="none" strike="noStrike" kern="0" cap="none" spc="0" normalizeH="0" baseline="0" noProof="0" dirty="0">
            <a:ln>
              <a:noFill/>
            </a:ln>
            <a:solidFill>
              <a:schemeClr val="accent5">
                <a:lumMod val="60000"/>
                <a:lumOff val="40000"/>
              </a:schemeClr>
            </a:solidFill>
            <a:effectLst/>
            <a:uLnTx/>
            <a:uFillTx/>
            <a:latin typeface="+mn-lt"/>
            <a:ea typeface="Times New Roman" charset="0"/>
            <a:cs typeface="Times New Roman" charset="0"/>
          </a:endParaRPr>
        </a:p>
        <a:p xmlns:a="http://schemas.openxmlformats.org/drawingml/2006/main">
          <a:pPr eaLnBrk="0" hangingPunct="0"/>
          <a:r>
            <a:rPr lang="en-US" sz="1200" b="1" i="0" baseline="0" dirty="0" smtClean="0">
              <a:solidFill>
                <a:srgbClr val="A33340"/>
              </a:solidFill>
              <a:latin typeface="+mn-lt"/>
              <a:ea typeface="Times New Roman" charset="0"/>
              <a:cs typeface="Times New Roman" charset="0"/>
            </a:rPr>
            <a:t>residential</a:t>
          </a:r>
          <a:endParaRPr lang="en-US" sz="1200" b="1" i="0" baseline="0" dirty="0">
            <a:solidFill>
              <a:srgbClr val="A33340"/>
            </a:solidFill>
            <a:latin typeface="+mn-lt"/>
            <a:ea typeface="Times New Roman" charset="0"/>
            <a:cs typeface="Times New Roman" charset="0"/>
          </a:endParaRPr>
        </a:p>
        <a:p xmlns:a="http://schemas.openxmlformats.org/drawingml/2006/main">
          <a:pPr eaLnBrk="0" hangingPunct="0"/>
          <a:r>
            <a:rPr lang="en-US" sz="1200" b="1" i="0" baseline="0" dirty="0" smtClean="0">
              <a:solidFill>
                <a:schemeClr val="accent2">
                  <a:lumMod val="60000"/>
                  <a:lumOff val="40000"/>
                </a:schemeClr>
              </a:solidFill>
              <a:latin typeface="+mn-lt"/>
              <a:ea typeface="Times New Roman" charset="0"/>
              <a:cs typeface="Times New Roman" charset="0"/>
            </a:rPr>
            <a:t>electric power</a:t>
          </a:r>
          <a:endParaRPr lang="en-US" sz="1200" b="1" i="0" baseline="0" dirty="0">
            <a:solidFill>
              <a:schemeClr val="accent2">
                <a:lumMod val="60000"/>
                <a:lumOff val="40000"/>
              </a:schemeClr>
            </a:solidFill>
            <a:latin typeface="+mn-lt"/>
            <a:ea typeface="Times New Roman" charset="0"/>
            <a:cs typeface="Times New Roman" charset="0"/>
          </a:endParaRPr>
        </a:p>
      </cdr:txBody>
    </cdr:sp>
  </cdr:relSizeAnchor>
</c:userShapes>
</file>

<file path=ppt/drawings/drawing5.xml><?xml version="1.0" encoding="utf-8"?>
<c:userShapes xmlns:c="http://schemas.openxmlformats.org/drawingml/2006/chart">
  <cdr:relSizeAnchor xmlns:cdr="http://schemas.openxmlformats.org/drawingml/2006/chartDrawing">
    <cdr:from>
      <cdr:x>0.77495</cdr:x>
      <cdr:y>0.21563</cdr:y>
    </cdr:from>
    <cdr:to>
      <cdr:x>0.97544</cdr:x>
      <cdr:y>0.48348</cdr:y>
    </cdr:to>
    <cdr:sp macro="" textlink="">
      <cdr:nvSpPr>
        <cdr:cNvPr id="3" name="TextBox 1"/>
        <cdr:cNvSpPr txBox="1"/>
      </cdr:nvSpPr>
      <cdr:spPr bwMode="auto">
        <a:xfrm xmlns:a="http://schemas.openxmlformats.org/drawingml/2006/main">
          <a:off x="3047292" y="667844"/>
          <a:ext cx="788375" cy="829589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wrap="none" lIns="0" tIns="0" rIns="0" rtlCol="0">
          <a:prstTxWarp prst="textNoShape">
            <a:avLst/>
          </a:prstTxWarp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eaLnBrk="0" hangingPunct="0"/>
          <a:r>
            <a:rPr lang="en-US" sz="1200" b="1" i="0" dirty="0" smtClean="0">
              <a:solidFill>
                <a:schemeClr val="accent5"/>
              </a:solidFill>
              <a:latin typeface="+mn-lt"/>
              <a:ea typeface="Times New Roman" charset="0"/>
              <a:cs typeface="Times New Roman" charset="0"/>
            </a:rPr>
            <a:t>exports</a:t>
          </a:r>
        </a:p>
        <a:p xmlns:a="http://schemas.openxmlformats.org/drawingml/2006/main">
          <a:pPr eaLnBrk="0" hangingPunct="0"/>
          <a:endParaRPr lang="en-US" sz="1200" b="1" i="0" dirty="0" smtClean="0">
            <a:solidFill>
              <a:schemeClr val="tx2"/>
            </a:solidFill>
            <a:latin typeface="+mn-lt"/>
            <a:ea typeface="Times New Roman" charset="0"/>
            <a:cs typeface="Times New Roman" charset="0"/>
          </a:endParaRPr>
        </a:p>
        <a:p xmlns:a="http://schemas.openxmlformats.org/drawingml/2006/main">
          <a:pPr eaLnBrk="0" hangingPunct="0"/>
          <a:endParaRPr lang="en-US" sz="1200" b="1" i="0" dirty="0" smtClean="0">
            <a:solidFill>
              <a:schemeClr val="tx2"/>
            </a:solidFill>
            <a:latin typeface="+mn-lt"/>
            <a:ea typeface="Times New Roman" charset="0"/>
            <a:cs typeface="Times New Roman" charset="0"/>
          </a:endParaRPr>
        </a:p>
        <a:p xmlns:a="http://schemas.openxmlformats.org/drawingml/2006/main">
          <a:pPr eaLnBrk="0" hangingPunct="0"/>
          <a:r>
            <a:rPr lang="en-US" sz="1200" b="1" i="0" dirty="0" smtClean="0">
              <a:solidFill>
                <a:schemeClr val="tx2"/>
              </a:solidFill>
              <a:latin typeface="+mn-lt"/>
              <a:ea typeface="Times New Roman" charset="0"/>
              <a:cs typeface="Times New Roman" charset="0"/>
            </a:rPr>
            <a:t>imports</a:t>
          </a:r>
        </a:p>
      </cdr:txBody>
    </cdr:sp>
  </cdr:relSizeAnchor>
  <cdr:relSizeAnchor xmlns:cdr="http://schemas.openxmlformats.org/drawingml/2006/chartDrawing">
    <cdr:from>
      <cdr:x>0.22824</cdr:x>
      <cdr:y>0</cdr:y>
    </cdr:from>
    <cdr:to>
      <cdr:x>0.4412</cdr:x>
      <cdr:y>0.13424</cdr:y>
    </cdr:to>
    <cdr:sp macro="" textlink="">
      <cdr:nvSpPr>
        <cdr:cNvPr id="6" name="TextBox 1"/>
        <cdr:cNvSpPr txBox="1"/>
      </cdr:nvSpPr>
      <cdr:spPr bwMode="auto">
        <a:xfrm xmlns:a="http://schemas.openxmlformats.org/drawingml/2006/main">
          <a:off x="897500" y="0"/>
          <a:ext cx="837410" cy="415770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wrap="none" lIns="0" tIns="0" rIns="0" rtlCol="0">
          <a:prstTxWarp prst="textNoShape">
            <a:avLst/>
          </a:prstTxWarp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eaLnBrk="0" hangingPunct="0"/>
          <a:r>
            <a:rPr lang="en-US" sz="1200" b="0" i="0" dirty="0" smtClean="0">
              <a:solidFill>
                <a:schemeClr val="bg2"/>
              </a:solidFill>
              <a:latin typeface="+mn-lt"/>
              <a:ea typeface="Times New Roman" charset="0"/>
              <a:cs typeface="Times New Roman" charset="0"/>
            </a:rPr>
            <a:t>             </a:t>
          </a:r>
          <a:r>
            <a:rPr lang="en-US" sz="1200" b="1" i="0" dirty="0" smtClean="0">
              <a:solidFill>
                <a:schemeClr val="tx1"/>
              </a:solidFill>
              <a:latin typeface="+mn-lt"/>
              <a:ea typeface="Times New Roman" charset="0"/>
              <a:cs typeface="Times New Roman" charset="0"/>
            </a:rPr>
            <a:t>2020</a:t>
          </a:r>
          <a:endParaRPr lang="en-US" sz="1200" b="0" i="0" dirty="0" smtClean="0">
            <a:solidFill>
              <a:schemeClr val="tx1"/>
            </a:solidFill>
            <a:latin typeface="+mn-lt"/>
            <a:ea typeface="Times New Roman" charset="0"/>
            <a:cs typeface="Times New Roman" charset="0"/>
          </a:endParaRPr>
        </a:p>
        <a:p xmlns:a="http://schemas.openxmlformats.org/drawingml/2006/main">
          <a:pPr eaLnBrk="0" hangingPunct="0"/>
          <a:r>
            <a:rPr lang="en-US" sz="1200" b="0" i="0" dirty="0" smtClean="0">
              <a:solidFill>
                <a:schemeClr val="tx1"/>
              </a:solidFill>
              <a:latin typeface="+mn-lt"/>
              <a:ea typeface="Times New Roman" charset="0"/>
              <a:cs typeface="Times New Roman" charset="0"/>
            </a:rPr>
            <a:t>     history</a:t>
          </a:r>
          <a:r>
            <a:rPr lang="en-US" sz="1200" b="0" i="0" baseline="0" dirty="0" smtClean="0">
              <a:solidFill>
                <a:schemeClr val="tx1"/>
              </a:solidFill>
              <a:latin typeface="+mn-lt"/>
              <a:ea typeface="Times New Roman" charset="0"/>
              <a:cs typeface="Times New Roman" charset="0"/>
            </a:rPr>
            <a:t>   projections</a:t>
          </a:r>
          <a:endParaRPr lang="en-US" sz="1200" b="0" i="0" dirty="0" smtClean="0">
            <a:solidFill>
              <a:schemeClr val="tx1"/>
            </a:solidFill>
            <a:latin typeface="+mn-lt"/>
            <a:ea typeface="Times New Roman" charset="0"/>
            <a:cs typeface="Times New Roman" charset="0"/>
          </a:endParaRPr>
        </a:p>
      </cdr:txBody>
    </cdr:sp>
  </cdr:relSizeAnchor>
</c:userShapes>
</file>

<file path=ppt/drawings/drawing6.xml><?xml version="1.0" encoding="utf-8"?>
<c:userShapes xmlns:c="http://schemas.openxmlformats.org/drawingml/2006/chart">
  <cdr:relSizeAnchor xmlns:cdr="http://schemas.openxmlformats.org/drawingml/2006/chartDrawing">
    <cdr:from>
      <cdr:x>0.75681</cdr:x>
      <cdr:y>0.20065</cdr:y>
    </cdr:from>
    <cdr:to>
      <cdr:x>1</cdr:x>
      <cdr:y>0.56295</cdr:y>
    </cdr:to>
    <cdr:sp macro="" textlink="">
      <cdr:nvSpPr>
        <cdr:cNvPr id="3" name="TextBox 1"/>
        <cdr:cNvSpPr txBox="1"/>
      </cdr:nvSpPr>
      <cdr:spPr bwMode="auto">
        <a:xfrm xmlns:a="http://schemas.openxmlformats.org/drawingml/2006/main">
          <a:off x="3044439" y="621458"/>
          <a:ext cx="978286" cy="1122121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wrap="square" lIns="0" tIns="0" rIns="0" rtlCol="0">
          <a:prstTxWarp prst="textNoShape">
            <a:avLst/>
          </a:prstTxWarp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eaLnBrk="0" hangingPunct="0"/>
          <a:endParaRPr lang="en-US" sz="1200" b="1" i="0" dirty="0" smtClean="0">
            <a:solidFill>
              <a:schemeClr val="accent2"/>
            </a:solidFill>
            <a:latin typeface="+mn-lt"/>
            <a:ea typeface="Times New Roman" charset="0"/>
            <a:cs typeface="Times New Roman" charset="0"/>
          </a:endParaRPr>
        </a:p>
        <a:p xmlns:a="http://schemas.openxmlformats.org/drawingml/2006/main">
          <a:pPr eaLnBrk="0" hangingPunct="0"/>
          <a:endParaRPr lang="en-US" sz="1200" b="1" i="0" dirty="0" smtClean="0">
            <a:solidFill>
              <a:schemeClr val="accent2"/>
            </a:solidFill>
            <a:latin typeface="+mn-lt"/>
            <a:ea typeface="Times New Roman" charset="0"/>
            <a:cs typeface="Times New Roman" charset="0"/>
          </a:endParaRPr>
        </a:p>
        <a:p xmlns:a="http://schemas.openxmlformats.org/drawingml/2006/main">
          <a:pPr eaLnBrk="0" hangingPunct="0"/>
          <a:endParaRPr lang="en-US" sz="1200" b="1" i="0" dirty="0" smtClean="0">
            <a:solidFill>
              <a:schemeClr val="accent2"/>
            </a:solidFill>
            <a:latin typeface="+mn-lt"/>
            <a:ea typeface="Times New Roman" charset="0"/>
            <a:cs typeface="Times New Roman" charset="0"/>
          </a:endParaRPr>
        </a:p>
        <a:p xmlns:a="http://schemas.openxmlformats.org/drawingml/2006/main">
          <a:pPr eaLnBrk="0" hangingPunct="0"/>
          <a:endParaRPr lang="en-US" sz="1200" b="1" i="0" dirty="0" smtClean="0">
            <a:solidFill>
              <a:schemeClr val="accent2"/>
            </a:solidFill>
            <a:latin typeface="+mn-lt"/>
            <a:ea typeface="Times New Roman" charset="0"/>
            <a:cs typeface="Times New Roman" charset="0"/>
          </a:endParaRPr>
        </a:p>
        <a:p xmlns:a="http://schemas.openxmlformats.org/drawingml/2006/main">
          <a:pPr eaLnBrk="0" hangingPunct="0"/>
          <a:endParaRPr lang="en-US" sz="1200" b="1" i="0" dirty="0" smtClean="0">
            <a:solidFill>
              <a:schemeClr val="accent2"/>
            </a:solidFill>
            <a:latin typeface="+mn-lt"/>
            <a:ea typeface="Times New Roman" charset="0"/>
            <a:cs typeface="Times New Roman" charset="0"/>
          </a:endParaRPr>
        </a:p>
        <a:p xmlns:a="http://schemas.openxmlformats.org/drawingml/2006/main">
          <a:pPr eaLnBrk="0" hangingPunct="0"/>
          <a:r>
            <a:rPr lang="en-US" sz="1200" b="1" i="0" dirty="0" smtClean="0">
              <a:solidFill>
                <a:schemeClr val="accent2"/>
              </a:solidFill>
              <a:latin typeface="+mn-lt"/>
              <a:ea typeface="Times New Roman" charset="0"/>
              <a:cs typeface="Times New Roman" charset="0"/>
            </a:rPr>
            <a:t>petroleum</a:t>
          </a:r>
          <a:r>
            <a:rPr lang="en-US" sz="1200" b="1" i="0" baseline="0" dirty="0" smtClean="0">
              <a:solidFill>
                <a:schemeClr val="accent2"/>
              </a:solidFill>
              <a:latin typeface="+mn-lt"/>
              <a:ea typeface="Times New Roman" charset="0"/>
              <a:cs typeface="Times New Roman" charset="0"/>
            </a:rPr>
            <a:t> and other l</a:t>
          </a:r>
          <a:r>
            <a:rPr lang="en-US" sz="1200" b="1" i="0" dirty="0" smtClean="0">
              <a:solidFill>
                <a:schemeClr val="accent2"/>
              </a:solidFill>
              <a:latin typeface="+mn-lt"/>
              <a:ea typeface="Times New Roman" charset="0"/>
              <a:cs typeface="Times New Roman" charset="0"/>
            </a:rPr>
            <a:t>iquids</a:t>
          </a:r>
        </a:p>
        <a:p xmlns:a="http://schemas.openxmlformats.org/drawingml/2006/main">
          <a:pPr eaLnBrk="0" hangingPunct="0"/>
          <a:r>
            <a:rPr lang="en-US" sz="1200" b="1" i="0" dirty="0" smtClean="0">
              <a:solidFill>
                <a:schemeClr val="accent4"/>
              </a:solidFill>
              <a:latin typeface="+mn-lt"/>
              <a:ea typeface="Times New Roman" charset="0"/>
              <a:cs typeface="Times New Roman" charset="0"/>
            </a:rPr>
            <a:t>electricity</a:t>
          </a:r>
        </a:p>
        <a:p xmlns:a="http://schemas.openxmlformats.org/drawingml/2006/main">
          <a:pPr eaLnBrk="0" hangingPunct="0"/>
          <a:r>
            <a:rPr lang="en-US" sz="1200" b="1" i="0" dirty="0" smtClean="0">
              <a:solidFill>
                <a:srgbClr val="7F7F7F"/>
              </a:solidFill>
              <a:latin typeface="+mn-lt"/>
              <a:ea typeface="Times New Roman" charset="0"/>
              <a:cs typeface="Times New Roman" charset="0"/>
            </a:rPr>
            <a:t>coal and coke</a:t>
          </a:r>
        </a:p>
        <a:p xmlns:a="http://schemas.openxmlformats.org/drawingml/2006/main">
          <a:pPr eaLnBrk="0" hangingPunct="0"/>
          <a:r>
            <a:rPr lang="en-US" sz="1200" b="1" i="0" dirty="0" smtClean="0">
              <a:solidFill>
                <a:schemeClr val="accent1"/>
              </a:solidFill>
              <a:latin typeface="+mn-lt"/>
              <a:ea typeface="Times New Roman" charset="0"/>
              <a:cs typeface="Times New Roman" charset="0"/>
            </a:rPr>
            <a:t>natural gas</a:t>
          </a:r>
        </a:p>
      </cdr:txBody>
    </cdr:sp>
  </cdr:relSizeAnchor>
  <cdr:relSizeAnchor xmlns:cdr="http://schemas.openxmlformats.org/drawingml/2006/chartDrawing">
    <cdr:from>
      <cdr:x>0.28704</cdr:x>
      <cdr:y>0</cdr:y>
    </cdr:from>
    <cdr:to>
      <cdr:x>0.5</cdr:x>
      <cdr:y>0.13424</cdr:y>
    </cdr:to>
    <cdr:sp macro="" textlink="">
      <cdr:nvSpPr>
        <cdr:cNvPr id="6" name="TextBox 1"/>
        <cdr:cNvSpPr txBox="1"/>
      </cdr:nvSpPr>
      <cdr:spPr bwMode="auto">
        <a:xfrm xmlns:a="http://schemas.openxmlformats.org/drawingml/2006/main">
          <a:off x="1154682" y="0"/>
          <a:ext cx="856680" cy="401384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wrap="none" lIns="0" tIns="0" rIns="0" rtlCol="0">
          <a:prstTxWarp prst="textNoShape">
            <a:avLst/>
          </a:prstTxWarp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eaLnBrk="0" hangingPunct="0"/>
          <a:r>
            <a:rPr lang="en-US" sz="1200" b="0" i="0" dirty="0" smtClean="0">
              <a:solidFill>
                <a:schemeClr val="bg2"/>
              </a:solidFill>
              <a:latin typeface="+mn-lt"/>
              <a:ea typeface="Times New Roman" charset="0"/>
              <a:cs typeface="Times New Roman" charset="0"/>
            </a:rPr>
            <a:t>        </a:t>
          </a:r>
          <a:r>
            <a:rPr lang="en-US" sz="1200" b="1" i="0" dirty="0" smtClean="0">
              <a:solidFill>
                <a:schemeClr val="tx1"/>
              </a:solidFill>
              <a:latin typeface="+mn-lt"/>
              <a:ea typeface="Times New Roman" charset="0"/>
              <a:cs typeface="Times New Roman" charset="0"/>
            </a:rPr>
            <a:t>2020</a:t>
          </a:r>
          <a:endParaRPr lang="en-US" sz="1200" b="0" i="0" dirty="0" smtClean="0">
            <a:solidFill>
              <a:schemeClr val="tx1"/>
            </a:solidFill>
            <a:latin typeface="+mn-lt"/>
            <a:ea typeface="Times New Roman" charset="0"/>
            <a:cs typeface="Times New Roman" charset="0"/>
          </a:endParaRPr>
        </a:p>
        <a:p xmlns:a="http://schemas.openxmlformats.org/drawingml/2006/main">
          <a:pPr eaLnBrk="0" hangingPunct="0"/>
          <a:r>
            <a:rPr lang="en-US" sz="1200" b="0" i="0" dirty="0" smtClean="0">
              <a:solidFill>
                <a:schemeClr val="tx1"/>
              </a:solidFill>
              <a:latin typeface="+mn-lt"/>
              <a:ea typeface="Times New Roman" charset="0"/>
              <a:cs typeface="Times New Roman" charset="0"/>
            </a:rPr>
            <a:t>history</a:t>
          </a:r>
          <a:r>
            <a:rPr lang="en-US" sz="1200" b="0" i="0" baseline="0" dirty="0" smtClean="0">
              <a:solidFill>
                <a:schemeClr val="tx1"/>
              </a:solidFill>
              <a:latin typeface="+mn-lt"/>
              <a:ea typeface="Times New Roman" charset="0"/>
              <a:cs typeface="Times New Roman" charset="0"/>
            </a:rPr>
            <a:t>   projections</a:t>
          </a:r>
          <a:endParaRPr lang="en-US" sz="1200" b="0" i="0" dirty="0" smtClean="0">
            <a:solidFill>
              <a:schemeClr val="tx1"/>
            </a:solidFill>
            <a:latin typeface="+mn-lt"/>
            <a:ea typeface="Times New Roman" charset="0"/>
            <a:cs typeface="Times New Roman" charset="0"/>
          </a:endParaRPr>
        </a:p>
      </cdr:txBody>
    </cdr:sp>
  </cdr:relSizeAnchor>
  <cdr:relSizeAnchor xmlns:cdr="http://schemas.openxmlformats.org/drawingml/2006/chartDrawing">
    <cdr:from>
      <cdr:x>0.14784</cdr:x>
      <cdr:y>0.53694</cdr:y>
    </cdr:from>
    <cdr:to>
      <cdr:x>0.27747</cdr:x>
      <cdr:y>0.72675</cdr:y>
    </cdr:to>
    <cdr:sp macro="" textlink="">
      <cdr:nvSpPr>
        <cdr:cNvPr id="7" name="TextBox 1"/>
        <cdr:cNvSpPr txBox="1"/>
      </cdr:nvSpPr>
      <cdr:spPr bwMode="auto">
        <a:xfrm xmlns:a="http://schemas.openxmlformats.org/drawingml/2006/main">
          <a:off x="594720" y="1663028"/>
          <a:ext cx="521466" cy="587882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wrap="none" lIns="0" tIns="0" rIns="0" rtlCol="0">
          <a:prstTxWarp prst="textNoShape">
            <a:avLst/>
          </a:prstTxWarp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eaLnBrk="0" hangingPunct="0"/>
          <a:r>
            <a:rPr lang="en-US" sz="1200" b="0" i="0" dirty="0" smtClean="0">
              <a:solidFill>
                <a:schemeClr val="bg2"/>
              </a:solidFill>
              <a:latin typeface="+mn-lt"/>
              <a:ea typeface="Times New Roman" charset="0"/>
              <a:cs typeface="Times New Roman" charset="0"/>
            </a:rPr>
            <a:t>net</a:t>
          </a:r>
          <a:r>
            <a:rPr lang="en-US" sz="1200" b="0" i="0" baseline="0" dirty="0" smtClean="0">
              <a:solidFill>
                <a:schemeClr val="bg2"/>
              </a:solidFill>
              <a:latin typeface="+mn-lt"/>
              <a:ea typeface="Times New Roman" charset="0"/>
              <a:cs typeface="Times New Roman" charset="0"/>
            </a:rPr>
            <a:t> imports</a:t>
          </a:r>
        </a:p>
        <a:p xmlns:a="http://schemas.openxmlformats.org/drawingml/2006/main">
          <a:pPr eaLnBrk="0" hangingPunct="0"/>
          <a:endParaRPr lang="en-US" sz="1200" b="0" i="0" baseline="0" dirty="0" smtClean="0">
            <a:solidFill>
              <a:schemeClr val="bg2"/>
            </a:solidFill>
            <a:latin typeface="+mn-lt"/>
            <a:ea typeface="Times New Roman" charset="0"/>
            <a:cs typeface="Times New Roman" charset="0"/>
          </a:endParaRPr>
        </a:p>
        <a:p xmlns:a="http://schemas.openxmlformats.org/drawingml/2006/main">
          <a:pPr eaLnBrk="0" hangingPunct="0"/>
          <a:endParaRPr lang="en-US" sz="1200" b="0" i="0" baseline="0" dirty="0" smtClean="0">
            <a:solidFill>
              <a:schemeClr val="bg2"/>
            </a:solidFill>
            <a:latin typeface="+mn-lt"/>
            <a:ea typeface="Times New Roman" charset="0"/>
            <a:cs typeface="Times New Roman" charset="0"/>
          </a:endParaRPr>
        </a:p>
        <a:p xmlns:a="http://schemas.openxmlformats.org/drawingml/2006/main">
          <a:pPr eaLnBrk="0" hangingPunct="0"/>
          <a:endParaRPr lang="en-US" sz="1200" b="0" i="0" baseline="0" dirty="0" smtClean="0">
            <a:solidFill>
              <a:schemeClr val="bg2"/>
            </a:solidFill>
            <a:latin typeface="+mn-lt"/>
            <a:ea typeface="Times New Roman" charset="0"/>
            <a:cs typeface="Times New Roman" charset="0"/>
          </a:endParaRPr>
        </a:p>
        <a:p xmlns:a="http://schemas.openxmlformats.org/drawingml/2006/main">
          <a:pPr eaLnBrk="0" hangingPunct="0"/>
          <a:r>
            <a:rPr lang="en-US" sz="1200" b="0" i="0" baseline="0" dirty="0" smtClean="0">
              <a:solidFill>
                <a:schemeClr val="bg2"/>
              </a:solidFill>
              <a:latin typeface="+mn-lt"/>
              <a:ea typeface="Times New Roman" charset="0"/>
              <a:cs typeface="Times New Roman" charset="0"/>
            </a:rPr>
            <a:t>net exports</a:t>
          </a:r>
          <a:endParaRPr lang="en-US" sz="1200" b="0" i="0" dirty="0" smtClean="0">
            <a:solidFill>
              <a:schemeClr val="bg2"/>
            </a:solidFill>
            <a:latin typeface="+mn-lt"/>
            <a:ea typeface="Times New Roman" charset="0"/>
            <a:cs typeface="Times New Roman" charset="0"/>
          </a:endParaRPr>
        </a:p>
      </cdr:txBody>
    </cdr:sp>
  </cdr:relSizeAnchor>
</c:userShapes>
</file>

<file path=ppt/drawings/drawing7.xml><?xml version="1.0" encoding="utf-8"?>
<c:userShapes xmlns:c="http://schemas.openxmlformats.org/drawingml/2006/chart">
  <cdr:relSizeAnchor xmlns:cdr="http://schemas.openxmlformats.org/drawingml/2006/chartDrawing">
    <cdr:from>
      <cdr:x>0.59312</cdr:x>
      <cdr:y>0.17529</cdr:y>
    </cdr:from>
    <cdr:to>
      <cdr:x>0.89515</cdr:x>
      <cdr:y>0.75434</cdr:y>
    </cdr:to>
    <cdr:sp macro="" textlink="">
      <cdr:nvSpPr>
        <cdr:cNvPr id="3" name="TextBox 1"/>
        <cdr:cNvSpPr txBox="1"/>
      </cdr:nvSpPr>
      <cdr:spPr bwMode="auto">
        <a:xfrm xmlns:a="http://schemas.openxmlformats.org/drawingml/2006/main">
          <a:off x="2332303" y="542906"/>
          <a:ext cx="1187654" cy="1793442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wrap="none" lIns="0" tIns="0" rIns="0" rtlCol="0">
          <a:prstTxWarp prst="textNoShape">
            <a:avLst/>
          </a:prstTxWarp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r" eaLnBrk="0" hangingPunct="0"/>
          <a:endParaRPr lang="en-US" sz="1200" b="1" i="0" dirty="0">
            <a:solidFill>
              <a:schemeClr val="tx2"/>
            </a:solidFill>
            <a:latin typeface="+mn-lt"/>
            <a:ea typeface="Times New Roman" charset="0"/>
            <a:cs typeface="Times New Roman" charset="0"/>
          </a:endParaRPr>
        </a:p>
        <a:p xmlns:a="http://schemas.openxmlformats.org/drawingml/2006/main">
          <a:pPr algn="r" eaLnBrk="0" hangingPunct="0"/>
          <a:endParaRPr lang="en-US" sz="1200" b="1" i="0" dirty="0">
            <a:solidFill>
              <a:schemeClr val="accent1"/>
            </a:solidFill>
            <a:latin typeface="+mn-lt"/>
            <a:ea typeface="Times New Roman" charset="0"/>
            <a:cs typeface="Times New Roman" charset="0"/>
          </a:endParaRPr>
        </a:p>
        <a:p xmlns:a="http://schemas.openxmlformats.org/drawingml/2006/main">
          <a:pPr algn="r" eaLnBrk="0" hangingPunct="0"/>
          <a:r>
            <a:rPr lang="en-US" sz="1200" b="1" i="0" dirty="0">
              <a:solidFill>
                <a:srgbClr val="E1AB76"/>
              </a:solidFill>
              <a:latin typeface="+mn-lt"/>
              <a:ea typeface="Times New Roman" charset="0"/>
              <a:cs typeface="Times New Roman" charset="0"/>
            </a:rPr>
            <a:t>  </a:t>
          </a:r>
        </a:p>
        <a:p xmlns:a="http://schemas.openxmlformats.org/drawingml/2006/main">
          <a:pPr marL="0" marR="0" lvl="0" indent="0" algn="r" defTabSz="914400" eaLnBrk="0" fontAlgn="auto" latinLnBrk="0" hangingPunct="0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3953"/>
              </a:solidFill>
              <a:effectLst/>
              <a:uLnTx/>
              <a:uFillTx/>
              <a:latin typeface="+mn-lt"/>
              <a:ea typeface="Times New Roman" charset="0"/>
              <a:cs typeface="Times New Roman" charset="0"/>
            </a:rPr>
            <a:t>transportation</a:t>
          </a:r>
          <a:endParaRPr kumimoji="0" lang="en-US" sz="1200" b="1" i="0" u="none" strike="noStrike" kern="0" cap="none" spc="0" normalizeH="0" baseline="0" noProof="0" dirty="0">
            <a:ln>
              <a:noFill/>
            </a:ln>
            <a:solidFill>
              <a:srgbClr val="003953"/>
            </a:solidFill>
            <a:effectLst/>
            <a:uLnTx/>
            <a:uFillTx/>
            <a:latin typeface="+mn-lt"/>
            <a:ea typeface="Times New Roman" charset="0"/>
            <a:cs typeface="Times New Roman" charset="0"/>
          </a:endParaRPr>
        </a:p>
        <a:p xmlns:a="http://schemas.openxmlformats.org/drawingml/2006/main">
          <a:pPr algn="r" eaLnBrk="0" hangingPunct="0"/>
          <a:endParaRPr lang="en-US" sz="1200" b="1" i="0" dirty="0">
            <a:solidFill>
              <a:schemeClr val="accent2"/>
            </a:solidFill>
            <a:latin typeface="+mn-lt"/>
            <a:ea typeface="Times New Roman" charset="0"/>
            <a:cs typeface="Times New Roman" charset="0"/>
          </a:endParaRPr>
        </a:p>
        <a:p xmlns:a="http://schemas.openxmlformats.org/drawingml/2006/main">
          <a:pPr algn="r" eaLnBrk="0" hangingPunct="0"/>
          <a:r>
            <a:rPr lang="en-US" sz="1200" b="1" dirty="0" smtClean="0">
              <a:solidFill>
                <a:srgbClr val="5D9732"/>
              </a:solidFill>
              <a:ea typeface="Times New Roman" charset="0"/>
              <a:cs typeface="Times New Roman" charset="0"/>
            </a:rPr>
            <a:t>industrial</a:t>
          </a:r>
          <a:endParaRPr lang="en-US" sz="1200" b="1" i="0" dirty="0" smtClean="0">
            <a:solidFill>
              <a:srgbClr val="5D9732"/>
            </a:solidFill>
            <a:ea typeface="Times New Roman" charset="0"/>
            <a:cs typeface="Times New Roman" charset="0"/>
          </a:endParaRPr>
        </a:p>
        <a:p xmlns:a="http://schemas.openxmlformats.org/drawingml/2006/main">
          <a:pPr algn="r" eaLnBrk="0" hangingPunct="0"/>
          <a:endParaRPr lang="en-US" sz="1200" b="1" i="0" dirty="0">
            <a:solidFill>
              <a:schemeClr val="accent3"/>
            </a:solidFill>
            <a:latin typeface="+mn-lt"/>
            <a:ea typeface="Times New Roman" charset="0"/>
            <a:cs typeface="Times New Roman" charset="0"/>
          </a:endParaRPr>
        </a:p>
        <a:p xmlns:a="http://schemas.openxmlformats.org/drawingml/2006/main">
          <a:pPr algn="r" eaLnBrk="0" hangingPunct="0"/>
          <a:r>
            <a:rPr lang="en-US" sz="1200" b="1" dirty="0">
              <a:solidFill>
                <a:srgbClr val="E1AB76"/>
              </a:solidFill>
              <a:ea typeface="Times New Roman" charset="0"/>
              <a:cs typeface="Times New Roman" charset="0"/>
            </a:rPr>
            <a:t>e</a:t>
          </a:r>
          <a:r>
            <a:rPr lang="en-US" sz="1200" b="1" dirty="0" smtClean="0">
              <a:solidFill>
                <a:srgbClr val="E1AB76"/>
              </a:solidFill>
              <a:ea typeface="Times New Roman" charset="0"/>
              <a:cs typeface="Times New Roman" charset="0"/>
            </a:rPr>
            <a:t>lectric power</a:t>
          </a:r>
          <a:endParaRPr lang="en-US" sz="1200" b="1" i="0" dirty="0" smtClean="0">
            <a:solidFill>
              <a:srgbClr val="E1AB76"/>
            </a:solidFill>
            <a:ea typeface="Times New Roman" charset="0"/>
            <a:cs typeface="Times New Roman" charset="0"/>
          </a:endParaRPr>
        </a:p>
        <a:p xmlns:a="http://schemas.openxmlformats.org/drawingml/2006/main">
          <a:pPr algn="r" eaLnBrk="0" hangingPunct="0"/>
          <a:endParaRPr lang="en-US" sz="1200" b="1" i="0" dirty="0">
            <a:solidFill>
              <a:schemeClr val="accent5">
                <a:lumMod val="75000"/>
              </a:schemeClr>
            </a:solidFill>
            <a:latin typeface="+mn-lt"/>
            <a:ea typeface="Times New Roman" charset="0"/>
            <a:cs typeface="Times New Roman" charset="0"/>
          </a:endParaRPr>
        </a:p>
        <a:p xmlns:a="http://schemas.openxmlformats.org/drawingml/2006/main">
          <a:pPr algn="r" eaLnBrk="0" hangingPunct="0"/>
          <a:endParaRPr lang="en-US" sz="1200" b="1" i="0" dirty="0">
            <a:solidFill>
              <a:schemeClr val="accent5">
                <a:lumMod val="75000"/>
              </a:schemeClr>
            </a:solidFill>
            <a:latin typeface="+mn-lt"/>
            <a:ea typeface="Times New Roman" charset="0"/>
            <a:cs typeface="Times New Roman" charset="0"/>
          </a:endParaRPr>
        </a:p>
        <a:p xmlns:a="http://schemas.openxmlformats.org/drawingml/2006/main">
          <a:pPr algn="r" eaLnBrk="0" hangingPunct="0"/>
          <a:r>
            <a:rPr lang="en-US" sz="1200" b="1" i="0" dirty="0">
              <a:solidFill>
                <a:srgbClr val="893F48"/>
              </a:solidFill>
              <a:latin typeface="+mn-lt"/>
              <a:ea typeface="Times New Roman" charset="0"/>
              <a:cs typeface="Times New Roman" charset="0"/>
            </a:rPr>
            <a:t>residential</a:t>
          </a:r>
        </a:p>
        <a:p xmlns:a="http://schemas.openxmlformats.org/drawingml/2006/main">
          <a:pPr algn="r" eaLnBrk="0" hangingPunct="0"/>
          <a:endParaRPr lang="en-US" sz="200" b="1" i="0" dirty="0" smtClean="0">
            <a:solidFill>
              <a:srgbClr val="E9B8BD"/>
            </a:solidFill>
            <a:latin typeface="+mn-lt"/>
            <a:ea typeface="Times New Roman" charset="0"/>
            <a:cs typeface="Times New Roman" charset="0"/>
          </a:endParaRPr>
        </a:p>
        <a:p xmlns:a="http://schemas.openxmlformats.org/drawingml/2006/main">
          <a:pPr algn="r" eaLnBrk="0" hangingPunct="0"/>
          <a:r>
            <a:rPr lang="en-US" sz="1200" b="1" i="0" dirty="0" smtClean="0">
              <a:solidFill>
                <a:srgbClr val="E9B8BD"/>
              </a:solidFill>
              <a:latin typeface="+mn-lt"/>
              <a:ea typeface="Times New Roman" charset="0"/>
              <a:cs typeface="Times New Roman" charset="0"/>
            </a:rPr>
            <a:t>commercial</a:t>
          </a:r>
          <a:endParaRPr lang="en-US" sz="1200" b="1" i="0" dirty="0">
            <a:solidFill>
              <a:srgbClr val="E9B8BD"/>
            </a:solidFill>
            <a:latin typeface="+mn-lt"/>
            <a:ea typeface="Times New Roman" charset="0"/>
            <a:cs typeface="Times New Roman" charset="0"/>
          </a:endParaRPr>
        </a:p>
      </cdr:txBody>
    </cdr:sp>
  </cdr:relSizeAnchor>
  <cdr:relSizeAnchor xmlns:cdr="http://schemas.openxmlformats.org/drawingml/2006/chartDrawing">
    <cdr:from>
      <cdr:x>0.37214</cdr:x>
      <cdr:y>0.01244</cdr:y>
    </cdr:from>
    <cdr:to>
      <cdr:x>0.66282</cdr:x>
      <cdr:y>0.21412</cdr:y>
    </cdr:to>
    <cdr:sp macro="" textlink="">
      <cdr:nvSpPr>
        <cdr:cNvPr id="2" name="TextBox 1"/>
        <cdr:cNvSpPr txBox="1"/>
      </cdr:nvSpPr>
      <cdr:spPr bwMode="auto">
        <a:xfrm xmlns:a="http://schemas.openxmlformats.org/drawingml/2006/main">
          <a:off x="1463343" y="38528"/>
          <a:ext cx="1143023" cy="624646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vertOverflow="clip" wrap="none" lIns="0" tIns="0" rIns="0" rtlCol="0">
          <a:prstTxWarp prst="textNoShape">
            <a:avLst/>
          </a:prstTxWarp>
        </a:bodyPr>
        <a:lstStyle xmlns:a="http://schemas.openxmlformats.org/drawingml/2006/main"/>
        <a:p xmlns:a="http://schemas.openxmlformats.org/drawingml/2006/main">
          <a:pPr eaLnBrk="0" hangingPunct="0"/>
          <a:r>
            <a:rPr lang="en-US" sz="1200" i="0" dirty="0">
              <a:solidFill>
                <a:srgbClr val="333333"/>
              </a:solidFill>
              <a:latin typeface="+mn-lt"/>
              <a:ea typeface="Times New Roman" charset="0"/>
              <a:cs typeface="Times New Roman" charset="0"/>
            </a:rPr>
            <a:t>        </a:t>
          </a:r>
          <a:r>
            <a:rPr lang="en-US" sz="1200" b="1" i="0" dirty="0" smtClean="0">
              <a:solidFill>
                <a:srgbClr val="333333"/>
              </a:solidFill>
              <a:latin typeface="+mn-lt"/>
              <a:ea typeface="Times New Roman" charset="0"/>
              <a:cs typeface="Times New Roman" charset="0"/>
            </a:rPr>
            <a:t>2020</a:t>
          </a:r>
          <a:endParaRPr lang="en-US" sz="1200" b="1" i="0" dirty="0">
            <a:solidFill>
              <a:srgbClr val="333333"/>
            </a:solidFill>
            <a:latin typeface="+mn-lt"/>
            <a:ea typeface="Times New Roman" charset="0"/>
            <a:cs typeface="Times New Roman" charset="0"/>
          </a:endParaRPr>
        </a:p>
        <a:p xmlns:a="http://schemas.openxmlformats.org/drawingml/2006/main">
          <a:pPr eaLnBrk="0" hangingPunct="0"/>
          <a:r>
            <a:rPr lang="en-US" sz="1200" i="0" dirty="0">
              <a:solidFill>
                <a:srgbClr val="333333"/>
              </a:solidFill>
              <a:latin typeface="+mn-lt"/>
              <a:ea typeface="Times New Roman" charset="0"/>
              <a:cs typeface="Times New Roman" charset="0"/>
            </a:rPr>
            <a:t>history   </a:t>
          </a:r>
          <a:r>
            <a:rPr lang="en-US" sz="1200" i="0" dirty="0" smtClean="0">
              <a:solidFill>
                <a:srgbClr val="333333"/>
              </a:solidFill>
              <a:latin typeface="+mn-lt"/>
              <a:ea typeface="Times New Roman" charset="0"/>
              <a:cs typeface="Times New Roman" charset="0"/>
            </a:rPr>
            <a:t>projections  </a:t>
          </a:r>
          <a:endParaRPr lang="en-US" sz="1200" i="0" dirty="0">
            <a:solidFill>
              <a:srgbClr val="333333"/>
            </a:solidFill>
            <a:latin typeface="+mn-lt"/>
            <a:ea typeface="Times New Roman" charset="0"/>
            <a:cs typeface="Times New Roman" charset="0"/>
          </a:endParaRPr>
        </a:p>
      </cdr:txBody>
    </cdr:sp>
  </cdr:relSizeAnchor>
</c:userShapes>
</file>

<file path=ppt/drawings/drawing8.xml><?xml version="1.0" encoding="utf-8"?>
<c:userShapes xmlns:c="http://schemas.openxmlformats.org/drawingml/2006/chart">
  <cdr:relSizeAnchor xmlns:cdr="http://schemas.openxmlformats.org/drawingml/2006/chartDrawing">
    <cdr:from>
      <cdr:x>0.64017</cdr:x>
      <cdr:y>0.22208</cdr:y>
    </cdr:from>
    <cdr:to>
      <cdr:x>0.88999</cdr:x>
      <cdr:y>0.76176</cdr:y>
    </cdr:to>
    <cdr:sp macro="" textlink="">
      <cdr:nvSpPr>
        <cdr:cNvPr id="3" name="TextBox 1"/>
        <cdr:cNvSpPr txBox="1"/>
      </cdr:nvSpPr>
      <cdr:spPr bwMode="auto">
        <a:xfrm xmlns:a="http://schemas.openxmlformats.org/drawingml/2006/main">
          <a:off x="2575228" y="687830"/>
          <a:ext cx="1004957" cy="1671504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wrap="none" lIns="0" tIns="0" rIns="0" rtlCol="0" anchor="t">
          <a:prstTxWarp prst="textNoShape">
            <a:avLst/>
          </a:prstTxWarp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r" eaLnBrk="0" hangingPunct="0"/>
          <a:r>
            <a:rPr lang="en-US" sz="1200" b="1" i="0" dirty="0">
              <a:solidFill>
                <a:srgbClr val="BD732A"/>
              </a:solidFill>
              <a:latin typeface="+mn-lt"/>
              <a:ea typeface="Times New Roman" charset="0"/>
              <a:cs typeface="Times New Roman" charset="0"/>
            </a:rPr>
            <a:t>petroleum</a:t>
          </a:r>
        </a:p>
        <a:p xmlns:a="http://schemas.openxmlformats.org/drawingml/2006/main">
          <a:pPr algn="r" eaLnBrk="0" hangingPunct="0"/>
          <a:endParaRPr lang="en-US" sz="1200" b="1" i="0" dirty="0">
            <a:solidFill>
              <a:schemeClr val="accent1"/>
            </a:solidFill>
            <a:latin typeface="+mn-lt"/>
            <a:ea typeface="Times New Roman" charset="0"/>
            <a:cs typeface="Times New Roman" charset="0"/>
          </a:endParaRPr>
        </a:p>
        <a:p xmlns:a="http://schemas.openxmlformats.org/drawingml/2006/main">
          <a:pPr algn="r" eaLnBrk="0" hangingPunct="0"/>
          <a:endParaRPr lang="en-US" sz="1200" b="1" i="0" dirty="0">
            <a:solidFill>
              <a:schemeClr val="accent1"/>
            </a:solidFill>
            <a:latin typeface="+mn-lt"/>
            <a:ea typeface="Times New Roman" charset="0"/>
            <a:cs typeface="Times New Roman" charset="0"/>
          </a:endParaRPr>
        </a:p>
        <a:p xmlns:a="http://schemas.openxmlformats.org/drawingml/2006/main">
          <a:pPr algn="r" eaLnBrk="0" hangingPunct="0"/>
          <a:endParaRPr lang="en-US" sz="1200" b="1" i="0" dirty="0" smtClean="0">
            <a:solidFill>
              <a:schemeClr val="accent1"/>
            </a:solidFill>
            <a:latin typeface="+mn-lt"/>
            <a:ea typeface="Times New Roman" charset="0"/>
            <a:cs typeface="Times New Roman" charset="0"/>
          </a:endParaRPr>
        </a:p>
        <a:p xmlns:a="http://schemas.openxmlformats.org/drawingml/2006/main">
          <a:pPr algn="r" eaLnBrk="0" hangingPunct="0"/>
          <a:r>
            <a:rPr lang="en-US" sz="1200" b="1" i="0" dirty="0" smtClean="0">
              <a:solidFill>
                <a:schemeClr val="accent1"/>
              </a:solidFill>
              <a:latin typeface="+mn-lt"/>
              <a:ea typeface="Times New Roman" charset="0"/>
              <a:cs typeface="Times New Roman" charset="0"/>
            </a:rPr>
            <a:t>natural </a:t>
          </a:r>
          <a:r>
            <a:rPr lang="en-US" sz="1200" b="1" i="0" dirty="0">
              <a:solidFill>
                <a:schemeClr val="accent1"/>
              </a:solidFill>
              <a:latin typeface="+mn-lt"/>
              <a:ea typeface="Times New Roman" charset="0"/>
              <a:cs typeface="Times New Roman" charset="0"/>
            </a:rPr>
            <a:t>gas</a:t>
          </a:r>
        </a:p>
        <a:p xmlns:a="http://schemas.openxmlformats.org/drawingml/2006/main">
          <a:pPr algn="r" eaLnBrk="0" hangingPunct="0"/>
          <a:endParaRPr lang="en-US" sz="1200" b="1" i="0" dirty="0">
            <a:solidFill>
              <a:schemeClr val="accent2"/>
            </a:solidFill>
            <a:latin typeface="+mn-lt"/>
            <a:ea typeface="Times New Roman" charset="0"/>
            <a:cs typeface="Times New Roman" charset="0"/>
          </a:endParaRPr>
        </a:p>
        <a:p xmlns:a="http://schemas.openxmlformats.org/drawingml/2006/main">
          <a:pPr algn="r" eaLnBrk="0" hangingPunct="0"/>
          <a:endParaRPr lang="en-US" sz="1200" b="1" i="0" dirty="0">
            <a:solidFill>
              <a:schemeClr val="tx1">
                <a:lumMod val="50000"/>
                <a:lumOff val="50000"/>
              </a:schemeClr>
            </a:solidFill>
            <a:latin typeface="+mn-lt"/>
            <a:ea typeface="Times New Roman" charset="0"/>
            <a:cs typeface="Times New Roman" charset="0"/>
          </a:endParaRPr>
        </a:p>
        <a:p xmlns:a="http://schemas.openxmlformats.org/drawingml/2006/main">
          <a:pPr algn="r" eaLnBrk="0" hangingPunct="0"/>
          <a:r>
            <a:rPr lang="en-US" sz="1200" b="1" i="0" dirty="0" smtClean="0">
              <a:solidFill>
                <a:schemeClr val="tx1">
                  <a:lumMod val="50000"/>
                  <a:lumOff val="50000"/>
                </a:schemeClr>
              </a:solidFill>
              <a:latin typeface="+mn-lt"/>
              <a:ea typeface="Times New Roman" charset="0"/>
              <a:cs typeface="Times New Roman" charset="0"/>
            </a:rPr>
            <a:t>coal</a:t>
          </a:r>
          <a:endParaRPr lang="en-US" sz="1200" b="1" i="0" dirty="0">
            <a:solidFill>
              <a:schemeClr val="tx1">
                <a:lumMod val="50000"/>
                <a:lumOff val="50000"/>
              </a:schemeClr>
            </a:solidFill>
            <a:latin typeface="+mn-lt"/>
            <a:ea typeface="Times New Roman" charset="0"/>
            <a:cs typeface="Times New Roman" charset="0"/>
          </a:endParaRPr>
        </a:p>
      </cdr:txBody>
    </cdr:sp>
  </cdr:relSizeAnchor>
  <cdr:relSizeAnchor xmlns:cdr="http://schemas.openxmlformats.org/drawingml/2006/chartDrawing">
    <cdr:from>
      <cdr:x>0.36926</cdr:x>
      <cdr:y>0</cdr:y>
    </cdr:from>
    <cdr:to>
      <cdr:x>0.63074</cdr:x>
      <cdr:y>0.15064</cdr:y>
    </cdr:to>
    <cdr:sp macro="" textlink="">
      <cdr:nvSpPr>
        <cdr:cNvPr id="2" name="TextBox 1"/>
        <cdr:cNvSpPr txBox="1"/>
      </cdr:nvSpPr>
      <cdr:spPr bwMode="auto">
        <a:xfrm xmlns:a="http://schemas.openxmlformats.org/drawingml/2006/main">
          <a:off x="1485431" y="0"/>
          <a:ext cx="1051862" cy="466564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vertOverflow="clip" wrap="none" lIns="0" tIns="0" rIns="0" rtlCol="0">
          <a:prstTxWarp prst="textNoShape">
            <a:avLst/>
          </a:prstTxWarp>
        </a:bodyPr>
        <a:lstStyle xmlns:a="http://schemas.openxmlformats.org/drawingml/2006/main"/>
        <a:p xmlns:a="http://schemas.openxmlformats.org/drawingml/2006/main">
          <a:pPr eaLnBrk="0" hangingPunct="0"/>
          <a:r>
            <a:rPr lang="en-US" sz="1200" i="0" dirty="0">
              <a:solidFill>
                <a:srgbClr val="333333"/>
              </a:solidFill>
              <a:latin typeface="+mn-lt"/>
              <a:ea typeface="Times New Roman" charset="0"/>
              <a:cs typeface="Times New Roman" charset="0"/>
            </a:rPr>
            <a:t>         </a:t>
          </a:r>
          <a:r>
            <a:rPr lang="en-US" sz="1200" b="1" i="0" dirty="0" smtClean="0">
              <a:solidFill>
                <a:srgbClr val="333333"/>
              </a:solidFill>
              <a:latin typeface="+mn-lt"/>
              <a:ea typeface="Times New Roman" charset="0"/>
              <a:cs typeface="Times New Roman" charset="0"/>
            </a:rPr>
            <a:t>2020</a:t>
          </a:r>
        </a:p>
        <a:p xmlns:a="http://schemas.openxmlformats.org/drawingml/2006/main">
          <a:pPr eaLnBrk="0" hangingPunct="0"/>
          <a:r>
            <a:rPr lang="en-US" sz="1200" i="0" dirty="0" smtClean="0">
              <a:solidFill>
                <a:srgbClr val="333333"/>
              </a:solidFill>
              <a:latin typeface="+mn-lt"/>
              <a:ea typeface="Times New Roman" charset="0"/>
              <a:cs typeface="Times New Roman" charset="0"/>
            </a:rPr>
            <a:t> history   projections</a:t>
          </a:r>
        </a:p>
        <a:p xmlns:a="http://schemas.openxmlformats.org/drawingml/2006/main">
          <a:pPr eaLnBrk="0" hangingPunct="0"/>
          <a:endParaRPr lang="en-US" sz="1400" i="0" dirty="0">
            <a:solidFill>
              <a:srgbClr val="333333"/>
            </a:solidFill>
            <a:latin typeface="+mn-lt"/>
            <a:ea typeface="Times New Roman" charset="0"/>
            <a:cs typeface="Times New Roman" charset="0"/>
          </a:endParaRPr>
        </a:p>
      </cdr:txBody>
    </cdr:sp>
  </cdr:relSizeAnchor>
</c:userShapes>
</file>

<file path=ppt/drawings/drawing9.xml><?xml version="1.0" encoding="utf-8"?>
<c:userShapes xmlns:c="http://schemas.openxmlformats.org/drawingml/2006/chart">
  <cdr:relSizeAnchor xmlns:cdr="http://schemas.openxmlformats.org/drawingml/2006/chartDrawing">
    <cdr:from>
      <cdr:x>0.68582</cdr:x>
      <cdr:y>0.07585</cdr:y>
    </cdr:from>
    <cdr:to>
      <cdr:x>1</cdr:x>
      <cdr:y>0.73923</cdr:y>
    </cdr:to>
    <cdr:sp macro="" textlink="">
      <cdr:nvSpPr>
        <cdr:cNvPr id="5" name="TextBox 2"/>
        <cdr:cNvSpPr txBox="1"/>
      </cdr:nvSpPr>
      <cdr:spPr bwMode="auto">
        <a:xfrm xmlns:a="http://schemas.openxmlformats.org/drawingml/2006/main">
          <a:off x="2696792" y="234931"/>
          <a:ext cx="1235446" cy="2054629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wrap="square" lIns="0" tIns="0" rIns="0" rtlCol="0" anchor="t">
          <a:prstTxWarp prst="textNoShape">
            <a:avLst/>
          </a:prstTxWarp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eaLnBrk="0" hangingPunct="0"/>
          <a:endParaRPr lang="en-US" sz="1200" b="1" i="0" dirty="0" smtClean="0">
            <a:solidFill>
              <a:schemeClr val="accent5">
                <a:lumMod val="75000"/>
              </a:schemeClr>
            </a:solidFill>
            <a:latin typeface="+mn-lt"/>
            <a:ea typeface="Times New Roman" charset="0"/>
            <a:cs typeface="Times New Roman" charset="0"/>
          </a:endParaRPr>
        </a:p>
        <a:p xmlns:a="http://schemas.openxmlformats.org/drawingml/2006/main">
          <a:pPr eaLnBrk="0" hangingPunct="0"/>
          <a:r>
            <a:rPr lang="en-US" sz="1200" b="1" i="0" dirty="0" smtClean="0">
              <a:solidFill>
                <a:schemeClr val="accent5">
                  <a:lumMod val="75000"/>
                </a:schemeClr>
              </a:solidFill>
              <a:latin typeface="+mn-lt"/>
              <a:ea typeface="Times New Roman" charset="0"/>
              <a:cs typeface="Times New Roman" charset="0"/>
            </a:rPr>
            <a:t>High Oil Price</a:t>
          </a:r>
        </a:p>
        <a:p xmlns:a="http://schemas.openxmlformats.org/drawingml/2006/main">
          <a:pPr eaLnBrk="0" hangingPunct="0"/>
          <a:endParaRPr lang="en-US" sz="1200" b="1" i="0" dirty="0" smtClean="0">
            <a:solidFill>
              <a:schemeClr val="accent4"/>
            </a:solidFill>
            <a:latin typeface="+mn-lt"/>
            <a:ea typeface="Times New Roman" charset="0"/>
            <a:cs typeface="Times New Roman" charset="0"/>
          </a:endParaRPr>
        </a:p>
        <a:p xmlns:a="http://schemas.openxmlformats.org/drawingml/2006/main">
          <a:pPr eaLnBrk="0" hangingPunct="0"/>
          <a:endParaRPr lang="en-US" sz="400" b="1" i="0" dirty="0" smtClean="0">
            <a:solidFill>
              <a:schemeClr val="accent4"/>
            </a:solidFill>
            <a:latin typeface="+mn-lt"/>
            <a:ea typeface="Times New Roman" charset="0"/>
            <a:cs typeface="Times New Roman" charset="0"/>
          </a:endParaRPr>
        </a:p>
        <a:p xmlns:a="http://schemas.openxmlformats.org/drawingml/2006/main">
          <a:pPr eaLnBrk="0" hangingPunct="0"/>
          <a:endParaRPr lang="en-US" sz="1200" b="1" i="0" dirty="0" smtClean="0">
            <a:solidFill>
              <a:schemeClr val="accent2">
                <a:lumMod val="40000"/>
                <a:lumOff val="60000"/>
              </a:schemeClr>
            </a:solidFill>
            <a:latin typeface="+mn-lt"/>
            <a:ea typeface="Times New Roman" charset="0"/>
            <a:cs typeface="Times New Roman" charset="0"/>
          </a:endParaRPr>
        </a:p>
        <a:p xmlns:a="http://schemas.openxmlformats.org/drawingml/2006/main">
          <a:pPr eaLnBrk="0" hangingPunct="0"/>
          <a:r>
            <a:rPr lang="en-US" sz="1200" b="1" i="0" dirty="0" smtClean="0">
              <a:solidFill>
                <a:schemeClr val="accent2">
                  <a:lumMod val="40000"/>
                  <a:lumOff val="60000"/>
                </a:schemeClr>
              </a:solidFill>
              <a:latin typeface="+mn-lt"/>
              <a:ea typeface="Times New Roman" charset="0"/>
              <a:cs typeface="Times New Roman" charset="0"/>
            </a:rPr>
            <a:t>Low Oil and Gas Supply</a:t>
          </a:r>
        </a:p>
        <a:p xmlns:a="http://schemas.openxmlformats.org/drawingml/2006/main">
          <a:pPr eaLnBrk="0" hangingPunct="0"/>
          <a:r>
            <a:rPr lang="en-US" sz="1200" b="1" i="0" dirty="0" smtClean="0">
              <a:solidFill>
                <a:schemeClr val="tx1"/>
              </a:solidFill>
              <a:latin typeface="+mn-lt"/>
              <a:ea typeface="Times New Roman" charset="0"/>
              <a:cs typeface="Times New Roman" charset="0"/>
            </a:rPr>
            <a:t>Reference</a:t>
          </a:r>
        </a:p>
        <a:p xmlns:a="http://schemas.openxmlformats.org/drawingml/2006/main">
          <a:pPr eaLnBrk="0" hangingPunct="0"/>
          <a:r>
            <a:rPr lang="en-US" sz="1200" b="1" i="0" dirty="0" smtClean="0">
              <a:solidFill>
                <a:schemeClr val="accent2">
                  <a:lumMod val="75000"/>
                </a:schemeClr>
              </a:solidFill>
              <a:latin typeface="+mn-lt"/>
              <a:ea typeface="Times New Roman" charset="0"/>
              <a:cs typeface="Times New Roman" charset="0"/>
            </a:rPr>
            <a:t>High Oil and Gas Supply</a:t>
          </a:r>
        </a:p>
        <a:p xmlns:a="http://schemas.openxmlformats.org/drawingml/2006/main">
          <a:pPr eaLnBrk="0" hangingPunct="0"/>
          <a:endParaRPr lang="en-US" sz="1200" b="1" i="0" dirty="0" smtClean="0">
            <a:solidFill>
              <a:schemeClr val="accent5">
                <a:lumMod val="40000"/>
                <a:lumOff val="60000"/>
              </a:schemeClr>
            </a:solidFill>
            <a:latin typeface="+mn-lt"/>
            <a:ea typeface="Times New Roman" charset="0"/>
            <a:cs typeface="Times New Roman" charset="0"/>
          </a:endParaRPr>
        </a:p>
        <a:p xmlns:a="http://schemas.openxmlformats.org/drawingml/2006/main">
          <a:pPr eaLnBrk="0" hangingPunct="0"/>
          <a:r>
            <a:rPr lang="en-US" sz="1200" b="1" i="0" dirty="0" smtClean="0">
              <a:solidFill>
                <a:schemeClr val="accent5">
                  <a:lumMod val="40000"/>
                  <a:lumOff val="60000"/>
                </a:schemeClr>
              </a:solidFill>
              <a:latin typeface="+mn-lt"/>
              <a:ea typeface="Times New Roman" charset="0"/>
              <a:cs typeface="Times New Roman" charset="0"/>
            </a:rPr>
            <a:t>Low Oil Price</a:t>
          </a:r>
        </a:p>
      </cdr:txBody>
    </cdr:sp>
  </cdr:relSizeAnchor>
  <cdr:relSizeAnchor xmlns:cdr="http://schemas.openxmlformats.org/drawingml/2006/chartDrawing">
    <cdr:from>
      <cdr:x>0.11126</cdr:x>
      <cdr:y>0</cdr:y>
    </cdr:from>
    <cdr:to>
      <cdr:x>0.52793</cdr:x>
      <cdr:y>0.12934</cdr:y>
    </cdr:to>
    <cdr:sp macro="" textlink="">
      <cdr:nvSpPr>
        <cdr:cNvPr id="6" name="TextBox 3"/>
        <cdr:cNvSpPr txBox="1"/>
      </cdr:nvSpPr>
      <cdr:spPr bwMode="auto">
        <a:xfrm xmlns:a="http://schemas.openxmlformats.org/drawingml/2006/main">
          <a:off x="437501" y="0"/>
          <a:ext cx="1638445" cy="400594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wrap="square" lIns="0" tIns="0" rIns="0" rtlCol="0" anchor="t">
          <a:prstTxWarp prst="textNoShape">
            <a:avLst/>
          </a:prstTxWarp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eaLnBrk="0" hangingPunct="0"/>
          <a:r>
            <a:rPr lang="en-US" sz="1200" b="1" i="0" dirty="0" smtClean="0">
              <a:solidFill>
                <a:srgbClr val="333333"/>
              </a:solidFill>
              <a:latin typeface="+mn-lt"/>
              <a:ea typeface="Times New Roman" charset="0"/>
              <a:cs typeface="Times New Roman" charset="0"/>
            </a:rPr>
            <a:t>          </a:t>
          </a:r>
          <a:r>
            <a:rPr lang="en-US" sz="1200" b="1" i="0" dirty="0" smtClean="0">
              <a:solidFill>
                <a:schemeClr val="tx1"/>
              </a:solidFill>
              <a:latin typeface="+mn-lt"/>
              <a:ea typeface="Times New Roman" charset="0"/>
              <a:cs typeface="Times New Roman" charset="0"/>
            </a:rPr>
            <a:t>2020</a:t>
          </a:r>
        </a:p>
        <a:p xmlns:a="http://schemas.openxmlformats.org/drawingml/2006/main">
          <a:pPr eaLnBrk="0" hangingPunct="0"/>
          <a:r>
            <a:rPr lang="en-US" sz="1200" b="0" i="0" dirty="0" smtClean="0">
              <a:solidFill>
                <a:schemeClr val="tx1"/>
              </a:solidFill>
              <a:latin typeface="+mn-lt"/>
              <a:ea typeface="Times New Roman" charset="0"/>
              <a:cs typeface="Times New Roman" charset="0"/>
            </a:rPr>
            <a:t>  history   projections</a:t>
          </a:r>
        </a:p>
        <a:p xmlns:a="http://schemas.openxmlformats.org/drawingml/2006/main">
          <a:pPr eaLnBrk="0" hangingPunct="0"/>
          <a:endParaRPr lang="en-US" sz="1200" b="1" i="0" dirty="0" smtClean="0">
            <a:solidFill>
              <a:schemeClr val="tx1"/>
            </a:solidFill>
            <a:latin typeface="+mn-lt"/>
            <a:ea typeface="Times New Roman" charset="0"/>
            <a:cs typeface="Times New Roman" charset="0"/>
          </a:endParaRP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97374613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3038475" cy="465138"/>
          </a:xfrm>
          <a:prstGeom prst="rect">
            <a:avLst/>
          </a:prstGeom>
        </p:spPr>
        <p:txBody>
          <a:bodyPr vert="horz" lIns="93150" tIns="46576" rIns="93150" bIns="46576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1"/>
            <a:ext cx="3038475" cy="465138"/>
          </a:xfrm>
          <a:prstGeom prst="rect">
            <a:avLst/>
          </a:prstGeom>
        </p:spPr>
        <p:txBody>
          <a:bodyPr vert="horz" lIns="93150" tIns="46576" rIns="93150" bIns="46576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06400" y="696913"/>
            <a:ext cx="61976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50" tIns="46576" rIns="93150" bIns="46576" rtlCol="0" anchor="ctr"/>
          <a:lstStyle/>
          <a:p>
            <a:pPr lvl="0"/>
            <a:endParaRPr lang="en-US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6" y="4416425"/>
            <a:ext cx="5607050" cy="4183063"/>
          </a:xfrm>
          <a:prstGeom prst="rect">
            <a:avLst/>
          </a:prstGeom>
        </p:spPr>
        <p:txBody>
          <a:bodyPr vert="horz" lIns="93150" tIns="46576" rIns="93150" bIns="46576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29675"/>
            <a:ext cx="3038475" cy="465138"/>
          </a:xfrm>
          <a:prstGeom prst="rect">
            <a:avLst/>
          </a:prstGeom>
        </p:spPr>
        <p:txBody>
          <a:bodyPr vert="horz" lIns="93150" tIns="46576" rIns="93150" bIns="46576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3150" tIns="46576" rIns="93150" bIns="46576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AC049336-6624-4A1E-9498-510DC43D0CD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4155607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220581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261518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026962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57814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724322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lvl="0" indent="0">
              <a:buFontTx/>
              <a:buNone/>
            </a:pPr>
            <a:r>
              <a:rPr lang="en-US" baseline="0" dirty="0" smtClean="0"/>
              <a:t>May need to change icon in upper left-hand corner depending on where slide lands in </a:t>
            </a:r>
            <a:r>
              <a:rPr lang="en-US" baseline="0" dirty="0" err="1" smtClean="0"/>
              <a:t>To_AEO</a:t>
            </a:r>
            <a:r>
              <a:rPr lang="en-US" baseline="0" dirty="0" smtClean="0"/>
              <a:t> .</a:t>
            </a:r>
            <a:r>
              <a:rPr lang="en-US" baseline="0" dirty="0" err="1" smtClean="0"/>
              <a:t>pptx</a:t>
            </a:r>
            <a:endParaRPr lang="en-US" baseline="0" dirty="0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82404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*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 hasCustomPrompt="1"/>
          </p:nvPr>
        </p:nvSpPr>
        <p:spPr>
          <a:xfrm>
            <a:off x="685800" y="68579"/>
            <a:ext cx="8001000" cy="761415"/>
          </a:xfrm>
          <a:prstGeom prst="rect">
            <a:avLst/>
          </a:prstGeom>
        </p:spPr>
        <p:txBody>
          <a:bodyPr lIns="0" tIns="0" rIns="0" bIns="0" anchor="b" anchorCtr="0"/>
          <a:lstStyle>
            <a:lvl1pPr algn="l">
              <a:defRPr sz="2400" baseline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style. You can have up to two lines of text</a:t>
            </a:r>
          </a:p>
        </p:txBody>
      </p:sp>
      <p:sp>
        <p:nvSpPr>
          <p:cNvPr id="10" name="Text Placeholder 8"/>
          <p:cNvSpPr>
            <a:spLocks noGrp="1"/>
          </p:cNvSpPr>
          <p:nvPr>
            <p:ph type="body" sz="quarter" idx="12"/>
          </p:nvPr>
        </p:nvSpPr>
        <p:spPr>
          <a:xfrm>
            <a:off x="685800" y="891540"/>
            <a:ext cx="8001000" cy="3566160"/>
          </a:xfrm>
          <a:prstGeom prst="rect">
            <a:avLst/>
          </a:prstGeom>
        </p:spPr>
        <p:txBody>
          <a:bodyPr lIns="0" tIns="0" rIns="0" bIns="0"/>
          <a:lstStyle>
            <a:lvl1pPr marL="237744" indent="-237744">
              <a:spcBef>
                <a:spcPts val="1600"/>
              </a:spcBef>
              <a:spcAft>
                <a:spcPts val="600"/>
              </a:spcAft>
              <a:defRPr sz="1800"/>
            </a:lvl1pPr>
            <a:lvl2pPr marL="694944" indent="-237744">
              <a:spcAft>
                <a:spcPts val="400"/>
              </a:spcAft>
              <a:defRPr sz="1400"/>
            </a:lvl2pPr>
            <a:lvl3pPr marL="1088136" indent="-173736">
              <a:spcAft>
                <a:spcPts val="400"/>
              </a:spcAft>
              <a:defRPr sz="1400"/>
            </a:lvl3pPr>
            <a:lvl4pPr marL="1609344" indent="-237744">
              <a:spcAft>
                <a:spcPts val="400"/>
              </a:spcAft>
              <a:defRPr sz="1400"/>
            </a:lvl4pPr>
            <a:lvl5pPr marL="2002536" indent="-173736">
              <a:spcAft>
                <a:spcPts val="400"/>
              </a:spcAft>
              <a:buFont typeface="Arial" pitchFamily="34" charset="0"/>
              <a:buChar char="•"/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Text Placeholder 15"/>
          <p:cNvSpPr>
            <a:spLocks noGrp="1"/>
          </p:cNvSpPr>
          <p:nvPr>
            <p:ph type="body" sz="quarter" idx="16"/>
          </p:nvPr>
        </p:nvSpPr>
        <p:spPr>
          <a:xfrm>
            <a:off x="685800" y="4457700"/>
            <a:ext cx="8001000" cy="205740"/>
          </a:xfrm>
          <a:prstGeom prst="rect">
            <a:avLst/>
          </a:prstGeom>
        </p:spPr>
        <p:txBody>
          <a:bodyPr lIns="0" rIns="0" bIns="0" anchor="b" anchorCtr="0"/>
          <a:lstStyle>
            <a:lvl1pPr marL="0" indent="0">
              <a:buFont typeface="Arial" panose="020B0604020202020204" pitchFamily="34" charset="0"/>
              <a:buNone/>
              <a:defRPr sz="1000" i="0"/>
            </a:lvl1pPr>
            <a:lvl2pPr>
              <a:buNone/>
              <a:defRPr sz="1200" i="1"/>
            </a:lvl2pPr>
            <a:lvl3pPr>
              <a:buNone/>
              <a:defRPr sz="1200" i="1"/>
            </a:lvl3pPr>
            <a:lvl4pPr>
              <a:buNone/>
              <a:defRPr sz="1200" i="1"/>
            </a:lvl4pPr>
            <a:lvl5pPr>
              <a:buNone/>
              <a:defRPr sz="1200" i="1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41080" y="4826238"/>
            <a:ext cx="384175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/>
                </a:solidFill>
                <a:latin typeface="+mj-lt"/>
                <a:cs typeface="+mn-cs"/>
              </a:defRPr>
            </a:lvl1pPr>
          </a:lstStyle>
          <a:p>
            <a:pPr>
              <a:defRPr/>
            </a:pPr>
            <a:fld id="{84948DD1-5963-4816-BE5A-05BCCCAC15E0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*line or bar grap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hart Placeholder 8"/>
          <p:cNvSpPr>
            <a:spLocks noGrp="1"/>
          </p:cNvSpPr>
          <p:nvPr>
            <p:ph type="chart" sz="quarter" idx="12"/>
          </p:nvPr>
        </p:nvSpPr>
        <p:spPr>
          <a:xfrm>
            <a:off x="685800" y="1311965"/>
            <a:ext cx="8001000" cy="3077154"/>
          </a:xfrm>
          <a:prstGeom prst="rect">
            <a:avLst/>
          </a:prstGeom>
        </p:spPr>
        <p:txBody>
          <a:bodyPr lIns="0" tIns="0" rIns="0" bIns="0"/>
          <a:lstStyle>
            <a:lvl1pPr marL="342900" marR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sz="1200"/>
            </a:lvl1pPr>
          </a:lstStyle>
          <a:p>
            <a:pPr lvl="0"/>
            <a:r>
              <a:rPr lang="en-US" noProof="0"/>
              <a:t>Click icon to add chart</a:t>
            </a:r>
            <a:endParaRPr lang="en-US" noProof="0" dirty="0"/>
          </a:p>
        </p:txBody>
      </p:sp>
      <p:sp>
        <p:nvSpPr>
          <p:cNvPr id="15" name="Text Placeholder 11"/>
          <p:cNvSpPr>
            <a:spLocks noGrp="1"/>
          </p:cNvSpPr>
          <p:nvPr>
            <p:ph type="body" sz="quarter" idx="13"/>
          </p:nvPr>
        </p:nvSpPr>
        <p:spPr>
          <a:xfrm>
            <a:off x="685800" y="840140"/>
            <a:ext cx="4005072" cy="411480"/>
          </a:xfrm>
          <a:prstGeom prst="rect">
            <a:avLst/>
          </a:prstGeom>
        </p:spPr>
        <p:txBody>
          <a:bodyPr lIns="0" tIns="0" bIns="0" anchor="b" anchorCtr="0"/>
          <a:lstStyle>
            <a:lvl1pPr marL="342900" marR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200"/>
            </a:lvl1pPr>
            <a:lvl2pPr>
              <a:defRPr sz="12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16" name="Text Placeholder 13"/>
          <p:cNvSpPr>
            <a:spLocks noGrp="1"/>
          </p:cNvSpPr>
          <p:nvPr>
            <p:ph type="body" sz="quarter" idx="14"/>
          </p:nvPr>
        </p:nvSpPr>
        <p:spPr>
          <a:xfrm>
            <a:off x="4800600" y="840140"/>
            <a:ext cx="3895344" cy="411480"/>
          </a:xfrm>
          <a:prstGeom prst="rect">
            <a:avLst/>
          </a:prstGeom>
        </p:spPr>
        <p:txBody>
          <a:bodyPr tIns="0" rIns="0" bIns="0" anchor="b" anchorCtr="0"/>
          <a:lstStyle>
            <a:lvl1pPr marL="342900" marR="0" indent="-342900" algn="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200"/>
            </a:lvl1pPr>
            <a:lvl2pPr>
              <a:defRPr sz="12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17" name="Text Placeholder 15"/>
          <p:cNvSpPr>
            <a:spLocks noGrp="1"/>
          </p:cNvSpPr>
          <p:nvPr>
            <p:ph type="body" sz="quarter" idx="18"/>
          </p:nvPr>
        </p:nvSpPr>
        <p:spPr>
          <a:xfrm>
            <a:off x="685800" y="4457700"/>
            <a:ext cx="8001000" cy="205740"/>
          </a:xfrm>
          <a:prstGeom prst="rect">
            <a:avLst/>
          </a:prstGeom>
        </p:spPr>
        <p:txBody>
          <a:bodyPr lIns="0" rIns="0" bIns="0" anchor="b" anchorCtr="0"/>
          <a:lstStyle>
            <a:lvl1pPr marL="0" indent="0">
              <a:buFont typeface="Arial" panose="020B0604020202020204" pitchFamily="34" charset="0"/>
              <a:buNone/>
              <a:defRPr sz="1000" i="0"/>
            </a:lvl1pPr>
            <a:lvl2pPr>
              <a:buNone/>
              <a:defRPr sz="1200" i="1"/>
            </a:lvl2pPr>
            <a:lvl3pPr>
              <a:buNone/>
              <a:defRPr sz="1200" i="1"/>
            </a:lvl3pPr>
            <a:lvl4pPr>
              <a:buNone/>
              <a:defRPr sz="1200" i="1"/>
            </a:lvl4pPr>
            <a:lvl5pPr>
              <a:buNone/>
              <a:defRPr sz="1200" i="1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9" name="Title 1"/>
          <p:cNvSpPr>
            <a:spLocks noGrp="1"/>
          </p:cNvSpPr>
          <p:nvPr>
            <p:ph type="title" hasCustomPrompt="1"/>
          </p:nvPr>
        </p:nvSpPr>
        <p:spPr>
          <a:xfrm>
            <a:off x="685800" y="68579"/>
            <a:ext cx="8001000" cy="761415"/>
          </a:xfrm>
          <a:prstGeom prst="rect">
            <a:avLst/>
          </a:prstGeom>
        </p:spPr>
        <p:txBody>
          <a:bodyPr lIns="0" tIns="0" rIns="0" bIns="0" anchor="b" anchorCtr="0"/>
          <a:lstStyle>
            <a:lvl1pPr algn="l">
              <a:defRPr sz="2400" baseline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style. You can have up to two lines of text</a:t>
            </a:r>
          </a:p>
        </p:txBody>
      </p:sp>
      <p:sp>
        <p:nvSpPr>
          <p:cNvPr id="2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41080" y="4826238"/>
            <a:ext cx="384175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/>
                </a:solidFill>
                <a:latin typeface="+mj-lt"/>
                <a:cs typeface="+mn-cs"/>
              </a:defRPr>
            </a:lvl1pPr>
          </a:lstStyle>
          <a:p>
            <a:pPr>
              <a:defRPr/>
            </a:pPr>
            <a:fld id="{84948DD1-5963-4816-BE5A-05BCCCAC15E0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*pie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hart Placeholder 8"/>
          <p:cNvSpPr>
            <a:spLocks noGrp="1"/>
          </p:cNvSpPr>
          <p:nvPr>
            <p:ph type="chart" sz="quarter" idx="12"/>
          </p:nvPr>
        </p:nvSpPr>
        <p:spPr>
          <a:xfrm>
            <a:off x="685800" y="1262271"/>
            <a:ext cx="8001000" cy="3126850"/>
          </a:xfrm>
          <a:prstGeom prst="rect">
            <a:avLst/>
          </a:prstGeom>
        </p:spPr>
        <p:txBody>
          <a:bodyPr/>
          <a:lstStyle>
            <a:lvl1pPr marL="342900" marR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sz="1200"/>
            </a:lvl1pPr>
          </a:lstStyle>
          <a:p>
            <a:pPr lvl="0"/>
            <a:r>
              <a:rPr lang="en-US" noProof="0"/>
              <a:t>Click icon to add chart</a:t>
            </a:r>
            <a:endParaRPr lang="en-US" noProof="0" dirty="0"/>
          </a:p>
        </p:txBody>
      </p:sp>
      <p:sp>
        <p:nvSpPr>
          <p:cNvPr id="12" name="Text Placeholder 15"/>
          <p:cNvSpPr>
            <a:spLocks noGrp="1"/>
          </p:cNvSpPr>
          <p:nvPr>
            <p:ph type="body" sz="quarter" idx="16"/>
          </p:nvPr>
        </p:nvSpPr>
        <p:spPr>
          <a:xfrm>
            <a:off x="685800" y="4457700"/>
            <a:ext cx="8001000" cy="205740"/>
          </a:xfrm>
          <a:prstGeom prst="rect">
            <a:avLst/>
          </a:prstGeom>
        </p:spPr>
        <p:txBody>
          <a:bodyPr lIns="0" rIns="0" bIns="0" anchor="b" anchorCtr="0"/>
          <a:lstStyle>
            <a:lvl1pPr marL="0" indent="0">
              <a:buFont typeface="Arial" panose="020B0604020202020204" pitchFamily="34" charset="0"/>
              <a:buNone/>
              <a:defRPr sz="1000" i="0"/>
            </a:lvl1pPr>
            <a:lvl2pPr>
              <a:buNone/>
              <a:defRPr sz="1200" i="1"/>
            </a:lvl2pPr>
            <a:lvl3pPr>
              <a:buNone/>
              <a:defRPr sz="1200" i="1"/>
            </a:lvl3pPr>
            <a:lvl4pPr>
              <a:buNone/>
              <a:defRPr sz="1200" i="1"/>
            </a:lvl4pPr>
            <a:lvl5pPr>
              <a:buNone/>
              <a:defRPr sz="1200" i="1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3" name="Text Placeholder 11"/>
          <p:cNvSpPr>
            <a:spLocks noGrp="1"/>
          </p:cNvSpPr>
          <p:nvPr>
            <p:ph type="body" sz="quarter" idx="17"/>
          </p:nvPr>
        </p:nvSpPr>
        <p:spPr>
          <a:xfrm>
            <a:off x="685800" y="840140"/>
            <a:ext cx="4005072" cy="411480"/>
          </a:xfrm>
          <a:prstGeom prst="rect">
            <a:avLst/>
          </a:prstGeom>
        </p:spPr>
        <p:txBody>
          <a:bodyPr lIns="0" tIns="0" bIns="0" anchor="b" anchorCtr="0"/>
          <a:lstStyle>
            <a:lvl1pPr marL="342900" marR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200"/>
            </a:lvl1pPr>
            <a:lvl2pPr>
              <a:defRPr sz="12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14" name="Title 1"/>
          <p:cNvSpPr>
            <a:spLocks noGrp="1"/>
          </p:cNvSpPr>
          <p:nvPr>
            <p:ph type="title" hasCustomPrompt="1"/>
          </p:nvPr>
        </p:nvSpPr>
        <p:spPr>
          <a:xfrm>
            <a:off x="685800" y="68579"/>
            <a:ext cx="8001000" cy="761415"/>
          </a:xfrm>
          <a:prstGeom prst="rect">
            <a:avLst/>
          </a:prstGeom>
        </p:spPr>
        <p:txBody>
          <a:bodyPr lIns="0" tIns="0" rIns="0" bIns="0" anchor="b" anchorCtr="0"/>
          <a:lstStyle>
            <a:lvl1pPr algn="l">
              <a:defRPr sz="2400" baseline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style. You can have up to two lines of text</a:t>
            </a:r>
          </a:p>
        </p:txBody>
      </p:sp>
      <p:sp>
        <p:nvSpPr>
          <p:cNvPr id="1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41080" y="4826238"/>
            <a:ext cx="384175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/>
                </a:solidFill>
                <a:latin typeface="+mj-lt"/>
                <a:cs typeface="+mn-cs"/>
              </a:defRPr>
            </a:lvl1pPr>
          </a:lstStyle>
          <a:p>
            <a:pPr>
              <a:defRPr/>
            </a:pPr>
            <a:fld id="{84948DD1-5963-4816-BE5A-05BCCCAC15E0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*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12"/>
          <p:cNvSpPr>
            <a:spLocks noGrp="1"/>
          </p:cNvSpPr>
          <p:nvPr>
            <p:ph type="pic" sz="quarter" idx="16"/>
          </p:nvPr>
        </p:nvSpPr>
        <p:spPr>
          <a:xfrm>
            <a:off x="685800" y="834888"/>
            <a:ext cx="8001000" cy="3554232"/>
          </a:xfrm>
          <a:prstGeom prst="rect">
            <a:avLst/>
          </a:prstGeom>
        </p:spPr>
        <p:txBody>
          <a:bodyPr/>
          <a:lstStyle>
            <a:lvl1pPr marL="342900" marR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sz="1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8" name="Text Placeholder 15"/>
          <p:cNvSpPr>
            <a:spLocks noGrp="1"/>
          </p:cNvSpPr>
          <p:nvPr>
            <p:ph type="body" sz="quarter" idx="17"/>
          </p:nvPr>
        </p:nvSpPr>
        <p:spPr>
          <a:xfrm>
            <a:off x="685800" y="4457700"/>
            <a:ext cx="8001000" cy="205740"/>
          </a:xfrm>
          <a:prstGeom prst="rect">
            <a:avLst/>
          </a:prstGeom>
        </p:spPr>
        <p:txBody>
          <a:bodyPr lIns="0" rIns="0" bIns="0" anchor="b" anchorCtr="0"/>
          <a:lstStyle>
            <a:lvl1pPr marL="0" indent="0">
              <a:buFont typeface="Arial" panose="020B0604020202020204" pitchFamily="34" charset="0"/>
              <a:buNone/>
              <a:defRPr sz="1000" i="0"/>
            </a:lvl1pPr>
            <a:lvl2pPr>
              <a:buNone/>
              <a:defRPr sz="1200" i="1"/>
            </a:lvl2pPr>
            <a:lvl3pPr>
              <a:buNone/>
              <a:defRPr sz="1200" i="1"/>
            </a:lvl3pPr>
            <a:lvl4pPr>
              <a:buNone/>
              <a:defRPr sz="1200" i="1"/>
            </a:lvl4pPr>
            <a:lvl5pPr>
              <a:buNone/>
              <a:defRPr sz="1200" i="1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1" name="Title 1"/>
          <p:cNvSpPr>
            <a:spLocks noGrp="1"/>
          </p:cNvSpPr>
          <p:nvPr>
            <p:ph type="title" hasCustomPrompt="1"/>
          </p:nvPr>
        </p:nvSpPr>
        <p:spPr>
          <a:xfrm>
            <a:off x="685800" y="68579"/>
            <a:ext cx="8001000" cy="761415"/>
          </a:xfrm>
          <a:prstGeom prst="rect">
            <a:avLst/>
          </a:prstGeom>
        </p:spPr>
        <p:txBody>
          <a:bodyPr lIns="0" tIns="0" rIns="0" bIns="0" anchor="b" anchorCtr="0"/>
          <a:lstStyle>
            <a:lvl1pPr algn="l">
              <a:defRPr sz="2400" baseline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style. You can have up to two lines of text</a:t>
            </a:r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41080" y="4826238"/>
            <a:ext cx="384175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/>
                </a:solidFill>
                <a:latin typeface="+mj-lt"/>
                <a:cs typeface="+mn-cs"/>
              </a:defRPr>
            </a:lvl1pPr>
          </a:lstStyle>
          <a:p>
            <a:pPr>
              <a:defRPr/>
            </a:pPr>
            <a:fld id="{84948DD1-5963-4816-BE5A-05BCCCAC15E0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*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41080" y="4826238"/>
            <a:ext cx="384175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/>
                </a:solidFill>
                <a:latin typeface="+mj-lt"/>
                <a:cs typeface="+mn-cs"/>
              </a:defRPr>
            </a:lvl1pPr>
          </a:lstStyle>
          <a:p>
            <a:pPr>
              <a:defRPr/>
            </a:pPr>
            <a:fld id="{84948DD1-5963-4816-BE5A-05BCCCAC15E0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*full-screen image/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*credi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8"/>
          <p:cNvSpPr>
            <a:spLocks noGrp="1"/>
          </p:cNvSpPr>
          <p:nvPr>
            <p:ph type="body" sz="quarter" idx="12"/>
          </p:nvPr>
        </p:nvSpPr>
        <p:spPr>
          <a:xfrm>
            <a:off x="685800" y="834887"/>
            <a:ext cx="8001000" cy="3417072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lnSpc>
                <a:spcPts val="1500"/>
              </a:lnSpc>
              <a:spcBef>
                <a:spcPts val="0"/>
              </a:spcBef>
              <a:spcAft>
                <a:spcPts val="0"/>
              </a:spcAft>
              <a:buNone/>
              <a:defRPr sz="1400" i="1">
                <a:latin typeface="+mj-lt"/>
              </a:defRPr>
            </a:lvl1pPr>
            <a:lvl2pPr marL="457200" indent="0">
              <a:spcAft>
                <a:spcPts val="400"/>
              </a:spcAft>
              <a:buNone/>
              <a:defRPr sz="1600"/>
            </a:lvl2pPr>
            <a:lvl3pPr marL="914400" indent="0">
              <a:spcAft>
                <a:spcPts val="400"/>
              </a:spcAft>
              <a:buNone/>
              <a:defRPr sz="1600"/>
            </a:lvl3pPr>
            <a:lvl4pPr marL="1371600" indent="0">
              <a:spcAft>
                <a:spcPts val="400"/>
              </a:spcAft>
              <a:buNone/>
              <a:defRPr sz="1600"/>
            </a:lvl4pPr>
            <a:lvl5pPr marL="1828800" indent="0">
              <a:spcAft>
                <a:spcPts val="400"/>
              </a:spcAft>
              <a:buFont typeface="Arial" pitchFamily="34" charset="0"/>
              <a:buNone/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685800" y="68579"/>
            <a:ext cx="8001000" cy="761415"/>
          </a:xfrm>
          <a:prstGeom prst="rect">
            <a:avLst/>
          </a:prstGeom>
        </p:spPr>
        <p:txBody>
          <a:bodyPr lIns="0" tIns="0" rIns="0" bIns="0" anchor="b" anchorCtr="0"/>
          <a:lstStyle>
            <a:lvl1pPr algn="l">
              <a:defRPr sz="2400" baseline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style. You can have up to two lines of text</a:t>
            </a:r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41080" y="4826238"/>
            <a:ext cx="384175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/>
                </a:solidFill>
                <a:latin typeface="+mj-lt"/>
                <a:cs typeface="+mn-cs"/>
              </a:defRPr>
            </a:lvl1pPr>
          </a:lstStyle>
          <a:p>
            <a:pPr>
              <a:defRPr/>
            </a:pPr>
            <a:fld id="{84948DD1-5963-4816-BE5A-05BCCCAC15E0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258870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*line or bar grap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hart Placeholder 8"/>
          <p:cNvSpPr>
            <a:spLocks noGrp="1"/>
          </p:cNvSpPr>
          <p:nvPr>
            <p:ph type="chart" sz="quarter" idx="12"/>
          </p:nvPr>
        </p:nvSpPr>
        <p:spPr>
          <a:xfrm>
            <a:off x="685800" y="1311965"/>
            <a:ext cx="8001000" cy="3077154"/>
          </a:xfrm>
          <a:prstGeom prst="rect">
            <a:avLst/>
          </a:prstGeom>
        </p:spPr>
        <p:txBody>
          <a:bodyPr lIns="0" tIns="0" rIns="0" bIns="0"/>
          <a:lstStyle>
            <a:lvl1pPr marL="342900" marR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sz="1200"/>
            </a:lvl1pPr>
          </a:lstStyle>
          <a:p>
            <a:pPr lvl="0"/>
            <a:r>
              <a:rPr lang="en-US" noProof="0"/>
              <a:t>Click icon to add chart</a:t>
            </a:r>
            <a:endParaRPr lang="en-US" noProof="0" dirty="0"/>
          </a:p>
        </p:txBody>
      </p:sp>
      <p:sp>
        <p:nvSpPr>
          <p:cNvPr id="15" name="Text Placeholder 11"/>
          <p:cNvSpPr>
            <a:spLocks noGrp="1"/>
          </p:cNvSpPr>
          <p:nvPr>
            <p:ph type="body" sz="quarter" idx="13"/>
          </p:nvPr>
        </p:nvSpPr>
        <p:spPr>
          <a:xfrm>
            <a:off x="685800" y="840140"/>
            <a:ext cx="4005072" cy="411480"/>
          </a:xfrm>
          <a:prstGeom prst="rect">
            <a:avLst/>
          </a:prstGeom>
        </p:spPr>
        <p:txBody>
          <a:bodyPr lIns="0" tIns="0" bIns="0" anchor="b" anchorCtr="0"/>
          <a:lstStyle>
            <a:lvl1pPr marL="342900" marR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200"/>
            </a:lvl1pPr>
            <a:lvl2pPr>
              <a:defRPr sz="12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16" name="Text Placeholder 13"/>
          <p:cNvSpPr>
            <a:spLocks noGrp="1"/>
          </p:cNvSpPr>
          <p:nvPr>
            <p:ph type="body" sz="quarter" idx="14"/>
          </p:nvPr>
        </p:nvSpPr>
        <p:spPr>
          <a:xfrm>
            <a:off x="4800600" y="840140"/>
            <a:ext cx="3895344" cy="411480"/>
          </a:xfrm>
          <a:prstGeom prst="rect">
            <a:avLst/>
          </a:prstGeom>
        </p:spPr>
        <p:txBody>
          <a:bodyPr tIns="0" rIns="0" bIns="0" anchor="b" anchorCtr="0"/>
          <a:lstStyle>
            <a:lvl1pPr marL="342900" marR="0" indent="-342900" algn="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200"/>
            </a:lvl1pPr>
            <a:lvl2pPr>
              <a:defRPr sz="12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17" name="Text Placeholder 15"/>
          <p:cNvSpPr>
            <a:spLocks noGrp="1"/>
          </p:cNvSpPr>
          <p:nvPr>
            <p:ph type="body" sz="quarter" idx="18"/>
          </p:nvPr>
        </p:nvSpPr>
        <p:spPr>
          <a:xfrm>
            <a:off x="685800" y="4457700"/>
            <a:ext cx="8001000" cy="205740"/>
          </a:xfrm>
          <a:prstGeom prst="rect">
            <a:avLst/>
          </a:prstGeom>
        </p:spPr>
        <p:txBody>
          <a:bodyPr lIns="0" rIns="0" bIns="0" anchor="b" anchorCtr="0"/>
          <a:lstStyle>
            <a:lvl1pPr marL="0" indent="0">
              <a:buFont typeface="Arial" panose="020B0604020202020204" pitchFamily="34" charset="0"/>
              <a:buNone/>
              <a:defRPr sz="1000" i="0"/>
            </a:lvl1pPr>
            <a:lvl2pPr>
              <a:buNone/>
              <a:defRPr sz="1200" i="1"/>
            </a:lvl2pPr>
            <a:lvl3pPr>
              <a:buNone/>
              <a:defRPr sz="1200" i="1"/>
            </a:lvl3pPr>
            <a:lvl4pPr>
              <a:buNone/>
              <a:defRPr sz="1200" i="1"/>
            </a:lvl4pPr>
            <a:lvl5pPr>
              <a:buNone/>
              <a:defRPr sz="1200" i="1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9" name="Title 1"/>
          <p:cNvSpPr>
            <a:spLocks noGrp="1"/>
          </p:cNvSpPr>
          <p:nvPr>
            <p:ph type="title" hasCustomPrompt="1"/>
          </p:nvPr>
        </p:nvSpPr>
        <p:spPr>
          <a:xfrm>
            <a:off x="685800" y="68579"/>
            <a:ext cx="8001000" cy="761415"/>
          </a:xfrm>
          <a:prstGeom prst="rect">
            <a:avLst/>
          </a:prstGeom>
        </p:spPr>
        <p:txBody>
          <a:bodyPr lIns="0" tIns="0" rIns="0" bIns="0" anchor="b" anchorCtr="0"/>
          <a:lstStyle>
            <a:lvl1pPr algn="l">
              <a:defRPr sz="2400" baseline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style. You can have up to two lines of text</a:t>
            </a:r>
          </a:p>
        </p:txBody>
      </p:sp>
      <p:sp>
        <p:nvSpPr>
          <p:cNvPr id="2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41080" y="4826238"/>
            <a:ext cx="384175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/>
                </a:solidFill>
                <a:latin typeface="+mj-lt"/>
                <a:cs typeface="+mn-cs"/>
              </a:defRPr>
            </a:lvl1pPr>
          </a:lstStyle>
          <a:p>
            <a:pPr>
              <a:defRPr/>
            </a:pPr>
            <a:fld id="{84948DD1-5963-4816-BE5A-05BCCCAC15E0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23701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*long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8"/>
          <p:cNvSpPr>
            <a:spLocks noGrp="1"/>
          </p:cNvSpPr>
          <p:nvPr>
            <p:ph type="body" sz="quarter" idx="12"/>
          </p:nvPr>
        </p:nvSpPr>
        <p:spPr>
          <a:xfrm>
            <a:off x="685800" y="891540"/>
            <a:ext cx="8001000" cy="3566160"/>
          </a:xfrm>
          <a:prstGeom prst="rect">
            <a:avLst/>
          </a:prstGeom>
        </p:spPr>
        <p:txBody>
          <a:bodyPr lIns="0" tIns="0" rIns="0" bIns="0"/>
          <a:lstStyle>
            <a:lvl1pPr marL="237744" indent="-237744">
              <a:spcBef>
                <a:spcPts val="1600"/>
              </a:spcBef>
              <a:spcAft>
                <a:spcPts val="600"/>
              </a:spcAft>
              <a:defRPr sz="1800"/>
            </a:lvl1pPr>
            <a:lvl2pPr marL="694944" indent="-237744">
              <a:spcAft>
                <a:spcPts val="400"/>
              </a:spcAft>
              <a:defRPr sz="1400"/>
            </a:lvl2pPr>
            <a:lvl3pPr marL="1088136" indent="-173736">
              <a:spcAft>
                <a:spcPts val="400"/>
              </a:spcAft>
              <a:defRPr sz="1400"/>
            </a:lvl3pPr>
            <a:lvl4pPr marL="1609344" indent="-237744">
              <a:spcAft>
                <a:spcPts val="400"/>
              </a:spcAft>
              <a:defRPr sz="1400"/>
            </a:lvl4pPr>
            <a:lvl5pPr marL="2002536" indent="-173736">
              <a:spcAft>
                <a:spcPts val="400"/>
              </a:spcAft>
              <a:buFont typeface="Arial" pitchFamily="34" charset="0"/>
              <a:buChar char="•"/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Text Placeholder 15"/>
          <p:cNvSpPr>
            <a:spLocks noGrp="1"/>
          </p:cNvSpPr>
          <p:nvPr>
            <p:ph type="body" sz="quarter" idx="16"/>
          </p:nvPr>
        </p:nvSpPr>
        <p:spPr>
          <a:xfrm>
            <a:off x="685800" y="4457700"/>
            <a:ext cx="8001000" cy="205740"/>
          </a:xfrm>
          <a:prstGeom prst="rect">
            <a:avLst/>
          </a:prstGeom>
        </p:spPr>
        <p:txBody>
          <a:bodyPr lIns="0" rIns="0" bIns="0" anchor="b" anchorCtr="0"/>
          <a:lstStyle>
            <a:lvl1pPr marL="0" indent="0">
              <a:buFont typeface="Arial" panose="020B0604020202020204" pitchFamily="34" charset="0"/>
              <a:buNone/>
              <a:defRPr sz="1000" i="0"/>
            </a:lvl1pPr>
            <a:lvl2pPr>
              <a:buNone/>
              <a:defRPr sz="1200" i="1"/>
            </a:lvl2pPr>
            <a:lvl3pPr>
              <a:buNone/>
              <a:defRPr sz="1200" i="1"/>
            </a:lvl3pPr>
            <a:lvl4pPr>
              <a:buNone/>
              <a:defRPr sz="1200" i="1"/>
            </a:lvl4pPr>
            <a:lvl5pPr>
              <a:buNone/>
              <a:defRPr sz="1200" i="1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Title 1"/>
          <p:cNvSpPr>
            <a:spLocks noGrp="1"/>
          </p:cNvSpPr>
          <p:nvPr>
            <p:ph type="title" hasCustomPrompt="1"/>
          </p:nvPr>
        </p:nvSpPr>
        <p:spPr>
          <a:xfrm>
            <a:off x="685800" y="68579"/>
            <a:ext cx="8001000" cy="761415"/>
          </a:xfrm>
          <a:prstGeom prst="rect">
            <a:avLst/>
          </a:prstGeom>
        </p:spPr>
        <p:txBody>
          <a:bodyPr lIns="0" tIns="0" rIns="0" bIns="0" anchor="b" anchorCtr="0"/>
          <a:lstStyle>
            <a:lvl1pPr algn="l">
              <a:defRPr sz="2400" baseline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style. You can have up to two lines of text</a:t>
            </a:r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41080" y="4826238"/>
            <a:ext cx="384175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/>
                </a:solidFill>
                <a:latin typeface="+mj-lt"/>
                <a:cs typeface="+mn-cs"/>
              </a:defRPr>
            </a:lvl1pPr>
          </a:lstStyle>
          <a:p>
            <a:pPr>
              <a:defRPr/>
            </a:pPr>
            <a:fld id="{84948DD1-5963-4816-BE5A-05BCCCAC15E0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49452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*title and 2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10"/>
          <p:cNvSpPr>
            <a:spLocks noGrp="1"/>
          </p:cNvSpPr>
          <p:nvPr>
            <p:ph sz="quarter" idx="12"/>
          </p:nvPr>
        </p:nvSpPr>
        <p:spPr>
          <a:xfrm>
            <a:off x="685800" y="891540"/>
            <a:ext cx="3931920" cy="3497580"/>
          </a:xfrm>
          <a:prstGeom prst="rect">
            <a:avLst/>
          </a:prstGeom>
        </p:spPr>
        <p:txBody>
          <a:bodyPr lIns="0" tIns="0" rIns="0"/>
          <a:lstStyle>
            <a:lvl1pPr marL="237744" indent="-237744">
              <a:spcBef>
                <a:spcPts val="1600"/>
              </a:spcBef>
              <a:spcAft>
                <a:spcPts val="600"/>
              </a:spcAft>
              <a:defRPr sz="1800"/>
            </a:lvl1pPr>
            <a:lvl2pPr>
              <a:spcAft>
                <a:spcPts val="400"/>
              </a:spcAft>
              <a:defRPr sz="1400"/>
            </a:lvl2pPr>
            <a:lvl3pPr>
              <a:spcAft>
                <a:spcPts val="400"/>
              </a:spcAft>
              <a:defRPr sz="1400"/>
            </a:lvl3pPr>
            <a:lvl4pPr>
              <a:spcAft>
                <a:spcPts val="400"/>
              </a:spcAft>
              <a:defRPr sz="1400"/>
            </a:lvl4pPr>
            <a:lvl5pPr>
              <a:spcAft>
                <a:spcPts val="400"/>
              </a:spcAft>
              <a:buFont typeface="Arial" pitchFamily="34" charset="0"/>
              <a:buChar char="•"/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2" name="Content Placeholder 12"/>
          <p:cNvSpPr>
            <a:spLocks noGrp="1"/>
          </p:cNvSpPr>
          <p:nvPr>
            <p:ph sz="quarter" idx="13"/>
          </p:nvPr>
        </p:nvSpPr>
        <p:spPr>
          <a:xfrm>
            <a:off x="4663440" y="891540"/>
            <a:ext cx="4023360" cy="3497580"/>
          </a:xfrm>
          <a:prstGeom prst="rect">
            <a:avLst/>
          </a:prstGeom>
        </p:spPr>
        <p:txBody>
          <a:bodyPr tIns="0"/>
          <a:lstStyle>
            <a:lvl1pPr marL="237744" indent="-237744">
              <a:spcBef>
                <a:spcPts val="1600"/>
              </a:spcBef>
              <a:spcAft>
                <a:spcPts val="600"/>
              </a:spcAft>
              <a:defRPr sz="1800"/>
            </a:lvl1pPr>
            <a:lvl2pPr>
              <a:spcAft>
                <a:spcPts val="400"/>
              </a:spcAft>
              <a:defRPr sz="1400"/>
            </a:lvl2pPr>
            <a:lvl3pPr>
              <a:spcAft>
                <a:spcPts val="400"/>
              </a:spcAft>
              <a:defRPr sz="1400"/>
            </a:lvl3pPr>
            <a:lvl4pPr>
              <a:spcAft>
                <a:spcPts val="400"/>
              </a:spcAft>
              <a:defRPr sz="1400"/>
            </a:lvl4pPr>
            <a:lvl5pPr>
              <a:spcAft>
                <a:spcPts val="400"/>
              </a:spcAft>
              <a:buFont typeface="Arial" pitchFamily="34" charset="0"/>
              <a:buChar char="•"/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6"/>
          </p:nvPr>
        </p:nvSpPr>
        <p:spPr>
          <a:xfrm>
            <a:off x="685800" y="4457700"/>
            <a:ext cx="8001000" cy="205740"/>
          </a:xfrm>
          <a:prstGeom prst="rect">
            <a:avLst/>
          </a:prstGeom>
        </p:spPr>
        <p:txBody>
          <a:bodyPr lIns="0" rIns="0" bIns="0" anchor="b" anchorCtr="0"/>
          <a:lstStyle>
            <a:lvl1pPr marL="0" indent="0">
              <a:buFont typeface="Arial" panose="020B0604020202020204" pitchFamily="34" charset="0"/>
              <a:buNone/>
              <a:defRPr sz="1000" i="0"/>
            </a:lvl1pPr>
            <a:lvl2pPr>
              <a:buNone/>
              <a:defRPr sz="1200" i="1"/>
            </a:lvl2pPr>
            <a:lvl3pPr>
              <a:buNone/>
              <a:defRPr sz="1200" i="1"/>
            </a:lvl3pPr>
            <a:lvl4pPr>
              <a:buNone/>
              <a:defRPr sz="1200" i="1"/>
            </a:lvl4pPr>
            <a:lvl5pPr>
              <a:buNone/>
              <a:defRPr sz="1200" i="1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7" name="Title 1"/>
          <p:cNvSpPr>
            <a:spLocks noGrp="1"/>
          </p:cNvSpPr>
          <p:nvPr>
            <p:ph type="title" hasCustomPrompt="1"/>
          </p:nvPr>
        </p:nvSpPr>
        <p:spPr>
          <a:xfrm>
            <a:off x="685800" y="68579"/>
            <a:ext cx="8001000" cy="761415"/>
          </a:xfrm>
          <a:prstGeom prst="rect">
            <a:avLst/>
          </a:prstGeom>
        </p:spPr>
        <p:txBody>
          <a:bodyPr lIns="0" tIns="0" rIns="0" bIns="0" anchor="b" anchorCtr="0"/>
          <a:lstStyle>
            <a:lvl1pPr algn="l">
              <a:defRPr sz="2400" baseline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style. You can have up to two lines of text</a:t>
            </a:r>
          </a:p>
        </p:txBody>
      </p:sp>
      <p:sp>
        <p:nvSpPr>
          <p:cNvPr id="1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41080" y="4826238"/>
            <a:ext cx="384175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/>
                </a:solidFill>
                <a:latin typeface="+mj-lt"/>
                <a:cs typeface="+mn-cs"/>
              </a:defRPr>
            </a:lvl1pPr>
          </a:lstStyle>
          <a:p>
            <a:pPr>
              <a:defRPr/>
            </a:pPr>
            <a:fld id="{84948DD1-5963-4816-BE5A-05BCCCAC15E0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*long title and 2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10"/>
          <p:cNvSpPr>
            <a:spLocks noGrp="1"/>
          </p:cNvSpPr>
          <p:nvPr>
            <p:ph sz="quarter" idx="12"/>
          </p:nvPr>
        </p:nvSpPr>
        <p:spPr>
          <a:xfrm>
            <a:off x="685800" y="891540"/>
            <a:ext cx="3931920" cy="3497580"/>
          </a:xfrm>
          <a:prstGeom prst="rect">
            <a:avLst/>
          </a:prstGeom>
        </p:spPr>
        <p:txBody>
          <a:bodyPr lIns="0" tIns="0" rIns="0"/>
          <a:lstStyle>
            <a:lvl1pPr marL="237744" indent="-237744">
              <a:spcBef>
                <a:spcPts val="1600"/>
              </a:spcBef>
              <a:spcAft>
                <a:spcPts val="600"/>
              </a:spcAft>
              <a:defRPr sz="1800"/>
            </a:lvl1pPr>
            <a:lvl2pPr>
              <a:spcAft>
                <a:spcPts val="400"/>
              </a:spcAft>
              <a:defRPr sz="1400"/>
            </a:lvl2pPr>
            <a:lvl3pPr>
              <a:spcAft>
                <a:spcPts val="400"/>
              </a:spcAft>
              <a:defRPr sz="1400"/>
            </a:lvl3pPr>
            <a:lvl4pPr>
              <a:spcAft>
                <a:spcPts val="400"/>
              </a:spcAft>
              <a:defRPr sz="1400"/>
            </a:lvl4pPr>
            <a:lvl5pPr>
              <a:spcAft>
                <a:spcPts val="400"/>
              </a:spcAft>
              <a:buFont typeface="Arial" pitchFamily="34" charset="0"/>
              <a:buChar char="•"/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Content Placeholder 12"/>
          <p:cNvSpPr>
            <a:spLocks noGrp="1"/>
          </p:cNvSpPr>
          <p:nvPr>
            <p:ph sz="quarter" idx="13"/>
          </p:nvPr>
        </p:nvSpPr>
        <p:spPr>
          <a:xfrm>
            <a:off x="4663440" y="891540"/>
            <a:ext cx="4023360" cy="3497580"/>
          </a:xfrm>
          <a:prstGeom prst="rect">
            <a:avLst/>
          </a:prstGeom>
        </p:spPr>
        <p:txBody>
          <a:bodyPr tIns="0"/>
          <a:lstStyle>
            <a:lvl1pPr marL="237744" indent="-237744">
              <a:spcBef>
                <a:spcPts val="1600"/>
              </a:spcBef>
              <a:spcAft>
                <a:spcPts val="600"/>
              </a:spcAft>
              <a:defRPr sz="1800"/>
            </a:lvl1pPr>
            <a:lvl2pPr>
              <a:spcAft>
                <a:spcPts val="400"/>
              </a:spcAft>
              <a:defRPr sz="1400"/>
            </a:lvl2pPr>
            <a:lvl3pPr>
              <a:spcAft>
                <a:spcPts val="400"/>
              </a:spcAft>
              <a:defRPr sz="1400"/>
            </a:lvl3pPr>
            <a:lvl4pPr>
              <a:spcAft>
                <a:spcPts val="400"/>
              </a:spcAft>
              <a:defRPr sz="1400"/>
            </a:lvl4pPr>
            <a:lvl5pPr>
              <a:spcAft>
                <a:spcPts val="400"/>
              </a:spcAft>
              <a:buFont typeface="Arial" pitchFamily="34" charset="0"/>
              <a:buChar char="•"/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Text Placeholder 15"/>
          <p:cNvSpPr>
            <a:spLocks noGrp="1"/>
          </p:cNvSpPr>
          <p:nvPr>
            <p:ph type="body" sz="quarter" idx="16"/>
          </p:nvPr>
        </p:nvSpPr>
        <p:spPr>
          <a:xfrm>
            <a:off x="685800" y="4457700"/>
            <a:ext cx="8001000" cy="205740"/>
          </a:xfrm>
          <a:prstGeom prst="rect">
            <a:avLst/>
          </a:prstGeom>
        </p:spPr>
        <p:txBody>
          <a:bodyPr lIns="0" rIns="0" bIns="0" anchor="b" anchorCtr="0"/>
          <a:lstStyle>
            <a:lvl1pPr marL="0" indent="0">
              <a:buFont typeface="Arial" panose="020B0604020202020204" pitchFamily="34" charset="0"/>
              <a:buNone/>
              <a:defRPr sz="1000" i="0"/>
            </a:lvl1pPr>
            <a:lvl2pPr>
              <a:buNone/>
              <a:defRPr sz="1200" i="1"/>
            </a:lvl2pPr>
            <a:lvl3pPr>
              <a:buNone/>
              <a:defRPr sz="1200" i="1"/>
            </a:lvl3pPr>
            <a:lvl4pPr>
              <a:buNone/>
              <a:defRPr sz="1200" i="1"/>
            </a:lvl4pPr>
            <a:lvl5pPr>
              <a:buNone/>
              <a:defRPr sz="1200" i="1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7" name="Title 1"/>
          <p:cNvSpPr>
            <a:spLocks noGrp="1"/>
          </p:cNvSpPr>
          <p:nvPr>
            <p:ph type="title" hasCustomPrompt="1"/>
          </p:nvPr>
        </p:nvSpPr>
        <p:spPr>
          <a:xfrm>
            <a:off x="685800" y="68579"/>
            <a:ext cx="8001000" cy="761415"/>
          </a:xfrm>
          <a:prstGeom prst="rect">
            <a:avLst/>
          </a:prstGeom>
        </p:spPr>
        <p:txBody>
          <a:bodyPr lIns="0" tIns="0" rIns="0" bIns="0" anchor="b" anchorCtr="0"/>
          <a:lstStyle>
            <a:lvl1pPr algn="l">
              <a:defRPr sz="2400" baseline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style. You can have up to two lines of text</a:t>
            </a:r>
          </a:p>
        </p:txBody>
      </p:sp>
      <p:sp>
        <p:nvSpPr>
          <p:cNvPr id="1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41080" y="4826238"/>
            <a:ext cx="384175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/>
                </a:solidFill>
                <a:latin typeface="+mj-lt"/>
                <a:cs typeface="+mn-cs"/>
              </a:defRPr>
            </a:lvl1pPr>
          </a:lstStyle>
          <a:p>
            <a:pPr>
              <a:defRPr/>
            </a:pPr>
            <a:fld id="{84948DD1-5963-4816-BE5A-05BCCCAC15E0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*long title and 2 labeled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tent Placeholder 10"/>
          <p:cNvSpPr>
            <a:spLocks noGrp="1"/>
          </p:cNvSpPr>
          <p:nvPr>
            <p:ph sz="quarter" idx="12"/>
          </p:nvPr>
        </p:nvSpPr>
        <p:spPr>
          <a:xfrm>
            <a:off x="685800" y="1292087"/>
            <a:ext cx="3931920" cy="3097033"/>
          </a:xfrm>
          <a:prstGeom prst="rect">
            <a:avLst/>
          </a:prstGeom>
        </p:spPr>
        <p:txBody>
          <a:bodyPr lIns="0" rIns="0"/>
          <a:lstStyle>
            <a:lvl1pPr marL="237744" indent="-237744">
              <a:spcBef>
                <a:spcPts val="1600"/>
              </a:spcBef>
              <a:spcAft>
                <a:spcPts val="600"/>
              </a:spcAft>
              <a:defRPr sz="1800"/>
            </a:lvl1pPr>
            <a:lvl2pPr>
              <a:spcAft>
                <a:spcPts val="400"/>
              </a:spcAft>
              <a:defRPr sz="1400"/>
            </a:lvl2pPr>
            <a:lvl3pPr>
              <a:spcAft>
                <a:spcPts val="400"/>
              </a:spcAft>
              <a:defRPr sz="1400"/>
            </a:lvl3pPr>
            <a:lvl4pPr>
              <a:spcAft>
                <a:spcPts val="400"/>
              </a:spcAft>
              <a:defRPr sz="1400"/>
            </a:lvl4pPr>
            <a:lvl5pPr>
              <a:spcAft>
                <a:spcPts val="400"/>
              </a:spcAft>
              <a:buFont typeface="Arial" pitchFamily="34" charset="0"/>
              <a:buChar char="•"/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7" name="Content Placeholder 12"/>
          <p:cNvSpPr>
            <a:spLocks noGrp="1"/>
          </p:cNvSpPr>
          <p:nvPr>
            <p:ph sz="quarter" idx="13"/>
          </p:nvPr>
        </p:nvSpPr>
        <p:spPr>
          <a:xfrm>
            <a:off x="4663440" y="1292087"/>
            <a:ext cx="4023360" cy="3097033"/>
          </a:xfrm>
          <a:prstGeom prst="rect">
            <a:avLst/>
          </a:prstGeom>
        </p:spPr>
        <p:txBody>
          <a:bodyPr/>
          <a:lstStyle>
            <a:lvl1pPr marL="237744" indent="-237744">
              <a:spcBef>
                <a:spcPts val="1600"/>
              </a:spcBef>
              <a:spcAft>
                <a:spcPts val="600"/>
              </a:spcAft>
              <a:defRPr sz="1800"/>
            </a:lvl1pPr>
            <a:lvl2pPr>
              <a:spcAft>
                <a:spcPts val="400"/>
              </a:spcAft>
              <a:defRPr sz="1400"/>
            </a:lvl2pPr>
            <a:lvl3pPr>
              <a:spcAft>
                <a:spcPts val="400"/>
              </a:spcAft>
              <a:defRPr sz="1400"/>
            </a:lvl3pPr>
            <a:lvl4pPr>
              <a:spcAft>
                <a:spcPts val="400"/>
              </a:spcAft>
              <a:defRPr sz="1400"/>
            </a:lvl4pPr>
            <a:lvl5pPr>
              <a:spcAft>
                <a:spcPts val="400"/>
              </a:spcAft>
              <a:buFont typeface="Arial" pitchFamily="34" charset="0"/>
              <a:buChar char="•"/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9" name="Text Placeholder 11"/>
          <p:cNvSpPr>
            <a:spLocks noGrp="1"/>
          </p:cNvSpPr>
          <p:nvPr>
            <p:ph type="body" sz="quarter" idx="17"/>
          </p:nvPr>
        </p:nvSpPr>
        <p:spPr>
          <a:xfrm>
            <a:off x="685800" y="894520"/>
            <a:ext cx="3931920" cy="350851"/>
          </a:xfrm>
          <a:prstGeom prst="rect">
            <a:avLst/>
          </a:prstGeom>
        </p:spPr>
        <p:txBody>
          <a:bodyPr lIns="0" tIns="0" bIns="0" anchor="b" anchorCtr="0"/>
          <a:lstStyle>
            <a:lvl1pPr marL="342900" marR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200"/>
            </a:lvl1pPr>
            <a:lvl2pPr>
              <a:defRPr sz="12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20" name="Text Placeholder 13"/>
          <p:cNvSpPr>
            <a:spLocks noGrp="1"/>
          </p:cNvSpPr>
          <p:nvPr>
            <p:ph type="body" sz="quarter" idx="18"/>
          </p:nvPr>
        </p:nvSpPr>
        <p:spPr>
          <a:xfrm>
            <a:off x="4663440" y="894520"/>
            <a:ext cx="4023360" cy="350851"/>
          </a:xfrm>
          <a:prstGeom prst="rect">
            <a:avLst/>
          </a:prstGeom>
        </p:spPr>
        <p:txBody>
          <a:bodyPr tIns="0" rIns="0" bIns="0" anchor="b" anchorCtr="0"/>
          <a:lstStyle>
            <a:lvl1pPr marL="342900" marR="0" indent="-342900" algn="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200"/>
            </a:lvl1pPr>
            <a:lvl2pPr algn="r">
              <a:defRPr sz="12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22" name="Text Placeholder 15"/>
          <p:cNvSpPr>
            <a:spLocks noGrp="1"/>
          </p:cNvSpPr>
          <p:nvPr>
            <p:ph type="body" sz="quarter" idx="16"/>
          </p:nvPr>
        </p:nvSpPr>
        <p:spPr>
          <a:xfrm>
            <a:off x="685800" y="4457700"/>
            <a:ext cx="8001000" cy="205740"/>
          </a:xfrm>
          <a:prstGeom prst="rect">
            <a:avLst/>
          </a:prstGeom>
        </p:spPr>
        <p:txBody>
          <a:bodyPr lIns="0" rIns="0" bIns="0" anchor="b" anchorCtr="0"/>
          <a:lstStyle>
            <a:lvl1pPr marL="0" indent="0">
              <a:buFont typeface="Arial" panose="020B0604020202020204" pitchFamily="34" charset="0"/>
              <a:buNone/>
              <a:defRPr sz="1000" i="0"/>
            </a:lvl1pPr>
            <a:lvl2pPr>
              <a:buNone/>
              <a:defRPr sz="1200" i="1"/>
            </a:lvl2pPr>
            <a:lvl3pPr>
              <a:buNone/>
              <a:defRPr sz="1200" i="1"/>
            </a:lvl3pPr>
            <a:lvl4pPr>
              <a:buNone/>
              <a:defRPr sz="1200" i="1"/>
            </a:lvl4pPr>
            <a:lvl5pPr>
              <a:buNone/>
              <a:defRPr sz="1200" i="1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itle 1"/>
          <p:cNvSpPr>
            <a:spLocks noGrp="1"/>
          </p:cNvSpPr>
          <p:nvPr>
            <p:ph type="title" hasCustomPrompt="1"/>
          </p:nvPr>
        </p:nvSpPr>
        <p:spPr>
          <a:xfrm>
            <a:off x="685800" y="68579"/>
            <a:ext cx="8001000" cy="761415"/>
          </a:xfrm>
          <a:prstGeom prst="rect">
            <a:avLst/>
          </a:prstGeom>
        </p:spPr>
        <p:txBody>
          <a:bodyPr lIns="0" tIns="0" rIns="0" bIns="0" anchor="b" anchorCtr="0"/>
          <a:lstStyle>
            <a:lvl1pPr algn="l">
              <a:defRPr sz="2400" baseline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style. You can have up to two lines of text</a:t>
            </a:r>
          </a:p>
        </p:txBody>
      </p:sp>
      <p:sp>
        <p:nvSpPr>
          <p:cNvPr id="24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41080" y="4826238"/>
            <a:ext cx="384175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/>
                </a:solidFill>
                <a:latin typeface="+mj-lt"/>
                <a:cs typeface="+mn-cs"/>
              </a:defRPr>
            </a:lvl1pPr>
          </a:lstStyle>
          <a:p>
            <a:pPr>
              <a:defRPr/>
            </a:pPr>
            <a:fld id="{84948DD1-5963-4816-BE5A-05BCCCAC15E0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41792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*long title and 2 labeled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Content Placeholder 10"/>
          <p:cNvSpPr>
            <a:spLocks noGrp="1"/>
          </p:cNvSpPr>
          <p:nvPr>
            <p:ph sz="quarter" idx="12"/>
          </p:nvPr>
        </p:nvSpPr>
        <p:spPr>
          <a:xfrm>
            <a:off x="685799" y="1292087"/>
            <a:ext cx="2599267" cy="3097033"/>
          </a:xfrm>
          <a:prstGeom prst="rect">
            <a:avLst/>
          </a:prstGeom>
        </p:spPr>
        <p:txBody>
          <a:bodyPr lIns="0" rIns="0"/>
          <a:lstStyle>
            <a:lvl1pPr marL="237744" indent="-237744">
              <a:spcBef>
                <a:spcPts val="1600"/>
              </a:spcBef>
              <a:spcAft>
                <a:spcPts val="600"/>
              </a:spcAft>
              <a:defRPr sz="1800"/>
            </a:lvl1pPr>
            <a:lvl2pPr>
              <a:spcAft>
                <a:spcPts val="400"/>
              </a:spcAft>
              <a:defRPr sz="1400"/>
            </a:lvl2pPr>
            <a:lvl3pPr>
              <a:spcAft>
                <a:spcPts val="400"/>
              </a:spcAft>
              <a:defRPr sz="1400"/>
            </a:lvl3pPr>
            <a:lvl4pPr>
              <a:spcAft>
                <a:spcPts val="400"/>
              </a:spcAft>
              <a:defRPr sz="1400"/>
            </a:lvl4pPr>
            <a:lvl5pPr>
              <a:spcAft>
                <a:spcPts val="400"/>
              </a:spcAft>
              <a:buFont typeface="Arial" pitchFamily="34" charset="0"/>
              <a:buChar char="•"/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7" name="Text Placeholder 11"/>
          <p:cNvSpPr>
            <a:spLocks noGrp="1"/>
          </p:cNvSpPr>
          <p:nvPr>
            <p:ph type="body" sz="quarter" idx="17"/>
          </p:nvPr>
        </p:nvSpPr>
        <p:spPr>
          <a:xfrm>
            <a:off x="685800" y="894520"/>
            <a:ext cx="2599266" cy="350851"/>
          </a:xfrm>
          <a:prstGeom prst="rect">
            <a:avLst/>
          </a:prstGeom>
        </p:spPr>
        <p:txBody>
          <a:bodyPr lIns="0" tIns="0" bIns="0" anchor="b" anchorCtr="0"/>
          <a:lstStyle>
            <a:lvl1pPr marL="342900" marR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200"/>
            </a:lvl1pPr>
            <a:lvl2pPr indent="0">
              <a:lnSpc>
                <a:spcPct val="100000"/>
              </a:lnSpc>
              <a:spcBef>
                <a:spcPts val="0"/>
              </a:spcBef>
              <a:defRPr sz="12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22" name="Text Placeholder 13"/>
          <p:cNvSpPr>
            <a:spLocks noGrp="1"/>
          </p:cNvSpPr>
          <p:nvPr>
            <p:ph type="body" sz="quarter" idx="18"/>
          </p:nvPr>
        </p:nvSpPr>
        <p:spPr>
          <a:xfrm>
            <a:off x="3386666" y="894520"/>
            <a:ext cx="2599267" cy="350851"/>
          </a:xfrm>
          <a:prstGeom prst="rect">
            <a:avLst/>
          </a:prstGeom>
        </p:spPr>
        <p:txBody>
          <a:bodyPr tIns="0" rIns="0" bIns="0" anchor="b" anchorCtr="0"/>
          <a:lstStyle>
            <a:lvl1pPr marL="342900" marR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200"/>
            </a:lvl1pPr>
            <a:lvl2pPr indent="0" algn="l">
              <a:lnSpc>
                <a:spcPct val="100000"/>
              </a:lnSpc>
              <a:spcBef>
                <a:spcPts val="0"/>
              </a:spcBef>
              <a:defRPr sz="12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23" name="Text Placeholder 15"/>
          <p:cNvSpPr>
            <a:spLocks noGrp="1"/>
          </p:cNvSpPr>
          <p:nvPr>
            <p:ph type="body" sz="quarter" idx="16"/>
          </p:nvPr>
        </p:nvSpPr>
        <p:spPr>
          <a:xfrm>
            <a:off x="685800" y="4457700"/>
            <a:ext cx="8001000" cy="205740"/>
          </a:xfrm>
          <a:prstGeom prst="rect">
            <a:avLst/>
          </a:prstGeom>
        </p:spPr>
        <p:txBody>
          <a:bodyPr lIns="0" rIns="0" bIns="0" anchor="b" anchorCtr="0"/>
          <a:lstStyle>
            <a:lvl1pPr marL="0" indent="0">
              <a:buFont typeface="Arial" panose="020B0604020202020204" pitchFamily="34" charset="0"/>
              <a:buNone/>
              <a:defRPr sz="1000" i="0"/>
            </a:lvl1pPr>
            <a:lvl2pPr>
              <a:buNone/>
              <a:defRPr sz="1200" i="1"/>
            </a:lvl2pPr>
            <a:lvl3pPr>
              <a:buNone/>
              <a:defRPr sz="1200" i="1"/>
            </a:lvl3pPr>
            <a:lvl4pPr>
              <a:buNone/>
              <a:defRPr sz="1200" i="1"/>
            </a:lvl4pPr>
            <a:lvl5pPr>
              <a:buNone/>
              <a:defRPr sz="1200" i="1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4" name="Content Placeholder 10"/>
          <p:cNvSpPr>
            <a:spLocks noGrp="1"/>
          </p:cNvSpPr>
          <p:nvPr>
            <p:ph sz="quarter" idx="19"/>
          </p:nvPr>
        </p:nvSpPr>
        <p:spPr>
          <a:xfrm>
            <a:off x="3386666" y="1292087"/>
            <a:ext cx="2599267" cy="3097033"/>
          </a:xfrm>
          <a:prstGeom prst="rect">
            <a:avLst/>
          </a:prstGeom>
        </p:spPr>
        <p:txBody>
          <a:bodyPr lIns="0" rIns="0"/>
          <a:lstStyle>
            <a:lvl1pPr marL="237744" indent="-237744">
              <a:spcBef>
                <a:spcPts val="1600"/>
              </a:spcBef>
              <a:spcAft>
                <a:spcPts val="600"/>
              </a:spcAft>
              <a:defRPr sz="1800"/>
            </a:lvl1pPr>
            <a:lvl2pPr>
              <a:spcAft>
                <a:spcPts val="400"/>
              </a:spcAft>
              <a:defRPr sz="1400"/>
            </a:lvl2pPr>
            <a:lvl3pPr>
              <a:spcAft>
                <a:spcPts val="400"/>
              </a:spcAft>
              <a:defRPr sz="1400"/>
            </a:lvl3pPr>
            <a:lvl4pPr>
              <a:spcAft>
                <a:spcPts val="400"/>
              </a:spcAft>
              <a:defRPr sz="1400"/>
            </a:lvl4pPr>
            <a:lvl5pPr>
              <a:spcAft>
                <a:spcPts val="400"/>
              </a:spcAft>
              <a:buFont typeface="Arial" pitchFamily="34" charset="0"/>
              <a:buChar char="•"/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5" name="Content Placeholder 10"/>
          <p:cNvSpPr>
            <a:spLocks noGrp="1"/>
          </p:cNvSpPr>
          <p:nvPr>
            <p:ph sz="quarter" idx="20"/>
          </p:nvPr>
        </p:nvSpPr>
        <p:spPr>
          <a:xfrm>
            <a:off x="6087533" y="1292087"/>
            <a:ext cx="2599267" cy="3097033"/>
          </a:xfrm>
          <a:prstGeom prst="rect">
            <a:avLst/>
          </a:prstGeom>
        </p:spPr>
        <p:txBody>
          <a:bodyPr lIns="0" rIns="0"/>
          <a:lstStyle>
            <a:lvl1pPr marL="237744" indent="-237744">
              <a:spcBef>
                <a:spcPts val="1600"/>
              </a:spcBef>
              <a:spcAft>
                <a:spcPts val="600"/>
              </a:spcAft>
              <a:defRPr sz="1800"/>
            </a:lvl1pPr>
            <a:lvl2pPr>
              <a:spcAft>
                <a:spcPts val="400"/>
              </a:spcAft>
              <a:defRPr sz="1400"/>
            </a:lvl2pPr>
            <a:lvl3pPr>
              <a:spcAft>
                <a:spcPts val="400"/>
              </a:spcAft>
              <a:defRPr sz="1400"/>
            </a:lvl3pPr>
            <a:lvl4pPr>
              <a:spcAft>
                <a:spcPts val="400"/>
              </a:spcAft>
              <a:defRPr sz="1400"/>
            </a:lvl4pPr>
            <a:lvl5pPr>
              <a:spcAft>
                <a:spcPts val="400"/>
              </a:spcAft>
              <a:buFont typeface="Arial" pitchFamily="34" charset="0"/>
              <a:buChar char="•"/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6" name="Title 1"/>
          <p:cNvSpPr>
            <a:spLocks noGrp="1"/>
          </p:cNvSpPr>
          <p:nvPr>
            <p:ph type="title" hasCustomPrompt="1"/>
          </p:nvPr>
        </p:nvSpPr>
        <p:spPr>
          <a:xfrm>
            <a:off x="685800" y="68579"/>
            <a:ext cx="8001000" cy="761415"/>
          </a:xfrm>
          <a:prstGeom prst="rect">
            <a:avLst/>
          </a:prstGeom>
        </p:spPr>
        <p:txBody>
          <a:bodyPr lIns="0" tIns="0" rIns="0" bIns="0" anchor="b" anchorCtr="0"/>
          <a:lstStyle>
            <a:lvl1pPr algn="l">
              <a:defRPr sz="2400" baseline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style. You can have up to two lines of text</a:t>
            </a:r>
          </a:p>
        </p:txBody>
      </p:sp>
      <p:sp>
        <p:nvSpPr>
          <p:cNvPr id="2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41080" y="4826238"/>
            <a:ext cx="384175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/>
                </a:solidFill>
                <a:latin typeface="+mj-lt"/>
                <a:cs typeface="+mn-cs"/>
              </a:defRPr>
            </a:lvl1pPr>
          </a:lstStyle>
          <a:p>
            <a:pPr>
              <a:defRPr/>
            </a:pPr>
            <a:fld id="{84948DD1-5963-4816-BE5A-05BCCCAC15E0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29" name="Text Placeholder 13"/>
          <p:cNvSpPr>
            <a:spLocks noGrp="1"/>
          </p:cNvSpPr>
          <p:nvPr>
            <p:ph type="body" sz="quarter" idx="21"/>
          </p:nvPr>
        </p:nvSpPr>
        <p:spPr>
          <a:xfrm>
            <a:off x="6087532" y="894519"/>
            <a:ext cx="2599267" cy="350851"/>
          </a:xfrm>
          <a:prstGeom prst="rect">
            <a:avLst/>
          </a:prstGeom>
        </p:spPr>
        <p:txBody>
          <a:bodyPr tIns="0" rIns="0" bIns="0" anchor="b" anchorCtr="0"/>
          <a:lstStyle>
            <a:lvl1pPr marL="342900" marR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200"/>
            </a:lvl1pPr>
            <a:lvl2pPr indent="0" algn="l">
              <a:lnSpc>
                <a:spcPct val="100000"/>
              </a:lnSpc>
              <a:spcBef>
                <a:spcPts val="0"/>
              </a:spcBef>
              <a:defRPr sz="12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30167481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*section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1659636"/>
            <a:ext cx="8229600" cy="1117854"/>
          </a:xfrm>
          <a:prstGeom prst="rect">
            <a:avLst/>
          </a:prstGeom>
        </p:spPr>
        <p:txBody>
          <a:bodyPr anchor="b" anchorCtr="0"/>
          <a:lstStyle>
            <a:lvl1pPr algn="ctr"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Section Title — click to edit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41080" y="4826238"/>
            <a:ext cx="384175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/>
                </a:solidFill>
                <a:latin typeface="+mj-lt"/>
                <a:cs typeface="+mn-cs"/>
              </a:defRPr>
            </a:lvl1pPr>
          </a:lstStyle>
          <a:p>
            <a:pPr>
              <a:defRPr/>
            </a:pPr>
            <a:fld id="{84948DD1-5963-4816-BE5A-05BCCCAC15E0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*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15"/>
          <p:cNvSpPr>
            <a:spLocks noGrp="1"/>
          </p:cNvSpPr>
          <p:nvPr>
            <p:ph type="body" sz="quarter" idx="16"/>
          </p:nvPr>
        </p:nvSpPr>
        <p:spPr>
          <a:xfrm>
            <a:off x="685800" y="4457700"/>
            <a:ext cx="8001000" cy="205740"/>
          </a:xfrm>
          <a:prstGeom prst="rect">
            <a:avLst/>
          </a:prstGeom>
        </p:spPr>
        <p:txBody>
          <a:bodyPr lIns="0" rIns="0" bIns="0" anchor="b" anchorCtr="0"/>
          <a:lstStyle>
            <a:lvl1pPr marL="0" indent="0">
              <a:buFont typeface="Arial" panose="020B0604020202020204" pitchFamily="34" charset="0"/>
              <a:buNone/>
              <a:defRPr sz="1000" i="0"/>
            </a:lvl1pPr>
            <a:lvl2pPr>
              <a:buNone/>
              <a:defRPr sz="1200" i="1"/>
            </a:lvl2pPr>
            <a:lvl3pPr>
              <a:buNone/>
              <a:defRPr sz="1200" i="1"/>
            </a:lvl3pPr>
            <a:lvl4pPr>
              <a:buNone/>
              <a:defRPr sz="1200" i="1"/>
            </a:lvl4pPr>
            <a:lvl5pPr>
              <a:buNone/>
              <a:defRPr sz="1200" i="1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685800" y="68579"/>
            <a:ext cx="8001000" cy="761415"/>
          </a:xfrm>
          <a:prstGeom prst="rect">
            <a:avLst/>
          </a:prstGeom>
        </p:spPr>
        <p:txBody>
          <a:bodyPr lIns="0" tIns="0" rIns="0" bIns="0" anchor="b" anchorCtr="0"/>
          <a:lstStyle>
            <a:lvl1pPr algn="l">
              <a:defRPr sz="2400" baseline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style. You can have up to two lines of text</a:t>
            </a:r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41080" y="4826238"/>
            <a:ext cx="384175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/>
                </a:solidFill>
                <a:latin typeface="+mj-lt"/>
                <a:cs typeface="+mn-cs"/>
              </a:defRPr>
            </a:lvl1pPr>
          </a:lstStyle>
          <a:p>
            <a:pPr>
              <a:defRPr/>
            </a:pPr>
            <a:fld id="{84948DD1-5963-4816-BE5A-05BCCCAC15E0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*long 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15"/>
          <p:cNvSpPr>
            <a:spLocks noGrp="1"/>
          </p:cNvSpPr>
          <p:nvPr>
            <p:ph type="body" sz="quarter" idx="16"/>
          </p:nvPr>
        </p:nvSpPr>
        <p:spPr>
          <a:xfrm>
            <a:off x="685800" y="4457700"/>
            <a:ext cx="8001000" cy="205740"/>
          </a:xfrm>
          <a:prstGeom prst="rect">
            <a:avLst/>
          </a:prstGeom>
        </p:spPr>
        <p:txBody>
          <a:bodyPr lIns="0" rIns="0" bIns="0" anchor="b" anchorCtr="0"/>
          <a:lstStyle>
            <a:lvl1pPr marL="0" indent="0">
              <a:buFont typeface="Arial" panose="020B0604020202020204" pitchFamily="34" charset="0"/>
              <a:buNone/>
              <a:defRPr sz="1000" i="0"/>
            </a:lvl1pPr>
            <a:lvl2pPr>
              <a:buNone/>
              <a:defRPr sz="1200" i="1"/>
            </a:lvl2pPr>
            <a:lvl3pPr>
              <a:buNone/>
              <a:defRPr sz="1200" i="1"/>
            </a:lvl3pPr>
            <a:lvl4pPr>
              <a:buNone/>
              <a:defRPr sz="1200" i="1"/>
            </a:lvl4pPr>
            <a:lvl5pPr>
              <a:buNone/>
              <a:defRPr sz="1200" i="1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" name="Title 1"/>
          <p:cNvSpPr>
            <a:spLocks noGrp="1"/>
          </p:cNvSpPr>
          <p:nvPr>
            <p:ph type="title" hasCustomPrompt="1"/>
          </p:nvPr>
        </p:nvSpPr>
        <p:spPr>
          <a:xfrm>
            <a:off x="685800" y="68579"/>
            <a:ext cx="8001000" cy="761415"/>
          </a:xfrm>
          <a:prstGeom prst="rect">
            <a:avLst/>
          </a:prstGeom>
        </p:spPr>
        <p:txBody>
          <a:bodyPr lIns="0" tIns="0" rIns="0" bIns="0" anchor="b" anchorCtr="0"/>
          <a:lstStyle>
            <a:lvl1pPr algn="l">
              <a:defRPr sz="2400" baseline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style. You can have up to two lines of text</a:t>
            </a:r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41080" y="4826238"/>
            <a:ext cx="384175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/>
                </a:solidFill>
                <a:latin typeface="+mj-lt"/>
                <a:cs typeface="+mn-cs"/>
              </a:defRPr>
            </a:lvl1pPr>
          </a:lstStyle>
          <a:p>
            <a:pPr>
              <a:defRPr/>
            </a:pPr>
            <a:fld id="{84948DD1-5963-4816-BE5A-05BCCCAC15E0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7"/>
          <p:cNvSpPr>
            <a:spLocks noChangeArrowheads="1"/>
          </p:cNvSpPr>
          <p:nvPr userDrawn="1"/>
        </p:nvSpPr>
        <p:spPr bwMode="auto">
          <a:xfrm>
            <a:off x="0" y="4785734"/>
            <a:ext cx="9144000" cy="36513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11" name="Rectangle 7"/>
          <p:cNvSpPr>
            <a:spLocks noChangeArrowheads="1"/>
          </p:cNvSpPr>
          <p:nvPr userDrawn="1"/>
        </p:nvSpPr>
        <p:spPr bwMode="auto">
          <a:xfrm>
            <a:off x="0" y="1"/>
            <a:ext cx="9144000" cy="69056"/>
          </a:xfrm>
          <a:prstGeom prst="rect">
            <a:avLst/>
          </a:prstGeom>
          <a:solidFill>
            <a:srgbClr val="169DD8"/>
          </a:solidFill>
          <a:ln>
            <a:noFill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12" name="TextBox 11"/>
          <p:cNvSpPr txBox="1"/>
          <p:nvPr userDrawn="1"/>
        </p:nvSpPr>
        <p:spPr>
          <a:xfrm>
            <a:off x="652463" y="4846394"/>
            <a:ext cx="6089777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050" b="0" dirty="0" smtClean="0">
                <a:solidFill>
                  <a:schemeClr val="bg1"/>
                </a:solidFill>
              </a:rPr>
              <a:t>Source: U.S. Energy Information Administration</a:t>
            </a:r>
            <a:r>
              <a:rPr lang="en-US" sz="1050" b="0" baseline="0" dirty="0" smtClean="0">
                <a:solidFill>
                  <a:schemeClr val="bg1"/>
                </a:solidFill>
              </a:rPr>
              <a:t>, </a:t>
            </a:r>
            <a:r>
              <a:rPr lang="en-US" sz="1050" b="0" i="1" baseline="0" dirty="0" smtClean="0">
                <a:solidFill>
                  <a:schemeClr val="bg1"/>
                </a:solidFill>
              </a:rPr>
              <a:t>Annual Energy Outlook 2021</a:t>
            </a:r>
            <a:r>
              <a:rPr lang="en-US" sz="1050" b="0" i="0" baseline="0" dirty="0" smtClean="0">
                <a:solidFill>
                  <a:schemeClr val="bg1"/>
                </a:solidFill>
              </a:rPr>
              <a:t> (AEO2021)</a:t>
            </a:r>
            <a:endParaRPr lang="en-US" sz="1050" b="0" i="1" dirty="0">
              <a:solidFill>
                <a:schemeClr val="bg1"/>
              </a:solidFill>
            </a:endParaRPr>
          </a:p>
        </p:txBody>
      </p:sp>
      <p:sp>
        <p:nvSpPr>
          <p:cNvPr id="13" name="TextBox 12"/>
          <p:cNvSpPr txBox="1"/>
          <p:nvPr userDrawn="1"/>
        </p:nvSpPr>
        <p:spPr>
          <a:xfrm>
            <a:off x="7070883" y="4846394"/>
            <a:ext cx="148037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050" dirty="0">
                <a:solidFill>
                  <a:schemeClr val="bg1"/>
                </a:solidFill>
                <a:latin typeface="+mn-lt"/>
              </a:rPr>
              <a:t>www.eia.gov/aeo</a:t>
            </a:r>
          </a:p>
        </p:txBody>
      </p:sp>
      <p:pic>
        <p:nvPicPr>
          <p:cNvPr id="17" name="Picture 2" descr="C:\Documents and Settings\MVO\Desktop\eia_logo_white-02.png"/>
          <p:cNvPicPr>
            <a:picLocks noChangeAspect="1" noChangeArrowheads="1"/>
          </p:cNvPicPr>
          <p:nvPr userDrawn="1"/>
        </p:nvPicPr>
        <p:blipFill>
          <a:blip r:embed="rId18" cstate="print"/>
          <a:srcRect/>
          <a:stretch>
            <a:fillRect/>
          </a:stretch>
        </p:blipFill>
        <p:spPr bwMode="auto">
          <a:xfrm>
            <a:off x="153125" y="4842273"/>
            <a:ext cx="351507" cy="242828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8" name="Straight Connector 12"/>
          <p:cNvCxnSpPr>
            <a:cxnSpLocks noChangeShapeType="1"/>
          </p:cNvCxnSpPr>
          <p:nvPr userDrawn="1"/>
        </p:nvCxnSpPr>
        <p:spPr bwMode="auto">
          <a:xfrm>
            <a:off x="586383" y="4829380"/>
            <a:ext cx="0" cy="264893"/>
          </a:xfrm>
          <a:prstGeom prst="line">
            <a:avLst/>
          </a:prstGeom>
          <a:noFill/>
          <a:ln w="12700">
            <a:solidFill>
              <a:schemeClr val="bg1">
                <a:alpha val="39999"/>
              </a:schemeClr>
            </a:solidFill>
            <a:round/>
            <a:headEnd/>
            <a:tailEnd/>
          </a:ln>
        </p:spPr>
      </p:cxnSp>
      <p:sp>
        <p:nvSpPr>
          <p:cNvPr id="19" name="Oval 13"/>
          <p:cNvSpPr>
            <a:spLocks/>
          </p:cNvSpPr>
          <p:nvPr userDrawn="1"/>
        </p:nvSpPr>
        <p:spPr bwMode="auto">
          <a:xfrm>
            <a:off x="8732839" y="4871769"/>
            <a:ext cx="210312" cy="210312"/>
          </a:xfrm>
          <a:prstGeom prst="ellipse">
            <a:avLst/>
          </a:prstGeom>
          <a:solidFill>
            <a:srgbClr val="FFFFFF"/>
          </a:solidFill>
          <a:ln>
            <a:noFill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defRPr/>
            </a:pPr>
            <a:endParaRPr lang="en-US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258" r:id="rId1"/>
    <p:sldLayoutId id="2147485272" r:id="rId2"/>
    <p:sldLayoutId id="2147485260" r:id="rId3"/>
    <p:sldLayoutId id="2147485261" r:id="rId4"/>
    <p:sldLayoutId id="2147485273" r:id="rId5"/>
    <p:sldLayoutId id="2147485275" r:id="rId6"/>
    <p:sldLayoutId id="2147485262" r:id="rId7"/>
    <p:sldLayoutId id="2147485263" r:id="rId8"/>
    <p:sldLayoutId id="2147485264" r:id="rId9"/>
    <p:sldLayoutId id="2147485265" r:id="rId10"/>
    <p:sldLayoutId id="2147485266" r:id="rId11"/>
    <p:sldLayoutId id="2147485267" r:id="rId12"/>
    <p:sldLayoutId id="2147485268" r:id="rId13"/>
    <p:sldLayoutId id="2147485269" r:id="rId14"/>
    <p:sldLayoutId id="2147485274" r:id="rId15"/>
    <p:sldLayoutId id="2147485276" r:id="rId16"/>
  </p:sldLayoutIdLst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accent1"/>
          </a:solidFill>
          <a:latin typeface="Times New Roman" pitchFamily="18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accent1"/>
          </a:solidFill>
          <a:latin typeface="Times New Roman" pitchFamily="18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accent1"/>
          </a:solidFill>
          <a:latin typeface="Times New Roman" pitchFamily="18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accent1"/>
          </a:solidFill>
          <a:latin typeface="Times New Roman" pitchFamily="18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accent1"/>
          </a:solidFill>
          <a:latin typeface="Times New Roman" pitchFamily="18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accent1"/>
          </a:solidFill>
          <a:latin typeface="Times New Roman" pitchFamily="18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accent1"/>
          </a:solidFill>
          <a:latin typeface="Times New Roman" pitchFamily="18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accent1"/>
          </a:solidFill>
          <a:latin typeface="Times New Roman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4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5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3.emf"/><Relationship Id="rId5" Type="http://schemas.openxmlformats.org/officeDocument/2006/relationships/chart" Target="../charts/chart17.xml"/><Relationship Id="rId4" Type="http://schemas.openxmlformats.org/officeDocument/2006/relationships/chart" Target="../charts/chart1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8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3.emf"/><Relationship Id="rId4" Type="http://schemas.openxmlformats.org/officeDocument/2006/relationships/chart" Target="../charts/chart19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chart" Target="../charts/chart20.xml"/><Relationship Id="rId1" Type="http://schemas.openxmlformats.org/officeDocument/2006/relationships/slideLayout" Target="../slideLayouts/slideLayout10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chart" Target="../charts/chart25.xml"/><Relationship Id="rId3" Type="http://schemas.openxmlformats.org/officeDocument/2006/relationships/image" Target="../media/image3.emf"/><Relationship Id="rId7" Type="http://schemas.openxmlformats.org/officeDocument/2006/relationships/chart" Target="../charts/chart24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6.xml"/><Relationship Id="rId6" Type="http://schemas.openxmlformats.org/officeDocument/2006/relationships/chart" Target="../charts/chart23.xml"/><Relationship Id="rId5" Type="http://schemas.openxmlformats.org/officeDocument/2006/relationships/chart" Target="../charts/chart22.xml"/><Relationship Id="rId4" Type="http://schemas.openxmlformats.org/officeDocument/2006/relationships/chart" Target="../charts/chart2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2.e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2.e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2.e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2.e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2.e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2.xml"/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3.e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3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3.emf"/><Relationship Id="rId4" Type="http://schemas.openxmlformats.org/officeDocument/2006/relationships/chart" Target="../charts/char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pic>
        <p:nvPicPr>
          <p:cNvPr id="16" name="Picture 1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51599" y="1260618"/>
            <a:ext cx="1833750" cy="1845000"/>
          </a:xfrm>
          <a:prstGeom prst="rect">
            <a:avLst/>
          </a:prstGeom>
        </p:spPr>
      </p:pic>
      <p:sp>
        <p:nvSpPr>
          <p:cNvPr id="12" name="Title 1"/>
          <p:cNvSpPr txBox="1">
            <a:spLocks/>
          </p:cNvSpPr>
          <p:nvPr/>
        </p:nvSpPr>
        <p:spPr>
          <a:xfrm>
            <a:off x="3334876" y="1733274"/>
            <a:ext cx="5063114" cy="1023676"/>
          </a:xfrm>
          <a:prstGeom prst="rect">
            <a:avLst/>
          </a:prstGeom>
        </p:spPr>
        <p:txBody>
          <a:bodyPr lIns="0" tIns="0" rIns="0" bIns="0" anchor="b" anchorCtr="0"/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1"/>
                </a:solidFill>
                <a:latin typeface="Times New Roman" pitchFamily="18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1"/>
                </a:solidFill>
                <a:latin typeface="Times New Roman" pitchFamily="18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1"/>
                </a:solidFill>
                <a:latin typeface="Times New Roman" pitchFamily="18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1"/>
                </a:solidFill>
                <a:latin typeface="Times New Roman" pitchFamily="18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1"/>
                </a:solidFill>
                <a:latin typeface="Times New Roman" pitchFamily="18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1"/>
                </a:solidFill>
                <a:latin typeface="Times New Roman" pitchFamily="18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1"/>
                </a:solidFill>
                <a:latin typeface="Times New Roman" pitchFamily="18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1"/>
                </a:solidFill>
                <a:latin typeface="Times New Roman" pitchFamily="18" charset="0"/>
              </a:defRPr>
            </a:lvl9pPr>
          </a:lstStyle>
          <a:p>
            <a:r>
              <a:rPr lang="en-US" sz="2800" dirty="0">
                <a:solidFill>
                  <a:schemeClr val="bg1"/>
                </a:solidFill>
              </a:rPr>
              <a:t>Overview of </a:t>
            </a:r>
            <a:r>
              <a:rPr lang="en-US" sz="2800" dirty="0" smtClean="0">
                <a:solidFill>
                  <a:schemeClr val="bg1"/>
                </a:solidFill>
              </a:rPr>
              <a:t>U.S. energy markets</a:t>
            </a:r>
          </a:p>
          <a:p>
            <a:r>
              <a:rPr lang="en-US" sz="1000" dirty="0" smtClean="0">
                <a:solidFill>
                  <a:schemeClr val="bg1"/>
                </a:solidFill>
                <a:latin typeface="+mn-lt"/>
              </a:rPr>
              <a:t>The </a:t>
            </a:r>
            <a:r>
              <a:rPr lang="en-US" sz="1000" i="1" dirty="0" smtClean="0">
                <a:solidFill>
                  <a:schemeClr val="bg1"/>
                </a:solidFill>
                <a:latin typeface="+mn-lt"/>
              </a:rPr>
              <a:t>Annual Energy Outlook </a:t>
            </a:r>
            <a:r>
              <a:rPr lang="en-US" sz="1000" dirty="0" smtClean="0">
                <a:solidFill>
                  <a:schemeClr val="bg1"/>
                </a:solidFill>
                <a:latin typeface="+mn-lt"/>
              </a:rPr>
              <a:t>(AEO) presents modeled projections of future energy production and energy use in the United States.</a:t>
            </a:r>
          </a:p>
        </p:txBody>
      </p:sp>
    </p:spTree>
    <p:extLst>
      <p:ext uri="{BB962C8B-B14F-4D97-AF65-F5344CB8AC3E}">
        <p14:creationId xmlns:p14="http://schemas.microsoft.com/office/powerpoint/2010/main" val="4190565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7"/>
          </p:nvPr>
        </p:nvSpPr>
        <p:spPr>
          <a:xfrm>
            <a:off x="685800" y="1235089"/>
            <a:ext cx="2887910" cy="350851"/>
          </a:xfrm>
        </p:spPr>
        <p:txBody>
          <a:bodyPr/>
          <a:lstStyle/>
          <a:p>
            <a:pPr marL="0" lvl="0">
              <a:spcBef>
                <a:spcPct val="0"/>
              </a:spcBef>
            </a:pPr>
            <a:r>
              <a:rPr lang="en-US" b="1" dirty="0" smtClean="0">
                <a:solidFill>
                  <a:srgbClr val="000000"/>
                </a:solidFill>
                <a:latin typeface="Arial" charset="0"/>
                <a:cs typeface="Arial" charset="0"/>
              </a:rPr>
              <a:t> </a:t>
            </a:r>
          </a:p>
          <a:p>
            <a:pPr marL="0" lvl="0">
              <a:spcBef>
                <a:spcPct val="0"/>
              </a:spcBef>
            </a:pPr>
            <a:r>
              <a:rPr lang="en-US" b="1" dirty="0" smtClean="0">
                <a:solidFill>
                  <a:srgbClr val="000000"/>
                </a:solidFill>
                <a:latin typeface="Arial" charset="0"/>
                <a:cs typeface="Arial" charset="0"/>
              </a:rPr>
              <a:t>Reference case</a:t>
            </a:r>
            <a:endParaRPr lang="en-US" b="1" dirty="0">
              <a:solidFill>
                <a:srgbClr val="000000"/>
              </a:solidFill>
              <a:latin typeface="Arial" charset="0"/>
              <a:cs typeface="Arial" charset="0"/>
            </a:endParaRPr>
          </a:p>
          <a:p>
            <a:pPr marL="0" lvl="0">
              <a:spcBef>
                <a:spcPct val="0"/>
              </a:spcBef>
            </a:pPr>
            <a:r>
              <a:rPr lang="en-US" sz="1100" dirty="0">
                <a:solidFill>
                  <a:srgbClr val="000000"/>
                </a:solidFill>
                <a:latin typeface="Arial" charset="0"/>
                <a:cs typeface="Arial" charset="0"/>
              </a:rPr>
              <a:t>2020 dollars per </a:t>
            </a:r>
            <a:r>
              <a:rPr lang="en-US" sz="1100" dirty="0" smtClean="0">
                <a:solidFill>
                  <a:srgbClr val="000000"/>
                </a:solidFill>
                <a:latin typeface="Arial" charset="0"/>
                <a:cs typeface="Arial" charset="0"/>
              </a:rPr>
              <a:t>kilowatt</a:t>
            </a:r>
            <a:endParaRPr lang="en-US" sz="1100" dirty="0">
              <a:solidFill>
                <a:srgbClr val="000000"/>
              </a:solidFill>
              <a:latin typeface="Arial" charset="0"/>
              <a:cs typeface="Arial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8"/>
          </p:nvPr>
        </p:nvSpPr>
        <p:spPr>
          <a:xfrm>
            <a:off x="3387196" y="1238989"/>
            <a:ext cx="2599267" cy="350851"/>
          </a:xfrm>
        </p:spPr>
        <p:txBody>
          <a:bodyPr lIns="0"/>
          <a:lstStyle/>
          <a:p>
            <a:pPr marL="0" lvl="0">
              <a:spcBef>
                <a:spcPct val="0"/>
              </a:spcBef>
            </a:pPr>
            <a:r>
              <a:rPr lang="en-US" b="1" dirty="0" smtClean="0">
                <a:solidFill>
                  <a:srgbClr val="000000"/>
                </a:solidFill>
                <a:latin typeface="Arial" charset="0"/>
                <a:cs typeface="Arial" charset="0"/>
              </a:rPr>
              <a:t>Low Renewables Cost case</a:t>
            </a:r>
            <a:endParaRPr lang="en-US" b="1" dirty="0">
              <a:solidFill>
                <a:srgbClr val="000000"/>
              </a:solidFill>
              <a:latin typeface="Arial" charset="0"/>
              <a:cs typeface="Arial" charset="0"/>
            </a:endParaRPr>
          </a:p>
          <a:p>
            <a:pPr marL="0" lvl="0">
              <a:spcBef>
                <a:spcPct val="0"/>
              </a:spcBef>
            </a:pPr>
            <a:r>
              <a:rPr lang="en-US" sz="1100" dirty="0">
                <a:solidFill>
                  <a:srgbClr val="000000"/>
                </a:solidFill>
                <a:latin typeface="Arial" charset="0"/>
                <a:cs typeface="Arial" charset="0"/>
              </a:rPr>
              <a:t>2020 dollars per </a:t>
            </a:r>
            <a:r>
              <a:rPr lang="en-US" sz="1100" dirty="0" smtClean="0">
                <a:solidFill>
                  <a:srgbClr val="000000"/>
                </a:solidFill>
                <a:latin typeface="Arial" charset="0"/>
                <a:cs typeface="Arial" charset="0"/>
              </a:rPr>
              <a:t>kilowatt</a:t>
            </a:r>
            <a:endParaRPr lang="en-US" sz="1100" dirty="0">
              <a:solidFill>
                <a:srgbClr val="000000"/>
              </a:solidFill>
              <a:latin typeface="Arial" charset="0"/>
              <a:cs typeface="Arial" charset="0"/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en-US" dirty="0" smtClean="0"/>
              <a:t>Note: Series begin in 2021.</a:t>
            </a:r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Installation cost for solar photovoltaic (PV), wind, and natural gas capacity in renewable cost cases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84948DD1-5963-4816-BE5A-05BCCCAC15E0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21"/>
          </p:nvPr>
        </p:nvSpPr>
        <p:spPr>
          <a:xfrm>
            <a:off x="6088063" y="1235089"/>
            <a:ext cx="2599267" cy="350851"/>
          </a:xfrm>
        </p:spPr>
        <p:txBody>
          <a:bodyPr lIns="0"/>
          <a:lstStyle/>
          <a:p>
            <a:pPr marL="0" lvl="0">
              <a:spcBef>
                <a:spcPct val="0"/>
              </a:spcBef>
            </a:pPr>
            <a:r>
              <a:rPr lang="en-US" b="1" dirty="0" smtClean="0">
                <a:solidFill>
                  <a:srgbClr val="000000"/>
                </a:solidFill>
                <a:latin typeface="Arial" charset="0"/>
                <a:cs typeface="Arial" charset="0"/>
              </a:rPr>
              <a:t>High Renewables Cost case</a:t>
            </a:r>
            <a:endParaRPr lang="en-US" b="1" dirty="0">
              <a:solidFill>
                <a:srgbClr val="000000"/>
              </a:solidFill>
              <a:latin typeface="Arial" charset="0"/>
              <a:cs typeface="Arial" charset="0"/>
            </a:endParaRPr>
          </a:p>
          <a:p>
            <a:pPr marL="0" lvl="0">
              <a:spcBef>
                <a:spcPct val="0"/>
              </a:spcBef>
            </a:pPr>
            <a:r>
              <a:rPr lang="en-US" sz="1100" dirty="0">
                <a:solidFill>
                  <a:srgbClr val="000000"/>
                </a:solidFill>
                <a:latin typeface="Arial" charset="0"/>
                <a:cs typeface="Arial" charset="0"/>
              </a:rPr>
              <a:t>2020 dollars per </a:t>
            </a:r>
            <a:r>
              <a:rPr lang="en-US" sz="1100" dirty="0" smtClean="0">
                <a:solidFill>
                  <a:srgbClr val="000000"/>
                </a:solidFill>
                <a:latin typeface="Arial" charset="0"/>
                <a:cs typeface="Arial" charset="0"/>
              </a:rPr>
              <a:t>kilowatt</a:t>
            </a:r>
            <a:endParaRPr lang="en-US" sz="1100" dirty="0">
              <a:solidFill>
                <a:srgbClr val="000000"/>
              </a:solidFill>
              <a:latin typeface="Arial" charset="0"/>
              <a:cs typeface="Arial" charset="0"/>
            </a:endParaRPr>
          </a:p>
        </p:txBody>
      </p:sp>
      <p:graphicFrame>
        <p:nvGraphicFramePr>
          <p:cNvPr id="12" name="Content Placeholder 11"/>
          <p:cNvGraphicFramePr>
            <a:graphicFrameLocks noGrp="1"/>
          </p:cNvGraphicFramePr>
          <p:nvPr>
            <p:ph sz="quarter" idx="12"/>
            <p:extLst>
              <p:ext uri="{D42A27DB-BD31-4B8C-83A1-F6EECF244321}">
                <p14:modId xmlns:p14="http://schemas.microsoft.com/office/powerpoint/2010/main" val="2779609035"/>
              </p:ext>
            </p:extLst>
          </p:nvPr>
        </p:nvGraphicFramePr>
        <p:xfrm>
          <a:off x="685800" y="1632794"/>
          <a:ext cx="2598738" cy="27566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3" name="Content Placeholder 12"/>
          <p:cNvGraphicFramePr>
            <a:graphicFrameLocks noGrp="1"/>
          </p:cNvGraphicFramePr>
          <p:nvPr>
            <p:ph sz="quarter" idx="19"/>
            <p:extLst>
              <p:ext uri="{D42A27DB-BD31-4B8C-83A1-F6EECF244321}">
                <p14:modId xmlns:p14="http://schemas.microsoft.com/office/powerpoint/2010/main" val="922296952"/>
              </p:ext>
            </p:extLst>
          </p:nvPr>
        </p:nvGraphicFramePr>
        <p:xfrm>
          <a:off x="3386138" y="1632794"/>
          <a:ext cx="2600325" cy="27566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4" name="Content Placeholder 13"/>
          <p:cNvGraphicFramePr>
            <a:graphicFrameLocks noGrp="1"/>
          </p:cNvGraphicFramePr>
          <p:nvPr>
            <p:ph sz="quarter" idx="20"/>
            <p:extLst>
              <p:ext uri="{D42A27DB-BD31-4B8C-83A1-F6EECF244321}">
                <p14:modId xmlns:p14="http://schemas.microsoft.com/office/powerpoint/2010/main" val="3141123155"/>
              </p:ext>
            </p:extLst>
          </p:nvPr>
        </p:nvGraphicFramePr>
        <p:xfrm>
          <a:off x="6088063" y="1632794"/>
          <a:ext cx="2598737" cy="27566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pic>
        <p:nvPicPr>
          <p:cNvPr id="15" name="Picture 14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3032" y="163620"/>
            <a:ext cx="576228" cy="576228"/>
          </a:xfrm>
          <a:prstGeom prst="rect">
            <a:avLst/>
          </a:prstGeom>
        </p:spPr>
      </p:pic>
      <p:sp>
        <p:nvSpPr>
          <p:cNvPr id="16" name="TextBox 15"/>
          <p:cNvSpPr txBox="1"/>
          <p:nvPr/>
        </p:nvSpPr>
        <p:spPr>
          <a:xfrm>
            <a:off x="1961859" y="1949269"/>
            <a:ext cx="1107142" cy="15542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endParaRPr lang="en-US" sz="1000" b="1" dirty="0" smtClean="0">
              <a:solidFill>
                <a:srgbClr val="169DD8"/>
              </a:solidFill>
            </a:endParaRPr>
          </a:p>
          <a:p>
            <a:pPr algn="r"/>
            <a:r>
              <a:rPr lang="en-US" sz="1000" b="1" dirty="0" smtClean="0">
                <a:solidFill>
                  <a:srgbClr val="5D9732"/>
                </a:solidFill>
              </a:rPr>
              <a:t>wind</a:t>
            </a:r>
          </a:p>
          <a:p>
            <a:pPr algn="r"/>
            <a:endParaRPr lang="en-US" sz="600" b="1" dirty="0"/>
          </a:p>
          <a:p>
            <a:pPr algn="r"/>
            <a:endParaRPr lang="en-US" sz="900" b="1" dirty="0" smtClean="0">
              <a:solidFill>
                <a:schemeClr val="accent1"/>
              </a:solidFill>
            </a:endParaRPr>
          </a:p>
          <a:p>
            <a:pPr algn="r"/>
            <a:r>
              <a:rPr lang="en-US" sz="1000" b="1" dirty="0" smtClean="0">
                <a:solidFill>
                  <a:schemeClr val="accent1"/>
                </a:solidFill>
              </a:rPr>
              <a:t>natural gas</a:t>
            </a:r>
          </a:p>
          <a:p>
            <a:pPr algn="r"/>
            <a:endParaRPr lang="en-US" sz="1000" b="1" dirty="0">
              <a:solidFill>
                <a:schemeClr val="accent1"/>
              </a:solidFill>
            </a:endParaRPr>
          </a:p>
          <a:p>
            <a:pPr algn="r"/>
            <a:endParaRPr lang="en-US" sz="1000" b="1" dirty="0" smtClean="0">
              <a:solidFill>
                <a:schemeClr val="accent1"/>
              </a:solidFill>
            </a:endParaRPr>
          </a:p>
          <a:p>
            <a:pPr algn="r"/>
            <a:r>
              <a:rPr lang="en-US" sz="1000" b="1" dirty="0" smtClean="0">
                <a:solidFill>
                  <a:srgbClr val="FFC702"/>
                </a:solidFill>
              </a:rPr>
              <a:t>solar PV</a:t>
            </a:r>
          </a:p>
          <a:p>
            <a:pPr algn="r"/>
            <a:endParaRPr lang="en-US" sz="1000" b="1" dirty="0"/>
          </a:p>
          <a:p>
            <a:pPr algn="r"/>
            <a:endParaRPr lang="en-US" sz="1000" b="1" dirty="0" smtClean="0">
              <a:solidFill>
                <a:srgbClr val="C5600D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685800" y="962847"/>
            <a:ext cx="6210014" cy="18466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1200" b="1" dirty="0" smtClean="0"/>
              <a:t>Overnight installation cost, AEO2021 renewables cost cases</a:t>
            </a:r>
            <a:endParaRPr lang="en-US" sz="1200" b="1" dirty="0"/>
          </a:p>
        </p:txBody>
      </p:sp>
    </p:spTree>
    <p:extLst>
      <p:ext uri="{BB962C8B-B14F-4D97-AF65-F5344CB8AC3E}">
        <p14:creationId xmlns:p14="http://schemas.microsoft.com/office/powerpoint/2010/main" val="416664690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8"/>
          </p:nvPr>
        </p:nvSpPr>
        <p:spPr>
          <a:xfrm>
            <a:off x="4663757" y="1005716"/>
            <a:ext cx="4023360" cy="350851"/>
          </a:xfrm>
        </p:spPr>
        <p:txBody>
          <a:bodyPr lIns="0"/>
          <a:lstStyle/>
          <a:p>
            <a:pPr marL="0" indent="0" algn="l" eaLnBrk="0" hangingPunct="0">
              <a:spcBef>
                <a:spcPts val="0"/>
              </a:spcBef>
            </a:pPr>
            <a:r>
              <a:rPr lang="en-US" b="1" dirty="0" smtClean="0">
                <a:ea typeface="Times New Roman" charset="0"/>
                <a:cs typeface="Times New Roman" charset="0"/>
              </a:rPr>
              <a:t>Indexed delivered energy across end-use sectors</a:t>
            </a:r>
          </a:p>
          <a:p>
            <a:pPr marL="0" indent="0" algn="l" eaLnBrk="0" hangingPunct="0">
              <a:spcBef>
                <a:spcPts val="0"/>
              </a:spcBef>
            </a:pPr>
            <a:r>
              <a:rPr lang="en-US" b="1" dirty="0" smtClean="0">
                <a:ea typeface="Times New Roman" charset="0"/>
                <a:cs typeface="Times New Roman" charset="0"/>
              </a:rPr>
              <a:t>AEO2021 economic growth cases</a:t>
            </a:r>
          </a:p>
          <a:p>
            <a:pPr marL="0" indent="0" algn="l" eaLnBrk="0" hangingPunct="0">
              <a:spcBef>
                <a:spcPts val="0"/>
              </a:spcBef>
            </a:pPr>
            <a:r>
              <a:rPr lang="en-US" sz="1100" dirty="0" smtClean="0">
                <a:ea typeface="Times New Roman" charset="0"/>
                <a:cs typeface="Times New Roman" charset="0"/>
              </a:rPr>
              <a:t>2019 = 1.0</a:t>
            </a:r>
            <a:endParaRPr lang="en-US" sz="1100" dirty="0">
              <a:ea typeface="Times New Roman" charset="0"/>
              <a:cs typeface="Times New Roman" charset="0"/>
            </a:endParaRP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Delivered energy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84948DD1-5963-4816-BE5A-05BCCCAC15E0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  <p:graphicFrame>
        <p:nvGraphicFramePr>
          <p:cNvPr id="9" name="Content Placeholder 16"/>
          <p:cNvGraphicFramePr>
            <a:graphicFrameLocks noGrp="1"/>
          </p:cNvGraphicFramePr>
          <p:nvPr>
            <p:ph sz="quarter" idx="12"/>
            <p:extLst>
              <p:ext uri="{D42A27DB-BD31-4B8C-83A1-F6EECF244321}">
                <p14:modId xmlns:p14="http://schemas.microsoft.com/office/powerpoint/2010/main" val="3174335544"/>
              </p:ext>
            </p:extLst>
          </p:nvPr>
        </p:nvGraphicFramePr>
        <p:xfrm>
          <a:off x="685800" y="1336276"/>
          <a:ext cx="3932238" cy="30531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0" name="Content Placeholder 19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2309222267"/>
              </p:ext>
            </p:extLst>
          </p:nvPr>
        </p:nvGraphicFramePr>
        <p:xfrm>
          <a:off x="4664075" y="1336276"/>
          <a:ext cx="4022725" cy="30531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pic>
        <p:nvPicPr>
          <p:cNvPr id="11" name="Picture 10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3032" y="163620"/>
            <a:ext cx="576228" cy="576228"/>
          </a:xfrm>
          <a:prstGeom prst="rect">
            <a:avLst/>
          </a:prstGeom>
        </p:spPr>
      </p:pic>
      <p:sp>
        <p:nvSpPr>
          <p:cNvPr id="4" name="Text Placeholder 3"/>
          <p:cNvSpPr>
            <a:spLocks noGrp="1"/>
          </p:cNvSpPr>
          <p:nvPr>
            <p:ph type="body" sz="quarter" idx="17"/>
          </p:nvPr>
        </p:nvSpPr>
        <p:spPr>
          <a:xfrm>
            <a:off x="708502" y="1000901"/>
            <a:ext cx="3931920" cy="350851"/>
          </a:xfrm>
        </p:spPr>
        <p:txBody>
          <a:bodyPr/>
          <a:lstStyle/>
          <a:p>
            <a:pPr marL="0" indent="0" eaLnBrk="0" hangingPunct="0">
              <a:spcBef>
                <a:spcPts val="0"/>
              </a:spcBef>
            </a:pPr>
            <a:r>
              <a:rPr lang="en-US" b="1" dirty="0" smtClean="0">
                <a:ea typeface="Times New Roman" charset="0"/>
                <a:cs typeface="Times New Roman" charset="0"/>
              </a:rPr>
              <a:t>Delivered energy across end-use sectors</a:t>
            </a:r>
          </a:p>
          <a:p>
            <a:pPr marL="0" indent="0" eaLnBrk="0" hangingPunct="0">
              <a:spcBef>
                <a:spcPts val="0"/>
              </a:spcBef>
            </a:pPr>
            <a:r>
              <a:rPr lang="en-US" b="1" dirty="0" smtClean="0">
                <a:ea typeface="Times New Roman" charset="0"/>
                <a:cs typeface="Times New Roman" charset="0"/>
              </a:rPr>
              <a:t>AEO2021 economic growth cases</a:t>
            </a:r>
          </a:p>
          <a:p>
            <a:pPr marL="0" indent="0" eaLnBrk="0" hangingPunct="0">
              <a:spcBef>
                <a:spcPts val="0"/>
              </a:spcBef>
            </a:pPr>
            <a:r>
              <a:rPr lang="en-US" sz="1100" dirty="0" smtClean="0">
                <a:ea typeface="Times New Roman" charset="0"/>
                <a:cs typeface="Times New Roman" charset="0"/>
              </a:rPr>
              <a:t>quadrillion British thermal units</a:t>
            </a:r>
            <a:endParaRPr lang="en-US" sz="1100" dirty="0">
              <a:ea typeface="Times New Roman" charset="0"/>
              <a:cs typeface="Times New Roman" charset="0"/>
            </a:endParaRPr>
          </a:p>
        </p:txBody>
      </p:sp>
      <p:sp>
        <p:nvSpPr>
          <p:cNvPr id="12" name="TextBox 1"/>
          <p:cNvSpPr txBox="1"/>
          <p:nvPr/>
        </p:nvSpPr>
        <p:spPr bwMode="auto">
          <a:xfrm>
            <a:off x="6593397" y="3377134"/>
            <a:ext cx="1966119" cy="5892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27432" tIns="27432" rIns="27432" bIns="27432" rtlCol="0">
            <a:prstTxWarp prst="textNoShape">
              <a:avLst/>
            </a:prstTxWarp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eaLnBrk="0" hangingPunct="0"/>
            <a:r>
              <a:rPr lang="en-US" sz="1200" b="1" i="0" dirty="0" smtClean="0">
                <a:solidFill>
                  <a:schemeClr val="accent1">
                    <a:lumMod val="75000"/>
                  </a:schemeClr>
                </a:solidFill>
                <a:latin typeface="+mn-lt"/>
                <a:ea typeface="Times New Roman" charset="0"/>
                <a:cs typeface="Times New Roman" charset="0"/>
              </a:rPr>
              <a:t>High Economic</a:t>
            </a:r>
            <a:r>
              <a:rPr lang="en-US" sz="1200" b="1" i="0" baseline="0" dirty="0" smtClean="0">
                <a:solidFill>
                  <a:schemeClr val="accent1">
                    <a:lumMod val="75000"/>
                  </a:schemeClr>
                </a:solidFill>
                <a:latin typeface="+mn-lt"/>
                <a:ea typeface="Times New Roman" charset="0"/>
                <a:cs typeface="Times New Roman" charset="0"/>
              </a:rPr>
              <a:t> Growth</a:t>
            </a:r>
          </a:p>
          <a:p>
            <a:pPr eaLnBrk="0" hangingPunct="0"/>
            <a:r>
              <a:rPr lang="en-US" sz="1200" b="1" i="0" baseline="0" dirty="0" smtClean="0">
                <a:solidFill>
                  <a:schemeClr val="tx1"/>
                </a:solidFill>
                <a:latin typeface="+mn-lt"/>
                <a:ea typeface="Times New Roman" charset="0"/>
                <a:cs typeface="Times New Roman" charset="0"/>
              </a:rPr>
              <a:t>Reference </a:t>
            </a:r>
          </a:p>
          <a:p>
            <a:pPr eaLnBrk="0" hangingPunct="0"/>
            <a:r>
              <a:rPr lang="en-US" sz="1200" b="1" i="0" baseline="0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+mn-lt"/>
                <a:ea typeface="Times New Roman" charset="0"/>
                <a:cs typeface="Times New Roman" charset="0"/>
              </a:rPr>
              <a:t>Low Economic Growth</a:t>
            </a:r>
            <a:endParaRPr lang="en-US" sz="1200" i="0" dirty="0" smtClean="0">
              <a:solidFill>
                <a:schemeClr val="accent1">
                  <a:lumMod val="40000"/>
                  <a:lumOff val="60000"/>
                </a:schemeClr>
              </a:solidFill>
              <a:latin typeface="+mn-lt"/>
              <a:ea typeface="Times New Roman" charset="0"/>
              <a:cs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438522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>
          <a:xfrm>
            <a:off x="685800" y="969596"/>
            <a:ext cx="4005072" cy="411480"/>
          </a:xfrm>
        </p:spPr>
        <p:txBody>
          <a:bodyPr/>
          <a:lstStyle/>
          <a:p>
            <a:pPr marL="0" indent="0">
              <a:spcBef>
                <a:spcPts val="0"/>
              </a:spcBef>
            </a:pPr>
            <a:r>
              <a:rPr lang="en-US" b="1" dirty="0" smtClean="0"/>
              <a:t>Indexed delivered energy by end-use sector</a:t>
            </a:r>
          </a:p>
          <a:p>
            <a:pPr marL="0" indent="0">
              <a:spcBef>
                <a:spcPts val="0"/>
              </a:spcBef>
            </a:pPr>
            <a:r>
              <a:rPr lang="en-US" b="1" dirty="0" smtClean="0"/>
              <a:t>AEO2021 Reference case</a:t>
            </a:r>
          </a:p>
          <a:p>
            <a:pPr marL="0" indent="0">
              <a:spcBef>
                <a:spcPts val="0"/>
              </a:spcBef>
            </a:pPr>
            <a:r>
              <a:rPr lang="en-US" sz="1100" dirty="0" smtClean="0"/>
              <a:t>2019 = 1.0</a:t>
            </a:r>
            <a:endParaRPr lang="en-US" sz="1100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Delivered energy by end-use sector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84948DD1-5963-4816-BE5A-05BCCCAC15E0}" type="slidenum">
              <a:rPr lang="en-US" smtClean="0"/>
              <a:pPr>
                <a:defRPr/>
              </a:pPr>
              <a:t>12</a:t>
            </a:fld>
            <a:endParaRPr lang="en-US" dirty="0"/>
          </a:p>
        </p:txBody>
      </p:sp>
      <p:graphicFrame>
        <p:nvGraphicFramePr>
          <p:cNvPr id="14" name="Content Placeholder 18"/>
          <p:cNvGraphicFramePr>
            <a:graphicFrameLocks noGrp="1"/>
          </p:cNvGraphicFramePr>
          <p:nvPr>
            <p:ph type="chart" sz="quarter" idx="12"/>
            <p:extLst>
              <p:ext uri="{D42A27DB-BD31-4B8C-83A1-F6EECF244321}">
                <p14:modId xmlns:p14="http://schemas.microsoft.com/office/powerpoint/2010/main" val="492596897"/>
              </p:ext>
            </p:extLst>
          </p:nvPr>
        </p:nvGraphicFramePr>
        <p:xfrm>
          <a:off x="685800" y="1381076"/>
          <a:ext cx="8001000" cy="30083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15" name="Picture 1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032" y="163620"/>
            <a:ext cx="576228" cy="5762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19134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Rectangle 35"/>
          <p:cNvSpPr/>
          <p:nvPr/>
        </p:nvSpPr>
        <p:spPr>
          <a:xfrm>
            <a:off x="584792" y="1535772"/>
            <a:ext cx="1793284" cy="6001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0" hangingPunct="0"/>
            <a:r>
              <a:rPr lang="en-US" sz="1100" b="1" dirty="0" smtClean="0">
                <a:ea typeface="Times New Roman" charset="0"/>
                <a:cs typeface="Times New Roman" charset="0"/>
              </a:rPr>
              <a:t>Residential delivered energy intensity index</a:t>
            </a:r>
          </a:p>
          <a:p>
            <a:pPr eaLnBrk="0" hangingPunct="0"/>
            <a:r>
              <a:rPr lang="en-US" sz="1050" dirty="0" smtClean="0">
                <a:ea typeface="Times New Roman" charset="0"/>
                <a:cs typeface="Times New Roman" charset="0"/>
              </a:rPr>
              <a:t>per household</a:t>
            </a:r>
            <a:r>
              <a:rPr lang="en-US" sz="1050" b="1" dirty="0" smtClean="0">
                <a:ea typeface="Times New Roman" charset="0"/>
                <a:cs typeface="Times New Roman" charset="0"/>
              </a:rPr>
              <a:t> </a:t>
            </a:r>
            <a:endParaRPr lang="en-US" sz="1050" b="1" dirty="0">
              <a:ea typeface="Times New Roman" charset="0"/>
              <a:cs typeface="Times New Roman" charset="0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753100" y="4085842"/>
            <a:ext cx="137194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dirty="0" smtClean="0"/>
              <a:t>2000   2020      2050</a:t>
            </a:r>
            <a:endParaRPr lang="en-US" sz="1000" b="1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 smtClean="0"/>
              <a:t>Delivered energy </a:t>
            </a:r>
            <a:r>
              <a:rPr lang="en-US" dirty="0"/>
              <a:t>intensity </a:t>
            </a:r>
            <a:r>
              <a:rPr lang="en-US" dirty="0" smtClean="0"/>
              <a:t>by </a:t>
            </a:r>
            <a:r>
              <a:rPr lang="en-US" dirty="0"/>
              <a:t>sector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prstGeom prst="rect">
            <a:avLst/>
          </a:prstGeom>
        </p:spPr>
        <p:txBody>
          <a:bodyPr/>
          <a:lstStyle/>
          <a:p>
            <a:pPr>
              <a:defRPr/>
            </a:pPr>
            <a:fld id="{84948DD1-5963-4816-BE5A-05BCCCAC15E0}" type="slidenum">
              <a:rPr lang="en-US" smtClean="0"/>
              <a:pPr>
                <a:defRPr/>
              </a:pPr>
              <a:t>13</a:t>
            </a:fld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685799" y="840139"/>
            <a:ext cx="7955281" cy="674335"/>
          </a:xfrm>
        </p:spPr>
        <p:txBody>
          <a:bodyPr/>
          <a:lstStyle/>
          <a:p>
            <a:pPr marL="0" indent="0" eaLnBrk="0" hangingPunct="0">
              <a:spcBef>
                <a:spcPts val="0"/>
              </a:spcBef>
            </a:pPr>
            <a:r>
              <a:rPr lang="en-US" b="1" dirty="0">
                <a:ea typeface="Times New Roman" charset="0"/>
                <a:cs typeface="Times New Roman" charset="0"/>
              </a:rPr>
              <a:t>Indexed delivered energy intensity by </a:t>
            </a:r>
            <a:r>
              <a:rPr lang="en-US" b="1" dirty="0" smtClean="0">
                <a:ea typeface="Times New Roman" charset="0"/>
                <a:cs typeface="Times New Roman" charset="0"/>
              </a:rPr>
              <a:t>sector</a:t>
            </a:r>
          </a:p>
          <a:p>
            <a:pPr marL="0" indent="0" eaLnBrk="0" hangingPunct="0">
              <a:spcBef>
                <a:spcPts val="0"/>
              </a:spcBef>
            </a:pPr>
            <a:r>
              <a:rPr lang="en-US" b="1" dirty="0" smtClean="0">
                <a:ea typeface="Times New Roman" charset="0"/>
                <a:cs typeface="Times New Roman" charset="0"/>
              </a:rPr>
              <a:t>AEO2021 Reference case</a:t>
            </a:r>
          </a:p>
          <a:p>
            <a:pPr marL="0" indent="0" eaLnBrk="0" hangingPunct="0">
              <a:spcBef>
                <a:spcPts val="0"/>
              </a:spcBef>
            </a:pPr>
            <a:r>
              <a:rPr lang="en-US" sz="1100" dirty="0" smtClean="0">
                <a:ea typeface="Times New Roman" charset="0"/>
                <a:cs typeface="Times New Roman" charset="0"/>
              </a:rPr>
              <a:t>2019 </a:t>
            </a:r>
            <a:r>
              <a:rPr lang="en-US" sz="1100" dirty="0">
                <a:ea typeface="Times New Roman" charset="0"/>
                <a:cs typeface="Times New Roman" charset="0"/>
              </a:rPr>
              <a:t>= 1.0</a:t>
            </a:r>
          </a:p>
        </p:txBody>
      </p:sp>
      <p:sp>
        <p:nvSpPr>
          <p:cNvPr id="8" name="Text Placeholder 5"/>
          <p:cNvSpPr>
            <a:spLocks noGrp="1"/>
          </p:cNvSpPr>
          <p:nvPr>
            <p:ph type="body" sz="quarter" idx="18"/>
          </p:nvPr>
        </p:nvSpPr>
        <p:spPr>
          <a:xfrm>
            <a:off x="685800" y="4457700"/>
            <a:ext cx="8001000" cy="205740"/>
          </a:xfrm>
        </p:spPr>
        <p:txBody>
          <a:bodyPr/>
          <a:lstStyle/>
          <a:p>
            <a:r>
              <a:rPr lang="en-US" dirty="0"/>
              <a:t>Note: Energy intensity at the end-use sector level is typically measured relative to an indicator </a:t>
            </a:r>
            <a:r>
              <a:rPr lang="en-US" dirty="0" smtClean="0"/>
              <a:t>that </a:t>
            </a:r>
            <a:r>
              <a:rPr lang="en-US" dirty="0"/>
              <a:t>most directly affects delivered energy consumption within the </a:t>
            </a:r>
            <a:r>
              <a:rPr lang="en-US" dirty="0" smtClean="0"/>
              <a:t>sector (for example</a:t>
            </a:r>
            <a:r>
              <a:rPr lang="en-US" dirty="0"/>
              <a:t>, household, dollar of output, or </a:t>
            </a:r>
            <a:r>
              <a:rPr lang="en-US" dirty="0" smtClean="0"/>
              <a:t>vehicle-mile).</a:t>
            </a:r>
            <a:endParaRPr lang="en-US" dirty="0"/>
          </a:p>
        </p:txBody>
      </p:sp>
      <p:sp>
        <p:nvSpPr>
          <p:cNvPr id="24" name="Rectangle 23"/>
          <p:cNvSpPr/>
          <p:nvPr/>
        </p:nvSpPr>
        <p:spPr>
          <a:xfrm>
            <a:off x="5361849" y="1521403"/>
            <a:ext cx="2116925" cy="6001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0" hangingPunct="0"/>
            <a:r>
              <a:rPr lang="en-US" sz="1100" b="1" dirty="0" smtClean="0">
                <a:ea typeface="Times New Roman" charset="0"/>
                <a:cs typeface="Times New Roman" charset="0"/>
              </a:rPr>
              <a:t>Transportation on-road energy intensity index</a:t>
            </a:r>
            <a:endParaRPr lang="en-US" sz="1100" b="1" dirty="0" smtClean="0">
              <a:solidFill>
                <a:schemeClr val="accent5"/>
              </a:solidFill>
              <a:ea typeface="Times New Roman" charset="0"/>
              <a:cs typeface="Times New Roman" charset="0"/>
            </a:endParaRPr>
          </a:p>
          <a:p>
            <a:pPr eaLnBrk="0" hangingPunct="0"/>
            <a:r>
              <a:rPr lang="en-US" sz="1050" dirty="0" smtClean="0">
                <a:ea typeface="Times New Roman" charset="0"/>
                <a:cs typeface="Times New Roman" charset="0"/>
              </a:rPr>
              <a:t>by vehicle-mile</a:t>
            </a:r>
            <a:endParaRPr lang="en-US" sz="1050" dirty="0">
              <a:ea typeface="Times New Roman" charset="0"/>
              <a:cs typeface="Times New Roman" charset="0"/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6972839" y="1521403"/>
            <a:ext cx="2116925" cy="5924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0" hangingPunct="0"/>
            <a:r>
              <a:rPr lang="en-US" sz="1100" b="1" dirty="0" smtClean="0">
                <a:ea typeface="Times New Roman" charset="0"/>
                <a:cs typeface="Times New Roman" charset="0"/>
              </a:rPr>
              <a:t>Transportation passenger energy intensity index</a:t>
            </a:r>
          </a:p>
          <a:p>
            <a:pPr eaLnBrk="0" hangingPunct="0"/>
            <a:r>
              <a:rPr lang="en-US" sz="1050" dirty="0" smtClean="0">
                <a:ea typeface="Times New Roman" charset="0"/>
                <a:cs typeface="Times New Roman" charset="0"/>
              </a:rPr>
              <a:t>by passenger-mile</a:t>
            </a:r>
            <a:endParaRPr lang="en-US" sz="1050" dirty="0">
              <a:ea typeface="Times New Roman" charset="0"/>
              <a:cs typeface="Times New Roman" charset="0"/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3830439" y="1536627"/>
            <a:ext cx="1793284" cy="6001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0" hangingPunct="0"/>
            <a:r>
              <a:rPr lang="en-US" sz="1100" b="1" dirty="0" smtClean="0">
                <a:ea typeface="Times New Roman" charset="0"/>
                <a:cs typeface="Times New Roman" charset="0"/>
              </a:rPr>
              <a:t>Industrial delivered energy intensity index</a:t>
            </a:r>
          </a:p>
          <a:p>
            <a:pPr eaLnBrk="0" hangingPunct="0"/>
            <a:r>
              <a:rPr lang="en-US" sz="1050" dirty="0" smtClean="0">
                <a:ea typeface="Times New Roman" charset="0"/>
                <a:cs typeface="Times New Roman" charset="0"/>
              </a:rPr>
              <a:t>by dollar of output</a:t>
            </a:r>
            <a:endParaRPr lang="en-US" sz="1050" b="1" dirty="0">
              <a:ea typeface="Times New Roman" charset="0"/>
              <a:cs typeface="Times New Roman" charset="0"/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2125046" y="1533334"/>
            <a:ext cx="1864020" cy="5924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0" hangingPunct="0"/>
            <a:r>
              <a:rPr lang="en-US" sz="1100" b="1" dirty="0" smtClean="0">
                <a:ea typeface="Times New Roman" charset="0"/>
                <a:cs typeface="Times New Roman" charset="0"/>
              </a:rPr>
              <a:t>Commercial delivered energy intensity index</a:t>
            </a:r>
          </a:p>
          <a:p>
            <a:pPr eaLnBrk="0" hangingPunct="0"/>
            <a:r>
              <a:rPr lang="en-US" sz="1050" dirty="0" smtClean="0">
                <a:ea typeface="Times New Roman" charset="0"/>
                <a:cs typeface="Times New Roman" charset="0"/>
              </a:rPr>
              <a:t>by square foot of </a:t>
            </a:r>
            <a:r>
              <a:rPr lang="en-US" sz="1050" dirty="0" err="1" smtClean="0">
                <a:ea typeface="Times New Roman" charset="0"/>
                <a:cs typeface="Times New Roman" charset="0"/>
              </a:rPr>
              <a:t>floorspace</a:t>
            </a:r>
            <a:endParaRPr lang="en-US" sz="1050" b="1" dirty="0">
              <a:ea typeface="Times New Roman" charset="0"/>
              <a:cs typeface="Times New Roman" charset="0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2326821" y="4078726"/>
            <a:ext cx="137194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dirty="0"/>
              <a:t>2000   2020      2050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4035772" y="4069846"/>
            <a:ext cx="137194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dirty="0"/>
              <a:t>2000   2020      2050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5586003" y="4081346"/>
            <a:ext cx="137194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dirty="0"/>
              <a:t>2000   2020      2050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7124957" y="4081346"/>
            <a:ext cx="137194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dirty="0"/>
              <a:t>2000   2020      2050</a:t>
            </a:r>
          </a:p>
        </p:txBody>
      </p:sp>
      <p:pic>
        <p:nvPicPr>
          <p:cNvPr id="22" name="Picture 2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032" y="163620"/>
            <a:ext cx="576228" cy="576228"/>
          </a:xfrm>
          <a:prstGeom prst="rect">
            <a:avLst/>
          </a:prstGeom>
        </p:spPr>
      </p:pic>
      <p:graphicFrame>
        <p:nvGraphicFramePr>
          <p:cNvPr id="25" name="Content Placeholder 1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55670409"/>
              </p:ext>
            </p:extLst>
          </p:nvPr>
        </p:nvGraphicFramePr>
        <p:xfrm>
          <a:off x="647288" y="1817587"/>
          <a:ext cx="1308824" cy="230996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28" name="Content Placeholder 1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18068567"/>
              </p:ext>
            </p:extLst>
          </p:nvPr>
        </p:nvGraphicFramePr>
        <p:xfrm>
          <a:off x="2201157" y="1813092"/>
          <a:ext cx="1308824" cy="230996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31" name="Content Placeholder 1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50226881"/>
              </p:ext>
            </p:extLst>
          </p:nvPr>
        </p:nvGraphicFramePr>
        <p:xfrm>
          <a:off x="3910108" y="1810128"/>
          <a:ext cx="1308824" cy="230996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graphicFrame>
        <p:nvGraphicFramePr>
          <p:cNvPr id="34" name="Content Placeholder 1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65429455"/>
              </p:ext>
            </p:extLst>
          </p:nvPr>
        </p:nvGraphicFramePr>
        <p:xfrm>
          <a:off x="5407718" y="1801591"/>
          <a:ext cx="1406659" cy="230996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graphicFrame>
        <p:nvGraphicFramePr>
          <p:cNvPr id="42" name="Content Placeholder 1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30062766"/>
              </p:ext>
            </p:extLst>
          </p:nvPr>
        </p:nvGraphicFramePr>
        <p:xfrm>
          <a:off x="6950481" y="1803218"/>
          <a:ext cx="1423737" cy="230996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</p:spTree>
    <p:extLst>
      <p:ext uri="{BB962C8B-B14F-4D97-AF65-F5344CB8AC3E}">
        <p14:creationId xmlns:p14="http://schemas.microsoft.com/office/powerpoint/2010/main" val="124793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685800" y="92682"/>
            <a:ext cx="8001000" cy="761415"/>
          </a:xfrm>
        </p:spPr>
        <p:txBody>
          <a:bodyPr/>
          <a:lstStyle/>
          <a:p>
            <a:r>
              <a:rPr lang="en-US" dirty="0"/>
              <a:t>Energy production and </a:t>
            </a:r>
            <a:r>
              <a:rPr lang="en-US" dirty="0" smtClean="0"/>
              <a:t>consumption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84948DD1-5963-4816-BE5A-05BCCCAC15E0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  <p:graphicFrame>
        <p:nvGraphicFramePr>
          <p:cNvPr id="9" name="Content Placeholder 11"/>
          <p:cNvGraphicFramePr>
            <a:graphicFrameLocks noGrp="1"/>
          </p:cNvGraphicFramePr>
          <p:nvPr>
            <p:ph sz="quarter" idx="12"/>
            <p:extLst>
              <p:ext uri="{D42A27DB-BD31-4B8C-83A1-F6EECF244321}">
                <p14:modId xmlns:p14="http://schemas.microsoft.com/office/powerpoint/2010/main" val="97877756"/>
              </p:ext>
            </p:extLst>
          </p:nvPr>
        </p:nvGraphicFramePr>
        <p:xfrm>
          <a:off x="685800" y="1399387"/>
          <a:ext cx="3932238" cy="299005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 Placeholder 3"/>
          <p:cNvSpPr>
            <a:spLocks noGrp="1"/>
          </p:cNvSpPr>
          <p:nvPr>
            <p:ph type="body" sz="quarter" idx="17"/>
          </p:nvPr>
        </p:nvSpPr>
        <p:spPr>
          <a:xfrm>
            <a:off x="686118" y="1048537"/>
            <a:ext cx="3931920" cy="350851"/>
          </a:xfrm>
        </p:spPr>
        <p:txBody>
          <a:bodyPr/>
          <a:lstStyle/>
          <a:p>
            <a:pPr marL="0" indent="0" eaLnBrk="0" hangingPunct="0">
              <a:spcBef>
                <a:spcPts val="0"/>
              </a:spcBef>
            </a:pPr>
            <a:r>
              <a:rPr lang="en-US" b="1" dirty="0">
                <a:ea typeface="Times New Roman" charset="0"/>
                <a:cs typeface="Times New Roman" charset="0"/>
              </a:rPr>
              <a:t>Energy production </a:t>
            </a:r>
            <a:r>
              <a:rPr lang="en-US" b="1" dirty="0" smtClean="0">
                <a:ea typeface="Times New Roman" charset="0"/>
                <a:cs typeface="Times New Roman" charset="0"/>
              </a:rPr>
              <a:t>by source</a:t>
            </a:r>
          </a:p>
          <a:p>
            <a:pPr marL="0" indent="0" eaLnBrk="0" hangingPunct="0">
              <a:spcBef>
                <a:spcPts val="0"/>
              </a:spcBef>
            </a:pPr>
            <a:r>
              <a:rPr lang="en-US" b="1" dirty="0" smtClean="0">
                <a:ea typeface="Times New Roman" charset="0"/>
                <a:cs typeface="Times New Roman" charset="0"/>
              </a:rPr>
              <a:t>AEO2021 </a:t>
            </a:r>
            <a:r>
              <a:rPr lang="en-US" b="1" dirty="0">
                <a:ea typeface="Times New Roman" charset="0"/>
                <a:cs typeface="Times New Roman" charset="0"/>
              </a:rPr>
              <a:t>Reference </a:t>
            </a:r>
            <a:r>
              <a:rPr lang="en-US" b="1" dirty="0" smtClean="0">
                <a:ea typeface="Times New Roman" charset="0"/>
                <a:cs typeface="Times New Roman" charset="0"/>
              </a:rPr>
              <a:t>case</a:t>
            </a:r>
            <a:endParaRPr lang="en-US" b="1" dirty="0">
              <a:ea typeface="Times New Roman" charset="0"/>
              <a:cs typeface="Times New Roman" charset="0"/>
            </a:endParaRPr>
          </a:p>
          <a:p>
            <a:pPr marL="0" indent="0" eaLnBrk="0" hangingPunct="0">
              <a:spcBef>
                <a:spcPts val="0"/>
              </a:spcBef>
            </a:pPr>
            <a:r>
              <a:rPr lang="en-US" sz="1100" dirty="0">
                <a:ea typeface="Times New Roman" charset="0"/>
                <a:cs typeface="Times New Roman" charset="0"/>
              </a:rPr>
              <a:t>quadrillion British thermal units</a:t>
            </a:r>
            <a:endParaRPr lang="en-US" dirty="0">
              <a:ea typeface="Times New Roman" charset="0"/>
              <a:cs typeface="Times New Roman" charset="0"/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8"/>
          </p:nvPr>
        </p:nvSpPr>
        <p:spPr>
          <a:xfrm>
            <a:off x="4664075" y="1048536"/>
            <a:ext cx="4023360" cy="350851"/>
          </a:xfrm>
        </p:spPr>
        <p:txBody>
          <a:bodyPr lIns="0"/>
          <a:lstStyle/>
          <a:p>
            <a:pPr marL="0" lvl="0" indent="0" algn="l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 smtClean="0">
                <a:ea typeface="Times New Roman" charset="0"/>
                <a:cs typeface="Times New Roman" charset="0"/>
              </a:rPr>
              <a:t>Energy </a:t>
            </a:r>
            <a:r>
              <a:rPr lang="en-US" b="1" dirty="0">
                <a:ea typeface="Times New Roman" charset="0"/>
                <a:cs typeface="Times New Roman" charset="0"/>
              </a:rPr>
              <a:t>consumption by </a:t>
            </a:r>
            <a:r>
              <a:rPr lang="en-US" b="1" dirty="0" smtClean="0">
                <a:ea typeface="Times New Roman" charset="0"/>
                <a:cs typeface="Times New Roman" charset="0"/>
              </a:rPr>
              <a:t>fuel </a:t>
            </a:r>
          </a:p>
          <a:p>
            <a:pPr marL="0" lvl="0" indent="0" algn="l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 smtClean="0">
                <a:ea typeface="Times New Roman" charset="0"/>
                <a:cs typeface="Times New Roman" charset="0"/>
              </a:rPr>
              <a:t>AEO2021 </a:t>
            </a:r>
            <a:r>
              <a:rPr lang="en-US" b="1" dirty="0">
                <a:ea typeface="Times New Roman" charset="0"/>
                <a:cs typeface="Times New Roman" charset="0"/>
              </a:rPr>
              <a:t>Reference </a:t>
            </a:r>
            <a:r>
              <a:rPr lang="en-US" b="1" dirty="0" smtClean="0">
                <a:ea typeface="Times New Roman" charset="0"/>
                <a:cs typeface="Times New Roman" charset="0"/>
              </a:rPr>
              <a:t>case</a:t>
            </a:r>
            <a:endParaRPr lang="en-US" b="1" dirty="0">
              <a:ea typeface="Times New Roman" charset="0"/>
              <a:cs typeface="Times New Roman" charset="0"/>
            </a:endParaRPr>
          </a:p>
          <a:p>
            <a:pPr marL="0" lvl="0" indent="0" algn="l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100" kern="0" dirty="0" smtClean="0">
                <a:ea typeface="Times New Roman" charset="0"/>
                <a:cs typeface="Times New Roman" charset="0"/>
              </a:rPr>
              <a:t>quadrillion </a:t>
            </a:r>
            <a:r>
              <a:rPr lang="en-US" sz="1100" kern="0" dirty="0">
                <a:ea typeface="Times New Roman" charset="0"/>
                <a:cs typeface="Times New Roman" charset="0"/>
              </a:rPr>
              <a:t>British thermal units</a:t>
            </a:r>
            <a:endParaRPr lang="en-US" sz="1100" dirty="0">
              <a:ea typeface="Times New Roman" charset="0"/>
              <a:cs typeface="Times New Roman" charset="0"/>
            </a:endParaRPr>
          </a:p>
        </p:txBody>
      </p:sp>
      <p:graphicFrame>
        <p:nvGraphicFramePr>
          <p:cNvPr id="12" name="Content Placeholder 11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690118553"/>
              </p:ext>
            </p:extLst>
          </p:nvPr>
        </p:nvGraphicFramePr>
        <p:xfrm>
          <a:off x="4664075" y="1399387"/>
          <a:ext cx="4022725" cy="299005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10" name="Picture 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032" y="136629"/>
            <a:ext cx="576228" cy="5797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65178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642768" y="111997"/>
            <a:ext cx="8001000" cy="761415"/>
          </a:xfrm>
        </p:spPr>
        <p:txBody>
          <a:bodyPr/>
          <a:lstStyle/>
          <a:p>
            <a:r>
              <a:rPr lang="en-US" dirty="0" smtClean="0"/>
              <a:t>Energy intensity and consumption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7"/>
          </p:nvPr>
        </p:nvSpPr>
        <p:spPr>
          <a:xfrm>
            <a:off x="643086" y="1091955"/>
            <a:ext cx="3931920" cy="350851"/>
          </a:xfrm>
        </p:spPr>
        <p:txBody>
          <a:bodyPr/>
          <a:lstStyle/>
          <a:p>
            <a:pPr marL="0" indent="0" eaLnBrk="0" hangingPunct="0">
              <a:spcBef>
                <a:spcPts val="0"/>
              </a:spcBef>
            </a:pPr>
            <a:r>
              <a:rPr lang="en-US" b="1" dirty="0">
                <a:ea typeface="Times New Roman" charset="0"/>
                <a:cs typeface="Times New Roman" charset="0"/>
              </a:rPr>
              <a:t>Indexed total energy intensity of the U.S. economy</a:t>
            </a:r>
          </a:p>
          <a:p>
            <a:pPr marL="0" indent="0" eaLnBrk="0" hangingPunct="0">
              <a:spcBef>
                <a:spcPts val="0"/>
              </a:spcBef>
            </a:pPr>
            <a:r>
              <a:rPr lang="en-US" b="1" dirty="0">
                <a:ea typeface="Times New Roman" charset="0"/>
                <a:cs typeface="Times New Roman" charset="0"/>
              </a:rPr>
              <a:t>AEO2021 Reference case</a:t>
            </a:r>
          </a:p>
          <a:p>
            <a:pPr marL="0" indent="0" eaLnBrk="0" hangingPunct="0">
              <a:spcBef>
                <a:spcPts val="0"/>
              </a:spcBef>
            </a:pPr>
            <a:r>
              <a:rPr lang="en-US" sz="1100" dirty="0">
                <a:ea typeface="Times New Roman" charset="0"/>
                <a:cs typeface="Times New Roman" charset="0"/>
              </a:rPr>
              <a:t>2019 = </a:t>
            </a:r>
            <a:r>
              <a:rPr lang="en-US" sz="1100" dirty="0" smtClean="0">
                <a:ea typeface="Times New Roman" charset="0"/>
                <a:cs typeface="Times New Roman" charset="0"/>
              </a:rPr>
              <a:t>1.0</a:t>
            </a:r>
            <a:endParaRPr lang="en-US" sz="1100" dirty="0">
              <a:ea typeface="Times New Roman" charset="0"/>
              <a:cs typeface="Times New Roman" charset="0"/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8"/>
          </p:nvPr>
        </p:nvSpPr>
        <p:spPr>
          <a:xfrm>
            <a:off x="4621043" y="1091954"/>
            <a:ext cx="4023360" cy="350851"/>
          </a:xfrm>
        </p:spPr>
        <p:txBody>
          <a:bodyPr lIns="0"/>
          <a:lstStyle/>
          <a:p>
            <a:pPr marL="0" indent="0" algn="l" eaLnBrk="0" hangingPunct="0">
              <a:spcBef>
                <a:spcPts val="0"/>
              </a:spcBef>
            </a:pPr>
            <a:r>
              <a:rPr lang="en-US" b="1" dirty="0">
                <a:ea typeface="Times New Roman" charset="0"/>
                <a:cs typeface="Times New Roman" charset="0"/>
              </a:rPr>
              <a:t>Energy consumption by sector</a:t>
            </a:r>
          </a:p>
          <a:p>
            <a:pPr marL="0" indent="0" algn="l" eaLnBrk="0" hangingPunct="0">
              <a:spcBef>
                <a:spcPts val="0"/>
              </a:spcBef>
            </a:pPr>
            <a:r>
              <a:rPr lang="en-US" b="1" dirty="0">
                <a:ea typeface="Times New Roman" charset="0"/>
                <a:cs typeface="Times New Roman" charset="0"/>
              </a:rPr>
              <a:t>AEO2021 Reference case</a:t>
            </a:r>
          </a:p>
          <a:p>
            <a:pPr marL="0" indent="0" algn="l" eaLnBrk="0" hangingPunct="0">
              <a:spcBef>
                <a:spcPts val="0"/>
              </a:spcBef>
            </a:pPr>
            <a:r>
              <a:rPr lang="en-US" sz="1100" dirty="0">
                <a:ea typeface="Times New Roman" charset="0"/>
                <a:cs typeface="Times New Roman" charset="0"/>
              </a:rPr>
              <a:t>quadrillion British thermal units</a:t>
            </a:r>
          </a:p>
        </p:txBody>
      </p:sp>
      <p:graphicFrame>
        <p:nvGraphicFramePr>
          <p:cNvPr id="13" name="Content Placeholder 12"/>
          <p:cNvGraphicFramePr>
            <a:graphicFrameLocks noGrp="1"/>
          </p:cNvGraphicFramePr>
          <p:nvPr>
            <p:ph sz="quarter" idx="12"/>
            <p:extLst>
              <p:ext uri="{D42A27DB-BD31-4B8C-83A1-F6EECF244321}">
                <p14:modId xmlns:p14="http://schemas.microsoft.com/office/powerpoint/2010/main" val="1543741854"/>
              </p:ext>
            </p:extLst>
          </p:nvPr>
        </p:nvGraphicFramePr>
        <p:xfrm>
          <a:off x="642768" y="1550737"/>
          <a:ext cx="3932238" cy="288211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0" name="Content Placeholder 19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904251668"/>
              </p:ext>
            </p:extLst>
          </p:nvPr>
        </p:nvGraphicFramePr>
        <p:xfrm>
          <a:off x="4621043" y="1443593"/>
          <a:ext cx="4022725" cy="29892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4" name="TextBox 1"/>
          <p:cNvSpPr txBox="1"/>
          <p:nvPr/>
        </p:nvSpPr>
        <p:spPr bwMode="auto">
          <a:xfrm>
            <a:off x="1763206" y="1467650"/>
            <a:ext cx="976074" cy="4014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rtlCol="0">
            <a:prstTxWarp prst="textNoShape">
              <a:avLst/>
            </a:prstTxWarp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eaLnBrk="0" hangingPunct="0"/>
            <a:r>
              <a:rPr lang="en-US" sz="1200" b="0" i="0" dirty="0">
                <a:solidFill>
                  <a:schemeClr val="tx1"/>
                </a:solidFill>
                <a:latin typeface="+mn-lt"/>
                <a:ea typeface="Times New Roman" charset="0"/>
                <a:cs typeface="Times New Roman" charset="0"/>
              </a:rPr>
              <a:t>         </a:t>
            </a:r>
            <a:r>
              <a:rPr lang="en-US" sz="1200" b="1" i="0" dirty="0" smtClean="0">
                <a:solidFill>
                  <a:schemeClr val="tx1"/>
                </a:solidFill>
                <a:latin typeface="+mn-lt"/>
                <a:ea typeface="Times New Roman" charset="0"/>
                <a:cs typeface="Times New Roman" charset="0"/>
              </a:rPr>
              <a:t>2020</a:t>
            </a:r>
            <a:endParaRPr lang="en-US" sz="1050" b="0" i="0" dirty="0">
              <a:solidFill>
                <a:schemeClr val="tx1"/>
              </a:solidFill>
              <a:latin typeface="+mn-lt"/>
              <a:ea typeface="Times New Roman" charset="0"/>
              <a:cs typeface="Times New Roman" charset="0"/>
            </a:endParaRPr>
          </a:p>
          <a:p>
            <a:pPr eaLnBrk="0" hangingPunct="0"/>
            <a:r>
              <a:rPr lang="en-US" sz="1200" b="0" i="0" dirty="0">
                <a:solidFill>
                  <a:schemeClr val="tx1"/>
                </a:solidFill>
                <a:latin typeface="+mn-lt"/>
                <a:ea typeface="Times New Roman" charset="0"/>
                <a:cs typeface="Times New Roman" charset="0"/>
              </a:rPr>
              <a:t>history</a:t>
            </a:r>
            <a:r>
              <a:rPr lang="en-US" sz="1200" b="0" i="0" baseline="0" dirty="0">
                <a:solidFill>
                  <a:schemeClr val="tx1"/>
                </a:solidFill>
                <a:latin typeface="+mn-lt"/>
                <a:ea typeface="Times New Roman" charset="0"/>
                <a:cs typeface="Times New Roman" charset="0"/>
              </a:rPr>
              <a:t>    </a:t>
            </a:r>
            <a:r>
              <a:rPr lang="en-US" sz="1200" b="0" i="0" baseline="0" dirty="0" smtClean="0">
                <a:solidFill>
                  <a:schemeClr val="tx1"/>
                </a:solidFill>
                <a:latin typeface="+mn-lt"/>
                <a:ea typeface="Times New Roman" charset="0"/>
                <a:cs typeface="Times New Roman" charset="0"/>
              </a:rPr>
              <a:t> projections</a:t>
            </a:r>
            <a:endParaRPr lang="en-US" sz="1200" b="0" i="0" dirty="0">
              <a:solidFill>
                <a:schemeClr val="tx1"/>
              </a:solidFill>
              <a:latin typeface="+mn-lt"/>
              <a:ea typeface="Times New Roman" charset="0"/>
              <a:cs typeface="Times New Roman" charset="0"/>
            </a:endParaRP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032" y="136629"/>
            <a:ext cx="576228" cy="579763"/>
          </a:xfrm>
          <a:prstGeom prst="rect">
            <a:avLst/>
          </a:prstGeom>
        </p:spPr>
      </p:pic>
      <p:sp>
        <p:nvSpPr>
          <p:cNvPr id="12" name="Text Placeholder 5"/>
          <p:cNvSpPr>
            <a:spLocks noGrp="1"/>
          </p:cNvSpPr>
          <p:nvPr>
            <p:ph type="body" sz="quarter" idx="18"/>
          </p:nvPr>
        </p:nvSpPr>
        <p:spPr>
          <a:xfrm>
            <a:off x="685800" y="4457700"/>
            <a:ext cx="8001000" cy="205740"/>
          </a:xfrm>
        </p:spPr>
        <p:txBody>
          <a:bodyPr lIns="0"/>
          <a:lstStyle/>
          <a:p>
            <a:pPr marL="0" indent="0" algn="l">
              <a:spcBef>
                <a:spcPts val="0"/>
              </a:spcBef>
            </a:pPr>
            <a:r>
              <a:rPr lang="en-US" sz="1000" dirty="0"/>
              <a:t>Note: </a:t>
            </a:r>
            <a:r>
              <a:rPr lang="en-US" sz="1000" dirty="0" smtClean="0"/>
              <a:t>Total energy intensity calculation reflects primary energy, which includes electricity losses</a:t>
            </a:r>
            <a:r>
              <a:rPr lang="en-US" sz="1000" dirty="0"/>
              <a:t>.</a:t>
            </a:r>
          </a:p>
        </p:txBody>
      </p:sp>
      <p:sp>
        <p:nvSpPr>
          <p:cNvPr id="16" name="Slide Number Placeholder 7"/>
          <p:cNvSpPr>
            <a:spLocks noGrp="1"/>
          </p:cNvSpPr>
          <p:nvPr>
            <p:ph type="sldNum" sz="quarter" idx="4"/>
          </p:nvPr>
        </p:nvSpPr>
        <p:spPr>
          <a:xfrm>
            <a:off x="8641080" y="4826238"/>
            <a:ext cx="384175" cy="273844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3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58383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Petroleum consumption by sector and fuel type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84948DD1-5963-4816-BE5A-05BCCCAC15E0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  <p:graphicFrame>
        <p:nvGraphicFramePr>
          <p:cNvPr id="9" name="Content Placeholder 11"/>
          <p:cNvGraphicFramePr>
            <a:graphicFrameLocks noGrp="1"/>
          </p:cNvGraphicFramePr>
          <p:nvPr>
            <p:ph sz="quarter" idx="12"/>
            <p:extLst/>
          </p:nvPr>
        </p:nvGraphicFramePr>
        <p:xfrm>
          <a:off x="685800" y="1399387"/>
          <a:ext cx="3932238" cy="299005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0" name="Text Placeholder 3"/>
          <p:cNvSpPr>
            <a:spLocks noGrp="1"/>
          </p:cNvSpPr>
          <p:nvPr>
            <p:ph type="body" sz="quarter" idx="17"/>
          </p:nvPr>
        </p:nvSpPr>
        <p:spPr>
          <a:xfrm>
            <a:off x="686118" y="1048537"/>
            <a:ext cx="3931920" cy="350851"/>
          </a:xfrm>
        </p:spPr>
        <p:txBody>
          <a:bodyPr/>
          <a:lstStyle/>
          <a:p>
            <a:pPr marL="0" indent="0" eaLnBrk="0" hangingPunct="0">
              <a:spcBef>
                <a:spcPts val="0"/>
              </a:spcBef>
            </a:pPr>
            <a:r>
              <a:rPr lang="en-US" b="1" dirty="0" smtClean="0">
                <a:ea typeface="Times New Roman" charset="0"/>
                <a:cs typeface="Times New Roman" charset="0"/>
              </a:rPr>
              <a:t>Petroleum and other liquids consumption by sector</a:t>
            </a:r>
          </a:p>
          <a:p>
            <a:pPr marL="0" indent="0" eaLnBrk="0" hangingPunct="0">
              <a:spcBef>
                <a:spcPts val="0"/>
              </a:spcBef>
            </a:pPr>
            <a:r>
              <a:rPr lang="en-US" b="1" dirty="0" smtClean="0">
                <a:ea typeface="Times New Roman" charset="0"/>
                <a:cs typeface="Times New Roman" charset="0"/>
              </a:rPr>
              <a:t>AEO2021 </a:t>
            </a:r>
            <a:r>
              <a:rPr lang="en-US" b="1" dirty="0">
                <a:ea typeface="Times New Roman" charset="0"/>
                <a:cs typeface="Times New Roman" charset="0"/>
              </a:rPr>
              <a:t>Reference </a:t>
            </a:r>
            <a:r>
              <a:rPr lang="en-US" b="1" dirty="0" smtClean="0">
                <a:ea typeface="Times New Roman" charset="0"/>
                <a:cs typeface="Times New Roman" charset="0"/>
              </a:rPr>
              <a:t>case</a:t>
            </a:r>
            <a:endParaRPr lang="en-US" b="1" dirty="0">
              <a:ea typeface="Times New Roman" charset="0"/>
              <a:cs typeface="Times New Roman" charset="0"/>
            </a:endParaRPr>
          </a:p>
          <a:p>
            <a:pPr marL="0" indent="0" eaLnBrk="0" hangingPunct="0">
              <a:spcBef>
                <a:spcPts val="0"/>
              </a:spcBef>
            </a:pPr>
            <a:r>
              <a:rPr lang="en-US" sz="1100" dirty="0">
                <a:ea typeface="Times New Roman" charset="0"/>
                <a:cs typeface="Times New Roman" charset="0"/>
              </a:rPr>
              <a:t>quadrillion British thermal units</a:t>
            </a:r>
            <a:endParaRPr lang="en-US" dirty="0">
              <a:ea typeface="Times New Roman" charset="0"/>
              <a:cs typeface="Times New Roman" charset="0"/>
            </a:endParaRP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/>
          </p:nvPr>
        </p:nvSpPr>
        <p:spPr>
          <a:xfrm>
            <a:off x="4664075" y="1048536"/>
            <a:ext cx="4023360" cy="350851"/>
          </a:xfrm>
        </p:spPr>
        <p:txBody>
          <a:bodyPr lIns="0"/>
          <a:lstStyle/>
          <a:p>
            <a:pPr marL="0" lvl="0" indent="0" algn="l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 smtClean="0">
                <a:ea typeface="Times New Roman" charset="0"/>
                <a:cs typeface="Times New Roman" charset="0"/>
              </a:rPr>
              <a:t>Petroleum and other liquids consumption by fuel type</a:t>
            </a:r>
          </a:p>
          <a:p>
            <a:pPr marL="0" lvl="0" indent="0" algn="l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 smtClean="0">
                <a:ea typeface="Times New Roman" charset="0"/>
                <a:cs typeface="Times New Roman" charset="0"/>
              </a:rPr>
              <a:t>AEO2021 </a:t>
            </a:r>
            <a:r>
              <a:rPr lang="en-US" b="1" dirty="0">
                <a:ea typeface="Times New Roman" charset="0"/>
                <a:cs typeface="Times New Roman" charset="0"/>
              </a:rPr>
              <a:t>Reference </a:t>
            </a:r>
            <a:r>
              <a:rPr lang="en-US" b="1" dirty="0" smtClean="0">
                <a:ea typeface="Times New Roman" charset="0"/>
                <a:cs typeface="Times New Roman" charset="0"/>
              </a:rPr>
              <a:t>case</a:t>
            </a:r>
            <a:endParaRPr lang="en-US" b="1" dirty="0">
              <a:ea typeface="Times New Roman" charset="0"/>
              <a:cs typeface="Times New Roman" charset="0"/>
            </a:endParaRPr>
          </a:p>
          <a:p>
            <a:pPr marL="0" lvl="0" indent="0" algn="l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100" kern="0" dirty="0" smtClean="0">
                <a:ea typeface="Times New Roman" charset="0"/>
                <a:cs typeface="Times New Roman" charset="0"/>
              </a:rPr>
              <a:t>million barrels per day</a:t>
            </a:r>
            <a:endParaRPr lang="en-US" sz="1100" dirty="0">
              <a:ea typeface="Times New Roman" charset="0"/>
              <a:cs typeface="Times New Roman" charset="0"/>
            </a:endParaRPr>
          </a:p>
        </p:txBody>
      </p:sp>
      <p:graphicFrame>
        <p:nvGraphicFramePr>
          <p:cNvPr id="12" name="Content Placeholder 11"/>
          <p:cNvGraphicFramePr>
            <a:graphicFrameLocks noGrp="1"/>
          </p:cNvGraphicFramePr>
          <p:nvPr>
            <p:ph sz="quarter" idx="13"/>
            <p:extLst/>
          </p:nvPr>
        </p:nvGraphicFramePr>
        <p:xfrm>
          <a:off x="4664075" y="1399387"/>
          <a:ext cx="4022725" cy="299005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3" name="TextBox 1"/>
          <p:cNvSpPr txBox="1"/>
          <p:nvPr/>
        </p:nvSpPr>
        <p:spPr bwMode="auto">
          <a:xfrm>
            <a:off x="7701795" y="1556969"/>
            <a:ext cx="1208287" cy="29900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rtlCol="0">
            <a:prstTxWarp prst="textNoShape">
              <a:avLst/>
            </a:prstTxWarp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eaLnBrk="0" hangingPunct="0"/>
            <a:endParaRPr lang="en-US" sz="1200" b="1" dirty="0" smtClean="0">
              <a:solidFill>
                <a:schemeClr val="accent6"/>
              </a:solidFill>
              <a:ea typeface="Times New Roman" charset="0"/>
              <a:cs typeface="Times New Roman" charset="0"/>
            </a:endParaRPr>
          </a:p>
          <a:p>
            <a:pPr eaLnBrk="0" hangingPunct="0"/>
            <a:endParaRPr lang="en-US" sz="1200" b="1" dirty="0">
              <a:solidFill>
                <a:schemeClr val="accent6"/>
              </a:solidFill>
              <a:ea typeface="Times New Roman" charset="0"/>
              <a:cs typeface="Times New Roman" charset="0"/>
            </a:endParaRPr>
          </a:p>
          <a:p>
            <a:pPr eaLnBrk="0" hangingPunct="0"/>
            <a:r>
              <a:rPr lang="en-US" sz="1200" b="1" dirty="0" smtClean="0">
                <a:solidFill>
                  <a:schemeClr val="accent6"/>
                </a:solidFill>
                <a:ea typeface="Times New Roman" charset="0"/>
                <a:cs typeface="Times New Roman" charset="0"/>
              </a:rPr>
              <a:t>motor </a:t>
            </a:r>
            <a:r>
              <a:rPr lang="en-US" sz="1200" b="1" dirty="0">
                <a:solidFill>
                  <a:schemeClr val="accent6"/>
                </a:solidFill>
                <a:ea typeface="Times New Roman" charset="0"/>
                <a:cs typeface="Times New Roman" charset="0"/>
              </a:rPr>
              <a:t>gasoline</a:t>
            </a:r>
          </a:p>
          <a:p>
            <a:pPr eaLnBrk="0" hangingPunct="0"/>
            <a:endParaRPr lang="en-US" sz="1200" b="1" i="0" baseline="0" dirty="0" smtClean="0">
              <a:solidFill>
                <a:schemeClr val="accent3"/>
              </a:solidFill>
              <a:latin typeface="+mn-lt"/>
              <a:ea typeface="Times New Roman" charset="0"/>
              <a:cs typeface="Times New Roman" charset="0"/>
            </a:endParaRPr>
          </a:p>
          <a:p>
            <a:pPr eaLnBrk="0" hangingPunct="0"/>
            <a:endParaRPr lang="en-US" sz="1200" b="1" i="0" baseline="0" dirty="0" smtClean="0">
              <a:solidFill>
                <a:schemeClr val="accent3"/>
              </a:solidFill>
              <a:latin typeface="+mn-lt"/>
              <a:ea typeface="Times New Roman" charset="0"/>
              <a:cs typeface="Times New Roman" charset="0"/>
            </a:endParaRPr>
          </a:p>
          <a:p>
            <a:pPr eaLnBrk="0" hangingPunct="0"/>
            <a:endParaRPr lang="en-US" sz="1200" b="1" i="0" baseline="0" dirty="0" smtClean="0">
              <a:solidFill>
                <a:schemeClr val="accent3"/>
              </a:solidFill>
              <a:latin typeface="+mn-lt"/>
              <a:ea typeface="Times New Roman" charset="0"/>
              <a:cs typeface="Times New Roman" charset="0"/>
            </a:endParaRPr>
          </a:p>
          <a:p>
            <a:pPr eaLnBrk="0" hangingPunct="0"/>
            <a:r>
              <a:rPr lang="en-US" sz="1200" b="1" dirty="0">
                <a:solidFill>
                  <a:schemeClr val="accent1">
                    <a:lumMod val="75000"/>
                  </a:schemeClr>
                </a:solidFill>
                <a:ea typeface="Times New Roman" charset="0"/>
                <a:cs typeface="Times New Roman" charset="0"/>
              </a:rPr>
              <a:t>liquefied petroleum gas</a:t>
            </a:r>
          </a:p>
          <a:p>
            <a:pPr eaLnBrk="0" hangingPunct="0"/>
            <a:r>
              <a:rPr lang="en-US" sz="1200" b="1" dirty="0">
                <a:solidFill>
                  <a:schemeClr val="accent2"/>
                </a:solidFill>
                <a:ea typeface="Times New Roman" charset="0"/>
                <a:cs typeface="Times New Roman" charset="0"/>
              </a:rPr>
              <a:t>distillate fuel </a:t>
            </a:r>
            <a:r>
              <a:rPr lang="en-US" sz="1200" b="1" dirty="0" smtClean="0">
                <a:solidFill>
                  <a:schemeClr val="accent2"/>
                </a:solidFill>
                <a:ea typeface="Times New Roman" charset="0"/>
                <a:cs typeface="Times New Roman" charset="0"/>
              </a:rPr>
              <a:t>oil</a:t>
            </a:r>
          </a:p>
          <a:p>
            <a:pPr eaLnBrk="0" hangingPunct="0"/>
            <a:endParaRPr lang="en-US" sz="1200" b="1" dirty="0">
              <a:solidFill>
                <a:schemeClr val="accent2"/>
              </a:solidFill>
              <a:ea typeface="Times New Roman" charset="0"/>
              <a:cs typeface="Times New Roman" charset="0"/>
            </a:endParaRPr>
          </a:p>
          <a:p>
            <a:pPr eaLnBrk="0" hangingPunct="0"/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Times New Roman" charset="0"/>
                <a:cs typeface="Times New Roman" charset="0"/>
              </a:rPr>
              <a:t>jet fuel</a:t>
            </a:r>
            <a:endParaRPr lang="en-US" sz="1200" b="1" i="0" baseline="0" dirty="0" smtClean="0">
              <a:solidFill>
                <a:schemeClr val="tx1"/>
              </a:solidFill>
              <a:latin typeface="+mn-lt"/>
              <a:ea typeface="Times New Roman" charset="0"/>
              <a:cs typeface="Times New Roman" charset="0"/>
            </a:endParaRPr>
          </a:p>
          <a:p>
            <a:pPr eaLnBrk="0" hangingPunct="0"/>
            <a:r>
              <a:rPr lang="en-US" sz="1200" b="1" dirty="0">
                <a:solidFill>
                  <a:schemeClr val="bg1">
                    <a:lumMod val="50000"/>
                  </a:schemeClr>
                </a:solidFill>
                <a:ea typeface="Times New Roman" charset="0"/>
                <a:cs typeface="Times New Roman" charset="0"/>
              </a:rPr>
              <a:t>o</a:t>
            </a:r>
            <a:r>
              <a:rPr lang="en-US" sz="1200" b="1" dirty="0" smtClean="0">
                <a:solidFill>
                  <a:schemeClr val="bg1">
                    <a:lumMod val="50000"/>
                  </a:schemeClr>
                </a:solidFill>
                <a:ea typeface="Times New Roman" charset="0"/>
                <a:cs typeface="Times New Roman" charset="0"/>
              </a:rPr>
              <a:t>ther</a:t>
            </a:r>
          </a:p>
          <a:p>
            <a:pPr eaLnBrk="0" hangingPunct="0"/>
            <a:endParaRPr lang="en-US" sz="1200" b="1" dirty="0">
              <a:solidFill>
                <a:schemeClr val="bg1">
                  <a:lumMod val="50000"/>
                </a:schemeClr>
              </a:solidFill>
              <a:ea typeface="Times New Roman" charset="0"/>
              <a:cs typeface="Times New Roman" charset="0"/>
            </a:endParaRPr>
          </a:p>
          <a:p>
            <a:pPr eaLnBrk="0" hangingPunct="0"/>
            <a:r>
              <a:rPr lang="en-US" sz="1200" b="1" i="0" baseline="0" dirty="0" smtClean="0">
                <a:solidFill>
                  <a:schemeClr val="accent5"/>
                </a:solidFill>
                <a:latin typeface="+mn-lt"/>
                <a:ea typeface="Times New Roman" charset="0"/>
                <a:cs typeface="Times New Roman" charset="0"/>
              </a:rPr>
              <a:t>residual fuel oil</a:t>
            </a:r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032" y="136629"/>
            <a:ext cx="576228" cy="5797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77378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Energy imports and </a:t>
            </a:r>
            <a:r>
              <a:rPr lang="en-US" dirty="0" smtClean="0"/>
              <a:t>exports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84948DD1-5963-4816-BE5A-05BCCCAC15E0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  <p:graphicFrame>
        <p:nvGraphicFramePr>
          <p:cNvPr id="9" name="Content Placeholder 17"/>
          <p:cNvGraphicFramePr>
            <a:graphicFrameLocks noGrp="1"/>
          </p:cNvGraphicFramePr>
          <p:nvPr>
            <p:ph sz="quarter" idx="12"/>
            <p:extLst>
              <p:ext uri="{D42A27DB-BD31-4B8C-83A1-F6EECF244321}">
                <p14:modId xmlns:p14="http://schemas.microsoft.com/office/powerpoint/2010/main" val="2743740452"/>
              </p:ext>
            </p:extLst>
          </p:nvPr>
        </p:nvGraphicFramePr>
        <p:xfrm>
          <a:off x="685800" y="1399388"/>
          <a:ext cx="3932238" cy="29900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0" name="Content Placeholder 18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2153061384"/>
              </p:ext>
            </p:extLst>
          </p:nvPr>
        </p:nvGraphicFramePr>
        <p:xfrm>
          <a:off x="4664075" y="1399388"/>
          <a:ext cx="4022725" cy="29900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Text Placeholder 4"/>
          <p:cNvSpPr>
            <a:spLocks noGrp="1"/>
          </p:cNvSpPr>
          <p:nvPr>
            <p:ph type="body" sz="quarter" idx="18"/>
          </p:nvPr>
        </p:nvSpPr>
        <p:spPr>
          <a:xfrm>
            <a:off x="4709477" y="1069162"/>
            <a:ext cx="4023360" cy="350851"/>
          </a:xfrm>
        </p:spPr>
        <p:txBody>
          <a:bodyPr lIns="0"/>
          <a:lstStyle/>
          <a:p>
            <a:pPr marL="0" indent="0" algn="l" eaLnBrk="0" hangingPunct="0">
              <a:spcBef>
                <a:spcPts val="0"/>
              </a:spcBef>
            </a:pPr>
            <a:r>
              <a:rPr lang="en-US" b="1" dirty="0">
                <a:ea typeface="Times New Roman" charset="0"/>
                <a:cs typeface="Times New Roman" charset="0"/>
              </a:rPr>
              <a:t>Net energy imports </a:t>
            </a:r>
            <a:endParaRPr lang="en-US" b="1" dirty="0" smtClean="0">
              <a:ea typeface="Times New Roman" charset="0"/>
              <a:cs typeface="Times New Roman" charset="0"/>
            </a:endParaRPr>
          </a:p>
          <a:p>
            <a:pPr marL="0" indent="0" algn="l" eaLnBrk="0" hangingPunct="0">
              <a:spcBef>
                <a:spcPts val="0"/>
              </a:spcBef>
            </a:pPr>
            <a:r>
              <a:rPr lang="en-US" b="1" dirty="0" smtClean="0">
                <a:ea typeface="Times New Roman" charset="0"/>
                <a:cs typeface="Times New Roman" charset="0"/>
              </a:rPr>
              <a:t>AEO2021 </a:t>
            </a:r>
            <a:r>
              <a:rPr lang="en-US" b="1" dirty="0">
                <a:ea typeface="Times New Roman" charset="0"/>
                <a:cs typeface="Times New Roman" charset="0"/>
              </a:rPr>
              <a:t>Reference </a:t>
            </a:r>
            <a:r>
              <a:rPr lang="en-US" b="1" dirty="0" smtClean="0">
                <a:ea typeface="Times New Roman" charset="0"/>
                <a:cs typeface="Times New Roman" charset="0"/>
              </a:rPr>
              <a:t>case</a:t>
            </a:r>
            <a:endParaRPr lang="en-US" b="1" dirty="0">
              <a:ea typeface="Times New Roman" charset="0"/>
              <a:cs typeface="Times New Roman" charset="0"/>
            </a:endParaRPr>
          </a:p>
          <a:p>
            <a:pPr marL="0" indent="0" algn="l" eaLnBrk="0" hangingPunct="0">
              <a:spcBef>
                <a:spcPts val="0"/>
              </a:spcBef>
            </a:pPr>
            <a:r>
              <a:rPr lang="en-US" sz="1100" dirty="0">
                <a:ea typeface="Times New Roman" charset="0"/>
                <a:cs typeface="Times New Roman" charset="0"/>
              </a:rPr>
              <a:t>quadrillion British thermal units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7"/>
          </p:nvPr>
        </p:nvSpPr>
        <p:spPr>
          <a:xfrm>
            <a:off x="686118" y="1048537"/>
            <a:ext cx="3931920" cy="350851"/>
          </a:xfrm>
        </p:spPr>
        <p:txBody>
          <a:bodyPr/>
          <a:lstStyle/>
          <a:p>
            <a:pPr marL="0" indent="0" eaLnBrk="0" hangingPunct="0">
              <a:spcBef>
                <a:spcPts val="0"/>
              </a:spcBef>
            </a:pPr>
            <a:r>
              <a:rPr lang="en-US" b="1" dirty="0">
                <a:ea typeface="Times New Roman" charset="0"/>
                <a:cs typeface="Times New Roman" charset="0"/>
              </a:rPr>
              <a:t>Gross energy trade </a:t>
            </a:r>
            <a:endParaRPr lang="en-US" b="1" dirty="0" smtClean="0">
              <a:ea typeface="Times New Roman" charset="0"/>
              <a:cs typeface="Times New Roman" charset="0"/>
            </a:endParaRPr>
          </a:p>
          <a:p>
            <a:pPr marL="0" indent="0" eaLnBrk="0" hangingPunct="0">
              <a:spcBef>
                <a:spcPts val="0"/>
              </a:spcBef>
            </a:pPr>
            <a:r>
              <a:rPr lang="en-US" b="1" dirty="0" smtClean="0">
                <a:ea typeface="Times New Roman" charset="0"/>
                <a:cs typeface="Times New Roman" charset="0"/>
              </a:rPr>
              <a:t>AEO2021 </a:t>
            </a:r>
            <a:r>
              <a:rPr lang="en-US" b="1" dirty="0">
                <a:ea typeface="Times New Roman" charset="0"/>
                <a:cs typeface="Times New Roman" charset="0"/>
              </a:rPr>
              <a:t>Reference </a:t>
            </a:r>
            <a:r>
              <a:rPr lang="en-US" b="1" dirty="0" smtClean="0">
                <a:ea typeface="Times New Roman" charset="0"/>
                <a:cs typeface="Times New Roman" charset="0"/>
              </a:rPr>
              <a:t>case</a:t>
            </a:r>
            <a:endParaRPr lang="en-US" b="1" dirty="0">
              <a:ea typeface="Times New Roman" charset="0"/>
              <a:cs typeface="Times New Roman" charset="0"/>
            </a:endParaRPr>
          </a:p>
          <a:p>
            <a:pPr marL="0" indent="0" eaLnBrk="0" hangingPunct="0">
              <a:spcBef>
                <a:spcPts val="0"/>
              </a:spcBef>
            </a:pPr>
            <a:r>
              <a:rPr lang="en-US" sz="1100" dirty="0">
                <a:ea typeface="Times New Roman" charset="0"/>
                <a:cs typeface="Times New Roman" charset="0"/>
              </a:rPr>
              <a:t>quadrillion British thermal units</a:t>
            </a: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032" y="136629"/>
            <a:ext cx="576228" cy="5797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44083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Energy-related carbon dioxide emissions by sector and fuel source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84948DD1-5963-4816-BE5A-05BCCCAC15E0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  <p:graphicFrame>
        <p:nvGraphicFramePr>
          <p:cNvPr id="9" name="Content Placeholder 7"/>
          <p:cNvGraphicFramePr>
            <a:graphicFrameLocks noGrp="1"/>
          </p:cNvGraphicFramePr>
          <p:nvPr>
            <p:ph sz="quarter" idx="12"/>
            <p:extLst>
              <p:ext uri="{D42A27DB-BD31-4B8C-83A1-F6EECF244321}">
                <p14:modId xmlns:p14="http://schemas.microsoft.com/office/powerpoint/2010/main" val="1004434595"/>
              </p:ext>
            </p:extLst>
          </p:nvPr>
        </p:nvGraphicFramePr>
        <p:xfrm>
          <a:off x="685800" y="1292225"/>
          <a:ext cx="3932238" cy="30972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0" name="Content Placeholder 8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2777505646"/>
              </p:ext>
            </p:extLst>
          </p:nvPr>
        </p:nvGraphicFramePr>
        <p:xfrm>
          <a:off x="4664075" y="1292225"/>
          <a:ext cx="4022725" cy="30972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Text Placeholder 3"/>
          <p:cNvSpPr>
            <a:spLocks noGrp="1"/>
          </p:cNvSpPr>
          <p:nvPr>
            <p:ph type="body" sz="quarter" idx="17"/>
          </p:nvPr>
        </p:nvSpPr>
        <p:spPr>
          <a:xfrm>
            <a:off x="686118" y="1048537"/>
            <a:ext cx="3931920" cy="350851"/>
          </a:xfrm>
        </p:spPr>
        <p:txBody>
          <a:bodyPr/>
          <a:lstStyle/>
          <a:p>
            <a:pPr marL="0" lvl="0" indent="0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>
                <a:solidFill>
                  <a:sysClr val="windowText" lastClr="000000"/>
                </a:solidFill>
                <a:ea typeface="Times New Roman" charset="0"/>
                <a:cs typeface="Times New Roman" charset="0"/>
              </a:rPr>
              <a:t>Energy-related </a:t>
            </a:r>
            <a:r>
              <a:rPr lang="en-US" b="1" dirty="0" smtClean="0">
                <a:solidFill>
                  <a:sysClr val="windowText" lastClr="000000"/>
                </a:solidFill>
                <a:ea typeface="Times New Roman" charset="0"/>
                <a:cs typeface="Times New Roman" charset="0"/>
              </a:rPr>
              <a:t>carbon dioxide </a:t>
            </a:r>
            <a:r>
              <a:rPr lang="en-US" b="1" dirty="0">
                <a:solidFill>
                  <a:sysClr val="windowText" lastClr="000000"/>
                </a:solidFill>
                <a:ea typeface="Times New Roman" charset="0"/>
                <a:cs typeface="Times New Roman" charset="0"/>
              </a:rPr>
              <a:t>emissions </a:t>
            </a:r>
            <a:r>
              <a:rPr lang="en-US" b="1" dirty="0" smtClean="0">
                <a:solidFill>
                  <a:sysClr val="windowText" lastClr="000000"/>
                </a:solidFill>
                <a:ea typeface="Times New Roman" charset="0"/>
                <a:cs typeface="Times New Roman" charset="0"/>
              </a:rPr>
              <a:t>by </a:t>
            </a:r>
            <a:r>
              <a:rPr lang="en-US" b="1" dirty="0">
                <a:solidFill>
                  <a:sysClr val="windowText" lastClr="000000"/>
                </a:solidFill>
                <a:ea typeface="Times New Roman" charset="0"/>
                <a:cs typeface="Times New Roman" charset="0"/>
              </a:rPr>
              <a:t>sector </a:t>
            </a:r>
            <a:r>
              <a:rPr lang="en-US" b="1" dirty="0" smtClean="0">
                <a:ea typeface="Times New Roman" charset="0"/>
                <a:cs typeface="Times New Roman" charset="0"/>
              </a:rPr>
              <a:t>AEO2021 </a:t>
            </a:r>
            <a:r>
              <a:rPr lang="en-US" b="1" dirty="0">
                <a:solidFill>
                  <a:sysClr val="windowText" lastClr="000000"/>
                </a:solidFill>
                <a:ea typeface="Times New Roman" charset="0"/>
                <a:cs typeface="Times New Roman" charset="0"/>
              </a:rPr>
              <a:t>Reference </a:t>
            </a:r>
            <a:r>
              <a:rPr lang="en-US" b="1" dirty="0" smtClean="0">
                <a:solidFill>
                  <a:sysClr val="windowText" lastClr="000000"/>
                </a:solidFill>
                <a:ea typeface="Times New Roman" charset="0"/>
                <a:cs typeface="Times New Roman" charset="0"/>
              </a:rPr>
              <a:t>case</a:t>
            </a:r>
            <a:endParaRPr lang="en-US" b="1" dirty="0">
              <a:solidFill>
                <a:sysClr val="windowText" lastClr="000000"/>
              </a:solidFill>
              <a:ea typeface="Times New Roman" charset="0"/>
              <a:cs typeface="Times New Roman" charset="0"/>
            </a:endParaRPr>
          </a:p>
          <a:p>
            <a:pPr marL="0" lvl="0" indent="0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100" kern="0" dirty="0">
                <a:solidFill>
                  <a:sysClr val="windowText" lastClr="000000"/>
                </a:solidFill>
                <a:ea typeface="Times New Roman" charset="0"/>
                <a:cs typeface="Times New Roman" charset="0"/>
              </a:rPr>
              <a:t>billion metric tons</a:t>
            </a:r>
            <a:endParaRPr lang="en-US" sz="1100" dirty="0">
              <a:solidFill>
                <a:sysClr val="windowText" lastClr="000000"/>
              </a:solidFill>
              <a:ea typeface="Times New Roman" charset="0"/>
              <a:cs typeface="Times New Roman" charset="0"/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8"/>
          </p:nvPr>
        </p:nvSpPr>
        <p:spPr>
          <a:xfrm>
            <a:off x="4709477" y="1048536"/>
            <a:ext cx="4023360" cy="350851"/>
          </a:xfrm>
        </p:spPr>
        <p:txBody>
          <a:bodyPr lIns="0"/>
          <a:lstStyle/>
          <a:p>
            <a:pPr marL="0" indent="0" algn="l" eaLnBrk="0" hangingPunct="0">
              <a:spcBef>
                <a:spcPts val="0"/>
              </a:spcBef>
            </a:pPr>
            <a:r>
              <a:rPr lang="en-US" b="1" dirty="0">
                <a:solidFill>
                  <a:sysClr val="windowText" lastClr="000000"/>
                </a:solidFill>
                <a:ea typeface="Times New Roman" charset="0"/>
                <a:cs typeface="Times New Roman" charset="0"/>
              </a:rPr>
              <a:t>Energy-related </a:t>
            </a:r>
            <a:r>
              <a:rPr lang="en-US" b="1" dirty="0" smtClean="0">
                <a:solidFill>
                  <a:sysClr val="windowText" lastClr="000000"/>
                </a:solidFill>
                <a:ea typeface="Times New Roman" charset="0"/>
                <a:cs typeface="Times New Roman" charset="0"/>
              </a:rPr>
              <a:t>carbon dioxide </a:t>
            </a:r>
            <a:r>
              <a:rPr lang="en-US" b="1" dirty="0">
                <a:solidFill>
                  <a:sysClr val="windowText" lastClr="000000"/>
                </a:solidFill>
                <a:ea typeface="Times New Roman" charset="0"/>
                <a:cs typeface="Times New Roman" charset="0"/>
              </a:rPr>
              <a:t>emissions by </a:t>
            </a:r>
            <a:r>
              <a:rPr lang="en-US" b="1" dirty="0">
                <a:ea typeface="Times New Roman" charset="0"/>
                <a:cs typeface="Times New Roman" charset="0"/>
              </a:rPr>
              <a:t>f</a:t>
            </a:r>
            <a:r>
              <a:rPr lang="en-US" b="1" dirty="0">
                <a:solidFill>
                  <a:sysClr val="windowText" lastClr="000000"/>
                </a:solidFill>
                <a:ea typeface="Times New Roman" charset="0"/>
                <a:cs typeface="Times New Roman" charset="0"/>
              </a:rPr>
              <a:t>uel </a:t>
            </a:r>
            <a:endParaRPr lang="en-US" b="1" dirty="0" smtClean="0">
              <a:solidFill>
                <a:sysClr val="windowText" lastClr="000000"/>
              </a:solidFill>
              <a:ea typeface="Times New Roman" charset="0"/>
              <a:cs typeface="Times New Roman" charset="0"/>
            </a:endParaRPr>
          </a:p>
          <a:p>
            <a:pPr marL="0" indent="0" algn="l" eaLnBrk="0" hangingPunct="0">
              <a:spcBef>
                <a:spcPts val="0"/>
              </a:spcBef>
            </a:pPr>
            <a:r>
              <a:rPr lang="en-US" b="1" dirty="0" smtClean="0">
                <a:ea typeface="Times New Roman" charset="0"/>
                <a:cs typeface="Times New Roman" charset="0"/>
              </a:rPr>
              <a:t>AEO2021 </a:t>
            </a:r>
            <a:r>
              <a:rPr lang="en-US" b="1" dirty="0">
                <a:solidFill>
                  <a:sysClr val="windowText" lastClr="000000"/>
                </a:solidFill>
                <a:ea typeface="Times New Roman" charset="0"/>
                <a:cs typeface="Times New Roman" charset="0"/>
              </a:rPr>
              <a:t>Reference </a:t>
            </a:r>
            <a:r>
              <a:rPr lang="en-US" b="1" dirty="0" smtClean="0">
                <a:solidFill>
                  <a:sysClr val="windowText" lastClr="000000"/>
                </a:solidFill>
                <a:ea typeface="Times New Roman" charset="0"/>
                <a:cs typeface="Times New Roman" charset="0"/>
              </a:rPr>
              <a:t>case</a:t>
            </a:r>
            <a:endParaRPr lang="en-US" b="1" dirty="0">
              <a:solidFill>
                <a:sysClr val="windowText" lastClr="000000"/>
              </a:solidFill>
              <a:ea typeface="Times New Roman" charset="0"/>
              <a:cs typeface="Times New Roman" charset="0"/>
            </a:endParaRPr>
          </a:p>
          <a:p>
            <a:pPr marL="0" indent="0" algn="l" eaLnBrk="0" hangingPunct="0">
              <a:spcBef>
                <a:spcPts val="0"/>
              </a:spcBef>
            </a:pPr>
            <a:r>
              <a:rPr lang="en-US" sz="1100" dirty="0">
                <a:solidFill>
                  <a:sysClr val="windowText" lastClr="000000"/>
                </a:solidFill>
                <a:ea typeface="Times New Roman" charset="0"/>
                <a:cs typeface="Times New Roman" charset="0"/>
              </a:rPr>
              <a:t>billion metric </a:t>
            </a:r>
            <a:r>
              <a:rPr lang="en-US" sz="1100" dirty="0" smtClean="0">
                <a:solidFill>
                  <a:sysClr val="windowText" lastClr="000000"/>
                </a:solidFill>
                <a:ea typeface="Times New Roman" charset="0"/>
                <a:cs typeface="Times New Roman" charset="0"/>
              </a:rPr>
              <a:t>tons  </a:t>
            </a:r>
            <a:endParaRPr lang="en-US" sz="1100" dirty="0">
              <a:solidFill>
                <a:sysClr val="windowText" lastClr="000000"/>
              </a:solidFill>
              <a:ea typeface="Times New Roman" charset="0"/>
              <a:cs typeface="Times New Roman" charset="0"/>
            </a:endParaRP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032" y="136629"/>
            <a:ext cx="576228" cy="5797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11282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12" name="Title 1"/>
          <p:cNvSpPr txBox="1">
            <a:spLocks/>
          </p:cNvSpPr>
          <p:nvPr/>
        </p:nvSpPr>
        <p:spPr>
          <a:xfrm>
            <a:off x="3334876" y="1733274"/>
            <a:ext cx="5063114" cy="776247"/>
          </a:xfrm>
          <a:prstGeom prst="rect">
            <a:avLst/>
          </a:prstGeom>
        </p:spPr>
        <p:txBody>
          <a:bodyPr lIns="0" tIns="0" rIns="0" bIns="0" anchor="b" anchorCtr="0"/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1"/>
                </a:solidFill>
                <a:latin typeface="Times New Roman" pitchFamily="18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1"/>
                </a:solidFill>
                <a:latin typeface="Times New Roman" pitchFamily="18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1"/>
                </a:solidFill>
                <a:latin typeface="Times New Roman" pitchFamily="18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1"/>
                </a:solidFill>
                <a:latin typeface="Times New Roman" pitchFamily="18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1"/>
                </a:solidFill>
                <a:latin typeface="Times New Roman" pitchFamily="18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1"/>
                </a:solidFill>
                <a:latin typeface="Times New Roman" pitchFamily="18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1"/>
                </a:solidFill>
                <a:latin typeface="Times New Roman" pitchFamily="18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1"/>
                </a:solidFill>
                <a:latin typeface="Times New Roman" pitchFamily="18" charset="0"/>
              </a:defRPr>
            </a:lvl9pPr>
          </a:lstStyle>
          <a:p>
            <a:r>
              <a:rPr lang="en-US" sz="2800" dirty="0">
                <a:solidFill>
                  <a:schemeClr val="bg1"/>
                </a:solidFill>
              </a:rPr>
              <a:t>Critical </a:t>
            </a:r>
            <a:r>
              <a:rPr lang="en-US" sz="2800" dirty="0" smtClean="0">
                <a:solidFill>
                  <a:schemeClr val="bg1"/>
                </a:solidFill>
              </a:rPr>
              <a:t>drivers</a:t>
            </a:r>
            <a:endParaRPr lang="en-US" sz="2800" dirty="0">
              <a:solidFill>
                <a:schemeClr val="bg1"/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51599" y="1260618"/>
            <a:ext cx="1833750" cy="1833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58866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7"/>
          </p:nvPr>
        </p:nvSpPr>
        <p:spPr>
          <a:xfrm>
            <a:off x="731520" y="1069945"/>
            <a:ext cx="3931920" cy="350851"/>
          </a:xfrm>
        </p:spPr>
        <p:txBody>
          <a:bodyPr/>
          <a:lstStyle/>
          <a:p>
            <a:pPr marL="0" indent="0" eaLnBrk="0" hangingPunct="0">
              <a:spcBef>
                <a:spcPts val="0"/>
              </a:spcBef>
            </a:pPr>
            <a:r>
              <a:rPr lang="en-US" b="1" dirty="0" smtClean="0">
                <a:solidFill>
                  <a:sysClr val="windowText" lastClr="000000"/>
                </a:solidFill>
                <a:ea typeface="Times New Roman" charset="0"/>
                <a:cs typeface="Times New Roman" charset="0"/>
              </a:rPr>
              <a:t>North </a:t>
            </a:r>
            <a:r>
              <a:rPr lang="en-US" b="1" dirty="0">
                <a:solidFill>
                  <a:sysClr val="windowText" lastClr="000000"/>
                </a:solidFill>
                <a:ea typeface="Times New Roman" charset="0"/>
                <a:cs typeface="Times New Roman" charset="0"/>
              </a:rPr>
              <a:t>Sea Brent crude oil </a:t>
            </a:r>
            <a:r>
              <a:rPr lang="en-US" b="1" dirty="0" smtClean="0">
                <a:solidFill>
                  <a:sysClr val="windowText" lastClr="000000"/>
                </a:solidFill>
                <a:ea typeface="Times New Roman" charset="0"/>
                <a:cs typeface="Times New Roman" charset="0"/>
              </a:rPr>
              <a:t>price</a:t>
            </a:r>
            <a:endParaRPr lang="en-US" b="1" dirty="0">
              <a:solidFill>
                <a:sysClr val="windowText" lastClr="000000"/>
              </a:solidFill>
              <a:ea typeface="Times New Roman" charset="0"/>
              <a:cs typeface="Times New Roman" charset="0"/>
            </a:endParaRPr>
          </a:p>
          <a:p>
            <a:pPr marL="0" indent="0" eaLnBrk="0" hangingPunct="0">
              <a:spcBef>
                <a:spcPts val="0"/>
              </a:spcBef>
            </a:pPr>
            <a:r>
              <a:rPr lang="en-US" b="1" dirty="0" smtClean="0">
                <a:solidFill>
                  <a:sysClr val="windowText" lastClr="000000"/>
                </a:solidFill>
                <a:ea typeface="Times New Roman" charset="0"/>
                <a:cs typeface="Times New Roman" charset="0"/>
              </a:rPr>
              <a:t>AEO2021 side </a:t>
            </a:r>
            <a:r>
              <a:rPr lang="en-US" b="1" dirty="0">
                <a:solidFill>
                  <a:sysClr val="windowText" lastClr="000000"/>
                </a:solidFill>
                <a:ea typeface="Times New Roman" charset="0"/>
                <a:cs typeface="Times New Roman" charset="0"/>
              </a:rPr>
              <a:t>c</a:t>
            </a:r>
            <a:r>
              <a:rPr lang="en-US" b="1" dirty="0" smtClean="0">
                <a:solidFill>
                  <a:sysClr val="windowText" lastClr="000000"/>
                </a:solidFill>
                <a:ea typeface="Times New Roman" charset="0"/>
                <a:cs typeface="Times New Roman" charset="0"/>
              </a:rPr>
              <a:t>ases</a:t>
            </a:r>
          </a:p>
          <a:p>
            <a:pPr marL="0" indent="0" eaLnBrk="0" hangingPunct="0">
              <a:spcBef>
                <a:spcPts val="0"/>
              </a:spcBef>
            </a:pPr>
            <a:r>
              <a:rPr lang="en-US" sz="1100" dirty="0" smtClean="0">
                <a:solidFill>
                  <a:sysClr val="windowText" lastClr="000000"/>
                </a:solidFill>
                <a:ea typeface="Times New Roman" charset="0"/>
                <a:cs typeface="Times New Roman" charset="0"/>
              </a:rPr>
              <a:t>2020 </a:t>
            </a:r>
            <a:r>
              <a:rPr lang="en-US" sz="1100" dirty="0">
                <a:solidFill>
                  <a:sysClr val="windowText" lastClr="000000"/>
                </a:solidFill>
                <a:ea typeface="Times New Roman" charset="0"/>
                <a:cs typeface="Times New Roman" charset="0"/>
              </a:rPr>
              <a:t>dollars per </a:t>
            </a:r>
            <a:r>
              <a:rPr lang="en-US" sz="1100" dirty="0" smtClean="0">
                <a:solidFill>
                  <a:sysClr val="windowText" lastClr="000000"/>
                </a:solidFill>
                <a:ea typeface="Times New Roman" charset="0"/>
                <a:cs typeface="Times New Roman" charset="0"/>
              </a:rPr>
              <a:t>barrel</a:t>
            </a:r>
            <a:endParaRPr lang="en-US" sz="1100" dirty="0">
              <a:solidFill>
                <a:sysClr val="windowText" lastClr="000000"/>
              </a:solidFill>
              <a:ea typeface="Times New Roman" charset="0"/>
              <a:cs typeface="Times New Roman" charset="0"/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8"/>
          </p:nvPr>
        </p:nvSpPr>
        <p:spPr>
          <a:xfrm>
            <a:off x="4663440" y="1052274"/>
            <a:ext cx="4023360" cy="350851"/>
          </a:xfrm>
        </p:spPr>
        <p:txBody>
          <a:bodyPr lIns="0"/>
          <a:lstStyle/>
          <a:p>
            <a:pPr marL="0" indent="0" algn="l" eaLnBrk="0" hangingPunct="0">
              <a:spcBef>
                <a:spcPts val="0"/>
              </a:spcBef>
            </a:pPr>
            <a:r>
              <a:rPr lang="en-US" b="1" dirty="0">
                <a:solidFill>
                  <a:sysClr val="windowText" lastClr="000000"/>
                </a:solidFill>
                <a:latin typeface="Arial" panose="020B0604020202020204" pitchFamily="34" charset="0"/>
                <a:ea typeface="Times New Roman" charset="0"/>
                <a:cs typeface="Arial" panose="020B0604020202020204" pitchFamily="34" charset="0"/>
              </a:rPr>
              <a:t>N</a:t>
            </a:r>
            <a:r>
              <a:rPr lang="en-US" b="1" dirty="0" smtClean="0">
                <a:solidFill>
                  <a:sysClr val="windowText" lastClr="000000"/>
                </a:solidFill>
                <a:latin typeface="Arial" panose="020B0604020202020204" pitchFamily="34" charset="0"/>
                <a:ea typeface="Times New Roman" charset="0"/>
                <a:cs typeface="Arial" panose="020B0604020202020204" pitchFamily="34" charset="0"/>
              </a:rPr>
              <a:t>atural </a:t>
            </a:r>
            <a:r>
              <a:rPr lang="en-US" b="1" dirty="0">
                <a:solidFill>
                  <a:sysClr val="windowText" lastClr="000000"/>
                </a:solidFill>
                <a:latin typeface="Arial" panose="020B0604020202020204" pitchFamily="34" charset="0"/>
                <a:ea typeface="Times New Roman" charset="0"/>
                <a:cs typeface="Arial" panose="020B0604020202020204" pitchFamily="34" charset="0"/>
              </a:rPr>
              <a:t>gas price at Henry </a:t>
            </a:r>
            <a:r>
              <a:rPr lang="en-US" b="1" dirty="0" smtClean="0">
                <a:solidFill>
                  <a:sysClr val="windowText" lastClr="000000"/>
                </a:solidFill>
                <a:latin typeface="Arial" panose="020B0604020202020204" pitchFamily="34" charset="0"/>
                <a:ea typeface="Times New Roman" charset="0"/>
                <a:cs typeface="Arial" panose="020B0604020202020204" pitchFamily="34" charset="0"/>
              </a:rPr>
              <a:t>Hub</a:t>
            </a:r>
          </a:p>
          <a:p>
            <a:pPr marL="0" indent="0" algn="l" eaLnBrk="0" hangingPunct="0">
              <a:spcBef>
                <a:spcPts val="0"/>
              </a:spcBef>
            </a:pPr>
            <a:r>
              <a:rPr lang="en-US" b="1" dirty="0" smtClean="0">
                <a:solidFill>
                  <a:sysClr val="windowText" lastClr="000000"/>
                </a:solidFill>
                <a:latin typeface="Arial" panose="020B0604020202020204" pitchFamily="34" charset="0"/>
                <a:ea typeface="Times New Roman" charset="0"/>
                <a:cs typeface="Arial" panose="020B0604020202020204" pitchFamily="34" charset="0"/>
              </a:rPr>
              <a:t>AEO2021 side cases</a:t>
            </a:r>
          </a:p>
          <a:p>
            <a:pPr marL="0" indent="0" algn="l" eaLnBrk="0" hangingPunct="0">
              <a:spcBef>
                <a:spcPts val="0"/>
              </a:spcBef>
            </a:pPr>
            <a:r>
              <a:rPr lang="en-US" sz="1100" dirty="0" smtClean="0">
                <a:solidFill>
                  <a:sysClr val="windowText" lastClr="000000"/>
                </a:solidFill>
                <a:latin typeface="Arial" panose="020B0604020202020204" pitchFamily="34" charset="0"/>
                <a:ea typeface="Times New Roman" charset="0"/>
                <a:cs typeface="Arial" panose="020B0604020202020204" pitchFamily="34" charset="0"/>
              </a:rPr>
              <a:t>2020 dollars per million British thermal units</a:t>
            </a:r>
            <a:endParaRPr lang="en-US" sz="1100" dirty="0">
              <a:solidFill>
                <a:sysClr val="windowText" lastClr="000000"/>
              </a:solidFill>
              <a:ea typeface="Times New Roman" charset="0"/>
              <a:cs typeface="Times New Roman" charset="0"/>
            </a:endParaRP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Crude oil price assumptions and natural gas price </a:t>
            </a:r>
            <a:r>
              <a:rPr lang="en-US" dirty="0" smtClean="0"/>
              <a:t>projections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84948DD1-5963-4816-BE5A-05BCCCAC15E0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  <p:graphicFrame>
        <p:nvGraphicFramePr>
          <p:cNvPr id="9" name="Content Placeholder 18"/>
          <p:cNvGraphicFramePr>
            <a:graphicFrameLocks noGrp="1"/>
          </p:cNvGraphicFramePr>
          <p:nvPr>
            <p:ph sz="quarter" idx="12"/>
            <p:extLst>
              <p:ext uri="{D42A27DB-BD31-4B8C-83A1-F6EECF244321}">
                <p14:modId xmlns:p14="http://schemas.microsoft.com/office/powerpoint/2010/main" val="3105812794"/>
              </p:ext>
            </p:extLst>
          </p:nvPr>
        </p:nvGraphicFramePr>
        <p:xfrm>
          <a:off x="685800" y="1438467"/>
          <a:ext cx="3932238" cy="295097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0" name="Content Placeholder 21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2835958474"/>
              </p:ext>
            </p:extLst>
          </p:nvPr>
        </p:nvGraphicFramePr>
        <p:xfrm>
          <a:off x="4664075" y="1438467"/>
          <a:ext cx="4022725" cy="295097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12" name="Picture 1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032" y="163620"/>
            <a:ext cx="576228" cy="5762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42820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7"/>
          </p:nvPr>
        </p:nvSpPr>
        <p:spPr>
          <a:xfrm>
            <a:off x="731520" y="1059393"/>
            <a:ext cx="3931920" cy="350851"/>
          </a:xfrm>
        </p:spPr>
        <p:txBody>
          <a:bodyPr/>
          <a:lstStyle/>
          <a:p>
            <a:pPr marL="0" indent="0" eaLnBrk="0" hangingPunct="0">
              <a:spcBef>
                <a:spcPts val="0"/>
              </a:spcBef>
            </a:pPr>
            <a:r>
              <a:rPr lang="en-US" b="1" dirty="0" smtClean="0">
                <a:ea typeface="Times New Roman" charset="0"/>
                <a:cs typeface="Times New Roman" charset="0"/>
              </a:rPr>
              <a:t>U.S. gross </a:t>
            </a:r>
            <a:r>
              <a:rPr lang="en-US" b="1" dirty="0">
                <a:ea typeface="Times New Roman" charset="0"/>
                <a:cs typeface="Times New Roman" charset="0"/>
              </a:rPr>
              <a:t>domestic product </a:t>
            </a:r>
            <a:r>
              <a:rPr lang="en-US" b="1" dirty="0" smtClean="0">
                <a:ea typeface="Times New Roman" charset="0"/>
                <a:cs typeface="Times New Roman" charset="0"/>
              </a:rPr>
              <a:t>assumptions</a:t>
            </a:r>
          </a:p>
          <a:p>
            <a:pPr marL="0" indent="0" eaLnBrk="0" hangingPunct="0">
              <a:spcBef>
                <a:spcPts val="0"/>
              </a:spcBef>
            </a:pPr>
            <a:r>
              <a:rPr lang="en-US" b="1" dirty="0">
                <a:ea typeface="Times New Roman" charset="0"/>
                <a:cs typeface="Times New Roman" charset="0"/>
              </a:rPr>
              <a:t>AEO2021 economic growth </a:t>
            </a:r>
            <a:r>
              <a:rPr lang="en-US" b="1" dirty="0" smtClean="0">
                <a:ea typeface="Times New Roman" charset="0"/>
                <a:cs typeface="Times New Roman" charset="0"/>
              </a:rPr>
              <a:t>cases</a:t>
            </a:r>
            <a:endParaRPr lang="en-US" b="1" dirty="0">
              <a:ea typeface="Times New Roman" charset="0"/>
              <a:cs typeface="Times New Roman" charset="0"/>
            </a:endParaRPr>
          </a:p>
          <a:p>
            <a:pPr marL="0" indent="0" eaLnBrk="0" hangingPunct="0">
              <a:spcBef>
                <a:spcPts val="0"/>
              </a:spcBef>
            </a:pPr>
            <a:r>
              <a:rPr lang="en-US" sz="1100" dirty="0">
                <a:ea typeface="Times New Roman" charset="0"/>
                <a:cs typeface="Times New Roman" charset="0"/>
              </a:rPr>
              <a:t>trillion 2012 dollars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8"/>
          </p:nvPr>
        </p:nvSpPr>
        <p:spPr>
          <a:xfrm>
            <a:off x="4663757" y="1059393"/>
            <a:ext cx="4023360" cy="350851"/>
          </a:xfrm>
        </p:spPr>
        <p:txBody>
          <a:bodyPr lIns="0"/>
          <a:lstStyle/>
          <a:p>
            <a:pPr marL="0" indent="0" algn="l" eaLnBrk="0" hangingPunct="0">
              <a:spcBef>
                <a:spcPts val="0"/>
              </a:spcBef>
            </a:pPr>
            <a:r>
              <a:rPr lang="en-US" b="1" dirty="0" smtClean="0">
                <a:ea typeface="Times New Roman" charset="0"/>
                <a:cs typeface="Times New Roman" charset="0"/>
              </a:rPr>
              <a:t>U.S</a:t>
            </a:r>
            <a:r>
              <a:rPr lang="en-US" b="1" dirty="0">
                <a:ea typeface="Times New Roman" charset="0"/>
                <a:cs typeface="Times New Roman" charset="0"/>
              </a:rPr>
              <a:t>. population </a:t>
            </a:r>
            <a:r>
              <a:rPr lang="en-US" b="1" dirty="0" smtClean="0">
                <a:ea typeface="Times New Roman" charset="0"/>
                <a:cs typeface="Times New Roman" charset="0"/>
              </a:rPr>
              <a:t>assumptions</a:t>
            </a:r>
          </a:p>
          <a:p>
            <a:pPr marL="0" indent="0" algn="l" eaLnBrk="0" hangingPunct="0">
              <a:spcBef>
                <a:spcPts val="0"/>
              </a:spcBef>
            </a:pPr>
            <a:r>
              <a:rPr lang="en-US" b="1" dirty="0">
                <a:ea typeface="Times New Roman" charset="0"/>
                <a:cs typeface="Times New Roman" charset="0"/>
              </a:rPr>
              <a:t>AEO2021 economic growth </a:t>
            </a:r>
            <a:r>
              <a:rPr lang="en-US" b="1" dirty="0" smtClean="0">
                <a:ea typeface="Times New Roman" charset="0"/>
                <a:cs typeface="Times New Roman" charset="0"/>
              </a:rPr>
              <a:t>cases</a:t>
            </a:r>
            <a:endParaRPr lang="en-US" b="1" dirty="0">
              <a:ea typeface="Times New Roman" charset="0"/>
              <a:cs typeface="Times New Roman" charset="0"/>
            </a:endParaRPr>
          </a:p>
          <a:p>
            <a:pPr marL="0" indent="0" algn="l" eaLnBrk="0" hangingPunct="0">
              <a:spcBef>
                <a:spcPts val="0"/>
              </a:spcBef>
            </a:pPr>
            <a:r>
              <a:rPr lang="en-US" sz="1100" dirty="0">
                <a:ea typeface="Times New Roman" charset="0"/>
                <a:cs typeface="Times New Roman" charset="0"/>
              </a:rPr>
              <a:t>millions</a:t>
            </a: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Gross domestic product </a:t>
            </a:r>
            <a:r>
              <a:rPr lang="en-US" dirty="0"/>
              <a:t>and population growth </a:t>
            </a:r>
            <a:r>
              <a:rPr lang="en-US" dirty="0" smtClean="0"/>
              <a:t>assumptions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84948DD1-5963-4816-BE5A-05BCCCAC15E0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  <p:graphicFrame>
        <p:nvGraphicFramePr>
          <p:cNvPr id="9" name="Content Placeholder 16"/>
          <p:cNvGraphicFramePr>
            <a:graphicFrameLocks noGrp="1"/>
          </p:cNvGraphicFramePr>
          <p:nvPr>
            <p:ph sz="quarter" idx="12"/>
            <p:extLst>
              <p:ext uri="{D42A27DB-BD31-4B8C-83A1-F6EECF244321}">
                <p14:modId xmlns:p14="http://schemas.microsoft.com/office/powerpoint/2010/main" val="223258963"/>
              </p:ext>
            </p:extLst>
          </p:nvPr>
        </p:nvGraphicFramePr>
        <p:xfrm>
          <a:off x="685800" y="1410244"/>
          <a:ext cx="3932238" cy="297919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0" name="Content Placeholder 19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3317292393"/>
              </p:ext>
            </p:extLst>
          </p:nvPr>
        </p:nvGraphicFramePr>
        <p:xfrm>
          <a:off x="4664075" y="1410244"/>
          <a:ext cx="4022725" cy="297919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pic>
        <p:nvPicPr>
          <p:cNvPr id="11" name="Picture 10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3032" y="163620"/>
            <a:ext cx="576228" cy="576228"/>
          </a:xfrm>
          <a:prstGeom prst="rect">
            <a:avLst/>
          </a:prstGeom>
        </p:spPr>
      </p:pic>
      <p:sp>
        <p:nvSpPr>
          <p:cNvPr id="12" name="TextBox 1"/>
          <p:cNvSpPr txBox="1"/>
          <p:nvPr/>
        </p:nvSpPr>
        <p:spPr bwMode="auto">
          <a:xfrm>
            <a:off x="6520835" y="2968593"/>
            <a:ext cx="1825643" cy="5750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27432" tIns="27432" rIns="27432" bIns="27432" rtlCol="0">
            <a:prstTxWarp prst="textNoShape">
              <a:avLst/>
            </a:prstTxWarp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eaLnBrk="0" hangingPunct="0"/>
            <a:r>
              <a:rPr lang="en-US" sz="1200" b="1" i="0" dirty="0" smtClean="0">
                <a:solidFill>
                  <a:schemeClr val="accent1">
                    <a:lumMod val="75000"/>
                  </a:schemeClr>
                </a:solidFill>
                <a:latin typeface="+mn-lt"/>
                <a:ea typeface="Times New Roman" charset="0"/>
                <a:cs typeface="Times New Roman" charset="0"/>
              </a:rPr>
              <a:t>High Economic</a:t>
            </a:r>
            <a:r>
              <a:rPr lang="en-US" sz="1200" b="1" i="0" baseline="0" dirty="0" smtClean="0">
                <a:solidFill>
                  <a:schemeClr val="accent1">
                    <a:lumMod val="75000"/>
                  </a:schemeClr>
                </a:solidFill>
                <a:latin typeface="+mn-lt"/>
                <a:ea typeface="Times New Roman" charset="0"/>
                <a:cs typeface="Times New Roman" charset="0"/>
              </a:rPr>
              <a:t> Growth</a:t>
            </a:r>
          </a:p>
          <a:p>
            <a:pPr eaLnBrk="0" hangingPunct="0"/>
            <a:r>
              <a:rPr lang="en-US" sz="1200" b="1" i="0" baseline="0" dirty="0" smtClean="0">
                <a:solidFill>
                  <a:schemeClr val="tx1"/>
                </a:solidFill>
                <a:latin typeface="+mn-lt"/>
                <a:ea typeface="Times New Roman" charset="0"/>
                <a:cs typeface="Times New Roman" charset="0"/>
              </a:rPr>
              <a:t>Reference </a:t>
            </a:r>
          </a:p>
          <a:p>
            <a:pPr eaLnBrk="0" hangingPunct="0"/>
            <a:r>
              <a:rPr lang="en-US" sz="1200" b="1" i="0" baseline="0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+mn-lt"/>
                <a:ea typeface="Times New Roman" charset="0"/>
                <a:cs typeface="Times New Roman" charset="0"/>
              </a:rPr>
              <a:t>Low Economic Growth</a:t>
            </a:r>
            <a:endParaRPr lang="en-US" sz="1200" i="0" dirty="0" smtClean="0">
              <a:solidFill>
                <a:schemeClr val="accent1">
                  <a:lumMod val="40000"/>
                  <a:lumOff val="60000"/>
                </a:schemeClr>
              </a:solidFill>
              <a:latin typeface="+mn-lt"/>
              <a:ea typeface="Times New Roman" charset="0"/>
              <a:cs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55025458"/>
      </p:ext>
    </p:extLst>
  </p:cSld>
  <p:clrMapOvr>
    <a:masterClrMapping/>
  </p:clrMapOvr>
</p:sld>
</file>

<file path=ppt/theme/theme1.xml><?xml version="1.0" encoding="utf-8"?>
<a:theme xmlns:a="http://schemas.openxmlformats.org/drawingml/2006/main" name="eia_template_16x9">
  <a:themeElements>
    <a:clrScheme name="EIA">
      <a:dk1>
        <a:srgbClr val="000000"/>
      </a:dk1>
      <a:lt1>
        <a:srgbClr val="FFFFFF"/>
      </a:lt1>
      <a:dk2>
        <a:srgbClr val="003953"/>
      </a:dk2>
      <a:lt2>
        <a:srgbClr val="333333"/>
      </a:lt2>
      <a:accent1>
        <a:srgbClr val="0096D7"/>
      </a:accent1>
      <a:accent2>
        <a:srgbClr val="BD732A"/>
      </a:accent2>
      <a:accent3>
        <a:srgbClr val="5D9732"/>
      </a:accent3>
      <a:accent4>
        <a:srgbClr val="FFC702"/>
      </a:accent4>
      <a:accent5>
        <a:srgbClr val="A33340"/>
      </a:accent5>
      <a:accent6>
        <a:srgbClr val="675005"/>
      </a:accent6>
      <a:hlink>
        <a:srgbClr val="0096D7"/>
      </a:hlink>
      <a:folHlink>
        <a:srgbClr val="5D9732"/>
      </a:folHlink>
    </a:clrScheme>
    <a:fontScheme name="EIA 1">
      <a:majorFont>
        <a:latin typeface="Times New Roman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EOtemplatenew2020" id="{22974630-7C29-4446-A3AF-BF6DC17F8D11}" vid="{67E6A860-A119-471C-8D66-7B6EFF9AB45B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EIA">
    <a:dk1>
      <a:srgbClr val="000000"/>
    </a:dk1>
    <a:lt1>
      <a:srgbClr val="FFFFFF"/>
    </a:lt1>
    <a:dk2>
      <a:srgbClr val="003953"/>
    </a:dk2>
    <a:lt2>
      <a:srgbClr val="333333"/>
    </a:lt2>
    <a:accent1>
      <a:srgbClr val="0096D7"/>
    </a:accent1>
    <a:accent2>
      <a:srgbClr val="BD732A"/>
    </a:accent2>
    <a:accent3>
      <a:srgbClr val="5D9732"/>
    </a:accent3>
    <a:accent4>
      <a:srgbClr val="FFC702"/>
    </a:accent4>
    <a:accent5>
      <a:srgbClr val="A33340"/>
    </a:accent5>
    <a:accent6>
      <a:srgbClr val="675005"/>
    </a:accent6>
    <a:hlink>
      <a:srgbClr val="0096D7"/>
    </a:hlink>
    <a:folHlink>
      <a:srgbClr val="5D9732"/>
    </a:folHlink>
  </a:clrScheme>
  <a:fontScheme name="EIA 1">
    <a:majorFont>
      <a:latin typeface="Times New Roman"/>
      <a:ea typeface=""/>
      <a:cs typeface=""/>
    </a:majorFont>
    <a:minorFont>
      <a:latin typeface="Arial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tint val="100000"/>
              <a:shade val="100000"/>
              <a:satMod val="130000"/>
            </a:schemeClr>
          </a:gs>
          <a:gs pos="100000">
            <a:schemeClr val="phClr">
              <a:tint val="50000"/>
              <a:shade val="100000"/>
              <a:satMod val="350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0.xml><?xml version="1.0" encoding="utf-8"?>
<a:themeOverride xmlns:a="http://schemas.openxmlformats.org/drawingml/2006/main">
  <a:clrScheme name="EIA">
    <a:dk1>
      <a:srgbClr val="000000"/>
    </a:dk1>
    <a:lt1>
      <a:srgbClr val="FFFFFF"/>
    </a:lt1>
    <a:dk2>
      <a:srgbClr val="003953"/>
    </a:dk2>
    <a:lt2>
      <a:srgbClr val="333333"/>
    </a:lt2>
    <a:accent1>
      <a:srgbClr val="0096D7"/>
    </a:accent1>
    <a:accent2>
      <a:srgbClr val="BD732A"/>
    </a:accent2>
    <a:accent3>
      <a:srgbClr val="5D9732"/>
    </a:accent3>
    <a:accent4>
      <a:srgbClr val="FFC702"/>
    </a:accent4>
    <a:accent5>
      <a:srgbClr val="A33340"/>
    </a:accent5>
    <a:accent6>
      <a:srgbClr val="675005"/>
    </a:accent6>
    <a:hlink>
      <a:srgbClr val="0096D7"/>
    </a:hlink>
    <a:folHlink>
      <a:srgbClr val="5D9732"/>
    </a:folHlink>
  </a:clrScheme>
  <a:fontScheme name="EIA 1">
    <a:majorFont>
      <a:latin typeface="Times New Roman"/>
      <a:ea typeface=""/>
      <a:cs typeface=""/>
    </a:majorFont>
    <a:minorFont>
      <a:latin typeface="Arial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11.xml><?xml version="1.0" encoding="utf-8"?>
<a:themeOverride xmlns:a="http://schemas.openxmlformats.org/drawingml/2006/main">
  <a:clrScheme name="EIA">
    <a:dk1>
      <a:srgbClr val="000000"/>
    </a:dk1>
    <a:lt1>
      <a:srgbClr val="FFFFFF"/>
    </a:lt1>
    <a:dk2>
      <a:srgbClr val="003953"/>
    </a:dk2>
    <a:lt2>
      <a:srgbClr val="333333"/>
    </a:lt2>
    <a:accent1>
      <a:srgbClr val="0096D7"/>
    </a:accent1>
    <a:accent2>
      <a:srgbClr val="BD732A"/>
    </a:accent2>
    <a:accent3>
      <a:srgbClr val="5D9732"/>
    </a:accent3>
    <a:accent4>
      <a:srgbClr val="FFC702"/>
    </a:accent4>
    <a:accent5>
      <a:srgbClr val="A33340"/>
    </a:accent5>
    <a:accent6>
      <a:srgbClr val="675005"/>
    </a:accent6>
    <a:hlink>
      <a:srgbClr val="0096D7"/>
    </a:hlink>
    <a:folHlink>
      <a:srgbClr val="5D9732"/>
    </a:folHlink>
  </a:clrScheme>
  <a:fontScheme name="Office">
    <a:majorFont>
      <a:latin typeface="Calibri Light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12.xml><?xml version="1.0" encoding="utf-8"?>
<a:themeOverride xmlns:a="http://schemas.openxmlformats.org/drawingml/2006/main">
  <a:clrScheme name="EIA">
    <a:dk1>
      <a:srgbClr val="000000"/>
    </a:dk1>
    <a:lt1>
      <a:srgbClr val="FFFFFF"/>
    </a:lt1>
    <a:dk2>
      <a:srgbClr val="003953"/>
    </a:dk2>
    <a:lt2>
      <a:srgbClr val="333333"/>
    </a:lt2>
    <a:accent1>
      <a:srgbClr val="0096D7"/>
    </a:accent1>
    <a:accent2>
      <a:srgbClr val="BD732A"/>
    </a:accent2>
    <a:accent3>
      <a:srgbClr val="5D9732"/>
    </a:accent3>
    <a:accent4>
      <a:srgbClr val="FFC702"/>
    </a:accent4>
    <a:accent5>
      <a:srgbClr val="A33340"/>
    </a:accent5>
    <a:accent6>
      <a:srgbClr val="675005"/>
    </a:accent6>
    <a:hlink>
      <a:srgbClr val="0096D7"/>
    </a:hlink>
    <a:folHlink>
      <a:srgbClr val="5D9732"/>
    </a:folHlink>
  </a:clrScheme>
  <a:fontScheme name="EIA 1">
    <a:majorFont>
      <a:latin typeface="Times New Roman"/>
      <a:ea typeface=""/>
      <a:cs typeface=""/>
    </a:majorFont>
    <a:minorFont>
      <a:latin typeface="Arial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tint val="100000"/>
              <a:shade val="100000"/>
              <a:satMod val="130000"/>
            </a:schemeClr>
          </a:gs>
          <a:gs pos="100000">
            <a:schemeClr val="phClr">
              <a:tint val="50000"/>
              <a:shade val="100000"/>
              <a:satMod val="350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3.xml><?xml version="1.0" encoding="utf-8"?>
<a:themeOverride xmlns:a="http://schemas.openxmlformats.org/drawingml/2006/main">
  <a:clrScheme name="EIA">
    <a:dk1>
      <a:srgbClr val="000000"/>
    </a:dk1>
    <a:lt1>
      <a:srgbClr val="FFFFFF"/>
    </a:lt1>
    <a:dk2>
      <a:srgbClr val="003953"/>
    </a:dk2>
    <a:lt2>
      <a:srgbClr val="333333"/>
    </a:lt2>
    <a:accent1>
      <a:srgbClr val="0096D7"/>
    </a:accent1>
    <a:accent2>
      <a:srgbClr val="BD732A"/>
    </a:accent2>
    <a:accent3>
      <a:srgbClr val="5D9732"/>
    </a:accent3>
    <a:accent4>
      <a:srgbClr val="FFC702"/>
    </a:accent4>
    <a:accent5>
      <a:srgbClr val="A33340"/>
    </a:accent5>
    <a:accent6>
      <a:srgbClr val="675005"/>
    </a:accent6>
    <a:hlink>
      <a:srgbClr val="0096D7"/>
    </a:hlink>
    <a:folHlink>
      <a:srgbClr val="5D9732"/>
    </a:folHlink>
  </a:clrScheme>
  <a:fontScheme name="EIA 1">
    <a:majorFont>
      <a:latin typeface="Times New Roman"/>
      <a:ea typeface=""/>
      <a:cs typeface=""/>
    </a:majorFont>
    <a:minorFont>
      <a:latin typeface="Arial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tint val="100000"/>
              <a:shade val="100000"/>
              <a:satMod val="130000"/>
            </a:schemeClr>
          </a:gs>
          <a:gs pos="100000">
            <a:schemeClr val="phClr">
              <a:tint val="50000"/>
              <a:shade val="100000"/>
              <a:satMod val="350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4.xml><?xml version="1.0" encoding="utf-8"?>
<a:themeOverride xmlns:a="http://schemas.openxmlformats.org/drawingml/2006/main">
  <a:clrScheme name="EIA">
    <a:dk1>
      <a:srgbClr val="000000"/>
    </a:dk1>
    <a:lt1>
      <a:srgbClr val="FFFFFF"/>
    </a:lt1>
    <a:dk2>
      <a:srgbClr val="003953"/>
    </a:dk2>
    <a:lt2>
      <a:srgbClr val="333333"/>
    </a:lt2>
    <a:accent1>
      <a:srgbClr val="0096D7"/>
    </a:accent1>
    <a:accent2>
      <a:srgbClr val="BD732A"/>
    </a:accent2>
    <a:accent3>
      <a:srgbClr val="5D9732"/>
    </a:accent3>
    <a:accent4>
      <a:srgbClr val="FFC702"/>
    </a:accent4>
    <a:accent5>
      <a:srgbClr val="A33340"/>
    </a:accent5>
    <a:accent6>
      <a:srgbClr val="675005"/>
    </a:accent6>
    <a:hlink>
      <a:srgbClr val="0096D7"/>
    </a:hlink>
    <a:folHlink>
      <a:srgbClr val="5D9732"/>
    </a:folHlink>
  </a:clrScheme>
  <a:fontScheme name="EIA 1">
    <a:majorFont>
      <a:latin typeface="Times New Roman"/>
      <a:ea typeface=""/>
      <a:cs typeface=""/>
    </a:majorFont>
    <a:minorFont>
      <a:latin typeface="Arial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tint val="100000"/>
              <a:shade val="100000"/>
              <a:satMod val="130000"/>
            </a:schemeClr>
          </a:gs>
          <a:gs pos="100000">
            <a:schemeClr val="phClr">
              <a:tint val="50000"/>
              <a:shade val="100000"/>
              <a:satMod val="350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5.xml><?xml version="1.0" encoding="utf-8"?>
<a:themeOverride xmlns:a="http://schemas.openxmlformats.org/drawingml/2006/main">
  <a:clrScheme name="EIA">
    <a:dk1>
      <a:srgbClr val="000000"/>
    </a:dk1>
    <a:lt1>
      <a:srgbClr val="FFFFFF"/>
    </a:lt1>
    <a:dk2>
      <a:srgbClr val="003953"/>
    </a:dk2>
    <a:lt2>
      <a:srgbClr val="333333"/>
    </a:lt2>
    <a:accent1>
      <a:srgbClr val="0096D7"/>
    </a:accent1>
    <a:accent2>
      <a:srgbClr val="BD732A"/>
    </a:accent2>
    <a:accent3>
      <a:srgbClr val="5D9732"/>
    </a:accent3>
    <a:accent4>
      <a:srgbClr val="FFC702"/>
    </a:accent4>
    <a:accent5>
      <a:srgbClr val="A33340"/>
    </a:accent5>
    <a:accent6>
      <a:srgbClr val="675005"/>
    </a:accent6>
    <a:hlink>
      <a:srgbClr val="0096D7"/>
    </a:hlink>
    <a:folHlink>
      <a:srgbClr val="5D9732"/>
    </a:folHlink>
  </a:clrScheme>
  <a:fontScheme name="EIA 1">
    <a:majorFont>
      <a:latin typeface="Times New Roman"/>
      <a:ea typeface=""/>
      <a:cs typeface=""/>
    </a:majorFont>
    <a:minorFont>
      <a:latin typeface="Arial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tint val="100000"/>
              <a:shade val="100000"/>
              <a:satMod val="130000"/>
            </a:schemeClr>
          </a:gs>
          <a:gs pos="100000">
            <a:schemeClr val="phClr">
              <a:tint val="50000"/>
              <a:shade val="100000"/>
              <a:satMod val="350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6.xml><?xml version="1.0" encoding="utf-8"?>
<a:themeOverride xmlns:a="http://schemas.openxmlformats.org/drawingml/2006/main">
  <a:clrScheme name="EIA">
    <a:dk1>
      <a:srgbClr val="000000"/>
    </a:dk1>
    <a:lt1>
      <a:srgbClr val="FFFFFF"/>
    </a:lt1>
    <a:dk2>
      <a:srgbClr val="003953"/>
    </a:dk2>
    <a:lt2>
      <a:srgbClr val="333333"/>
    </a:lt2>
    <a:accent1>
      <a:srgbClr val="0096D7"/>
    </a:accent1>
    <a:accent2>
      <a:srgbClr val="BD732A"/>
    </a:accent2>
    <a:accent3>
      <a:srgbClr val="5D9732"/>
    </a:accent3>
    <a:accent4>
      <a:srgbClr val="FFC702"/>
    </a:accent4>
    <a:accent5>
      <a:srgbClr val="A33340"/>
    </a:accent5>
    <a:accent6>
      <a:srgbClr val="675005"/>
    </a:accent6>
    <a:hlink>
      <a:srgbClr val="0096D7"/>
    </a:hlink>
    <a:folHlink>
      <a:srgbClr val="5D9732"/>
    </a:folHlink>
  </a:clrScheme>
  <a:fontScheme name="EIA 1">
    <a:majorFont>
      <a:latin typeface="Times New Roman"/>
      <a:ea typeface=""/>
      <a:cs typeface=""/>
    </a:majorFont>
    <a:minorFont>
      <a:latin typeface="Arial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2.xml><?xml version="1.0" encoding="utf-8"?>
<a:themeOverride xmlns:a="http://schemas.openxmlformats.org/drawingml/2006/main">
  <a:clrScheme name="EIA">
    <a:dk1>
      <a:srgbClr val="000000"/>
    </a:dk1>
    <a:lt1>
      <a:srgbClr val="FFFFFF"/>
    </a:lt1>
    <a:dk2>
      <a:srgbClr val="003953"/>
    </a:dk2>
    <a:lt2>
      <a:srgbClr val="333333"/>
    </a:lt2>
    <a:accent1>
      <a:srgbClr val="0096D7"/>
    </a:accent1>
    <a:accent2>
      <a:srgbClr val="BD732A"/>
    </a:accent2>
    <a:accent3>
      <a:srgbClr val="5D9732"/>
    </a:accent3>
    <a:accent4>
      <a:srgbClr val="FFC702"/>
    </a:accent4>
    <a:accent5>
      <a:srgbClr val="A33340"/>
    </a:accent5>
    <a:accent6>
      <a:srgbClr val="675005"/>
    </a:accent6>
    <a:hlink>
      <a:srgbClr val="0096D7"/>
    </a:hlink>
    <a:folHlink>
      <a:srgbClr val="5D9732"/>
    </a:folHlink>
  </a:clrScheme>
  <a:fontScheme name="EIA 1">
    <a:majorFont>
      <a:latin typeface="Times New Roman"/>
      <a:ea typeface=""/>
      <a:cs typeface=""/>
    </a:majorFont>
    <a:minorFont>
      <a:latin typeface="Arial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tint val="100000"/>
              <a:shade val="100000"/>
              <a:satMod val="130000"/>
            </a:schemeClr>
          </a:gs>
          <a:gs pos="100000">
            <a:schemeClr val="phClr">
              <a:tint val="50000"/>
              <a:shade val="100000"/>
              <a:satMod val="350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.xml><?xml version="1.0" encoding="utf-8"?>
<a:themeOverride xmlns:a="http://schemas.openxmlformats.org/drawingml/2006/main">
  <a:clrScheme name="EIA">
    <a:dk1>
      <a:srgbClr val="000000"/>
    </a:dk1>
    <a:lt1>
      <a:srgbClr val="FFFFFF"/>
    </a:lt1>
    <a:dk2>
      <a:srgbClr val="003953"/>
    </a:dk2>
    <a:lt2>
      <a:srgbClr val="333333"/>
    </a:lt2>
    <a:accent1>
      <a:srgbClr val="0096D7"/>
    </a:accent1>
    <a:accent2>
      <a:srgbClr val="BD732A"/>
    </a:accent2>
    <a:accent3>
      <a:srgbClr val="5D9732"/>
    </a:accent3>
    <a:accent4>
      <a:srgbClr val="FFC702"/>
    </a:accent4>
    <a:accent5>
      <a:srgbClr val="A33340"/>
    </a:accent5>
    <a:accent6>
      <a:srgbClr val="675005"/>
    </a:accent6>
    <a:hlink>
      <a:srgbClr val="0096D7"/>
    </a:hlink>
    <a:folHlink>
      <a:srgbClr val="5D9732"/>
    </a:folHlink>
  </a:clrScheme>
  <a:fontScheme name="EIA 1">
    <a:majorFont>
      <a:latin typeface="Times New Roman"/>
      <a:ea typeface=""/>
      <a:cs typeface=""/>
    </a:majorFont>
    <a:minorFont>
      <a:latin typeface="Arial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tint val="100000"/>
              <a:shade val="100000"/>
              <a:satMod val="130000"/>
            </a:schemeClr>
          </a:gs>
          <a:gs pos="100000">
            <a:schemeClr val="phClr">
              <a:tint val="50000"/>
              <a:shade val="100000"/>
              <a:satMod val="350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4.xml><?xml version="1.0" encoding="utf-8"?>
<a:themeOverride xmlns:a="http://schemas.openxmlformats.org/drawingml/2006/main">
  <a:clrScheme name="EIA">
    <a:dk1>
      <a:srgbClr val="000000"/>
    </a:dk1>
    <a:lt1>
      <a:srgbClr val="FFFFFF"/>
    </a:lt1>
    <a:dk2>
      <a:srgbClr val="003953"/>
    </a:dk2>
    <a:lt2>
      <a:srgbClr val="333333"/>
    </a:lt2>
    <a:accent1>
      <a:srgbClr val="0096D7"/>
    </a:accent1>
    <a:accent2>
      <a:srgbClr val="BD732A"/>
    </a:accent2>
    <a:accent3>
      <a:srgbClr val="5D9732"/>
    </a:accent3>
    <a:accent4>
      <a:srgbClr val="FFC702"/>
    </a:accent4>
    <a:accent5>
      <a:srgbClr val="A33340"/>
    </a:accent5>
    <a:accent6>
      <a:srgbClr val="675005"/>
    </a:accent6>
    <a:hlink>
      <a:srgbClr val="0096D7"/>
    </a:hlink>
    <a:folHlink>
      <a:srgbClr val="5D9732"/>
    </a:folHlink>
  </a:clrScheme>
  <a:fontScheme name="EIA 1">
    <a:majorFont>
      <a:latin typeface="Times New Roman"/>
      <a:ea typeface=""/>
      <a:cs typeface=""/>
    </a:majorFont>
    <a:minorFont>
      <a:latin typeface="Arial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tint val="100000"/>
              <a:shade val="100000"/>
              <a:satMod val="130000"/>
            </a:schemeClr>
          </a:gs>
          <a:gs pos="100000">
            <a:schemeClr val="phClr">
              <a:tint val="50000"/>
              <a:shade val="100000"/>
              <a:satMod val="350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5.xml><?xml version="1.0" encoding="utf-8"?>
<a:themeOverride xmlns:a="http://schemas.openxmlformats.org/drawingml/2006/main">
  <a:clrScheme name="EIA">
    <a:dk1>
      <a:srgbClr val="000000"/>
    </a:dk1>
    <a:lt1>
      <a:srgbClr val="FFFFFF"/>
    </a:lt1>
    <a:dk2>
      <a:srgbClr val="003953"/>
    </a:dk2>
    <a:lt2>
      <a:srgbClr val="333333"/>
    </a:lt2>
    <a:accent1>
      <a:srgbClr val="0096D7"/>
    </a:accent1>
    <a:accent2>
      <a:srgbClr val="BD732A"/>
    </a:accent2>
    <a:accent3>
      <a:srgbClr val="5D9732"/>
    </a:accent3>
    <a:accent4>
      <a:srgbClr val="FFC702"/>
    </a:accent4>
    <a:accent5>
      <a:srgbClr val="A33340"/>
    </a:accent5>
    <a:accent6>
      <a:srgbClr val="675005"/>
    </a:accent6>
    <a:hlink>
      <a:srgbClr val="0096D7"/>
    </a:hlink>
    <a:folHlink>
      <a:srgbClr val="5D9732"/>
    </a:folHlink>
  </a:clrScheme>
  <a:fontScheme name="EIA 1">
    <a:majorFont>
      <a:latin typeface="Times New Roman"/>
      <a:ea typeface=""/>
      <a:cs typeface=""/>
    </a:majorFont>
    <a:minorFont>
      <a:latin typeface="Arial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tint val="100000"/>
              <a:shade val="100000"/>
              <a:satMod val="130000"/>
            </a:schemeClr>
          </a:gs>
          <a:gs pos="100000">
            <a:schemeClr val="phClr">
              <a:tint val="50000"/>
              <a:shade val="100000"/>
              <a:satMod val="350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6.xml><?xml version="1.0" encoding="utf-8"?>
<a:themeOverride xmlns:a="http://schemas.openxmlformats.org/drawingml/2006/main">
  <a:clrScheme name="EIA">
    <a:dk1>
      <a:srgbClr val="000000"/>
    </a:dk1>
    <a:lt1>
      <a:srgbClr val="FFFFFF"/>
    </a:lt1>
    <a:dk2>
      <a:srgbClr val="003953"/>
    </a:dk2>
    <a:lt2>
      <a:srgbClr val="333333"/>
    </a:lt2>
    <a:accent1>
      <a:srgbClr val="0096D7"/>
    </a:accent1>
    <a:accent2>
      <a:srgbClr val="BD732A"/>
    </a:accent2>
    <a:accent3>
      <a:srgbClr val="5D9732"/>
    </a:accent3>
    <a:accent4>
      <a:srgbClr val="FFC702"/>
    </a:accent4>
    <a:accent5>
      <a:srgbClr val="A33340"/>
    </a:accent5>
    <a:accent6>
      <a:srgbClr val="675005"/>
    </a:accent6>
    <a:hlink>
      <a:srgbClr val="0096D7"/>
    </a:hlink>
    <a:folHlink>
      <a:srgbClr val="5D9732"/>
    </a:folHlink>
  </a:clrScheme>
  <a:fontScheme name="EIA 1">
    <a:majorFont>
      <a:latin typeface="Times New Roman"/>
      <a:ea typeface=""/>
      <a:cs typeface=""/>
    </a:majorFont>
    <a:minorFont>
      <a:latin typeface="Arial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tint val="100000"/>
              <a:shade val="100000"/>
              <a:satMod val="130000"/>
            </a:schemeClr>
          </a:gs>
          <a:gs pos="100000">
            <a:schemeClr val="phClr">
              <a:tint val="50000"/>
              <a:shade val="100000"/>
              <a:satMod val="350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7.xml><?xml version="1.0" encoding="utf-8"?>
<a:themeOverride xmlns:a="http://schemas.openxmlformats.org/drawingml/2006/main">
  <a:clrScheme name="EIA">
    <a:dk1>
      <a:srgbClr val="000000"/>
    </a:dk1>
    <a:lt1>
      <a:srgbClr val="FFFFFF"/>
    </a:lt1>
    <a:dk2>
      <a:srgbClr val="003953"/>
    </a:dk2>
    <a:lt2>
      <a:srgbClr val="333333"/>
    </a:lt2>
    <a:accent1>
      <a:srgbClr val="0096D7"/>
    </a:accent1>
    <a:accent2>
      <a:srgbClr val="BD732A"/>
    </a:accent2>
    <a:accent3>
      <a:srgbClr val="5D9732"/>
    </a:accent3>
    <a:accent4>
      <a:srgbClr val="FFC702"/>
    </a:accent4>
    <a:accent5>
      <a:srgbClr val="A33340"/>
    </a:accent5>
    <a:accent6>
      <a:srgbClr val="675005"/>
    </a:accent6>
    <a:hlink>
      <a:srgbClr val="0096D7"/>
    </a:hlink>
    <a:folHlink>
      <a:srgbClr val="5D9732"/>
    </a:folHlink>
  </a:clrScheme>
  <a:fontScheme name="EIA 1">
    <a:majorFont>
      <a:latin typeface="Times New Roman"/>
      <a:ea typeface=""/>
      <a:cs typeface=""/>
    </a:majorFont>
    <a:minorFont>
      <a:latin typeface="Arial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tint val="100000"/>
              <a:shade val="100000"/>
              <a:satMod val="130000"/>
            </a:schemeClr>
          </a:gs>
          <a:gs pos="100000">
            <a:schemeClr val="phClr">
              <a:tint val="50000"/>
              <a:shade val="100000"/>
              <a:satMod val="350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8.xml><?xml version="1.0" encoding="utf-8"?>
<a:themeOverride xmlns:a="http://schemas.openxmlformats.org/drawingml/2006/main">
  <a:clrScheme name="EIA">
    <a:dk1>
      <a:srgbClr val="000000"/>
    </a:dk1>
    <a:lt1>
      <a:srgbClr val="FFFFFF"/>
    </a:lt1>
    <a:dk2>
      <a:srgbClr val="003953"/>
    </a:dk2>
    <a:lt2>
      <a:srgbClr val="333333"/>
    </a:lt2>
    <a:accent1>
      <a:srgbClr val="0096D7"/>
    </a:accent1>
    <a:accent2>
      <a:srgbClr val="BD732A"/>
    </a:accent2>
    <a:accent3>
      <a:srgbClr val="5D9732"/>
    </a:accent3>
    <a:accent4>
      <a:srgbClr val="FFC702"/>
    </a:accent4>
    <a:accent5>
      <a:srgbClr val="A33340"/>
    </a:accent5>
    <a:accent6>
      <a:srgbClr val="675005"/>
    </a:accent6>
    <a:hlink>
      <a:srgbClr val="0096D7"/>
    </a:hlink>
    <a:folHlink>
      <a:srgbClr val="5D9732"/>
    </a:folHlink>
  </a:clrScheme>
  <a:fontScheme name="EIA 1">
    <a:majorFont>
      <a:latin typeface="Times New Roman"/>
      <a:ea typeface=""/>
      <a:cs typeface=""/>
    </a:majorFont>
    <a:minorFont>
      <a:latin typeface="Arial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tint val="100000"/>
              <a:shade val="100000"/>
              <a:satMod val="130000"/>
            </a:schemeClr>
          </a:gs>
          <a:gs pos="100000">
            <a:schemeClr val="phClr">
              <a:tint val="50000"/>
              <a:shade val="100000"/>
              <a:satMod val="350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9.xml><?xml version="1.0" encoding="utf-8"?>
<a:themeOverride xmlns:a="http://schemas.openxmlformats.org/drawingml/2006/main">
  <a:clrScheme name="EIA">
    <a:dk1>
      <a:srgbClr val="000000"/>
    </a:dk1>
    <a:lt1>
      <a:srgbClr val="FFFFFF"/>
    </a:lt1>
    <a:dk2>
      <a:srgbClr val="003953"/>
    </a:dk2>
    <a:lt2>
      <a:srgbClr val="333333"/>
    </a:lt2>
    <a:accent1>
      <a:srgbClr val="0096D7"/>
    </a:accent1>
    <a:accent2>
      <a:srgbClr val="BD732A"/>
    </a:accent2>
    <a:accent3>
      <a:srgbClr val="5D9732"/>
    </a:accent3>
    <a:accent4>
      <a:srgbClr val="FFC702"/>
    </a:accent4>
    <a:accent5>
      <a:srgbClr val="A33340"/>
    </a:accent5>
    <a:accent6>
      <a:srgbClr val="675005"/>
    </a:accent6>
    <a:hlink>
      <a:srgbClr val="0096D7"/>
    </a:hlink>
    <a:folHlink>
      <a:srgbClr val="5D9732"/>
    </a:folHlink>
  </a:clrScheme>
  <a:fontScheme name="EIA 1">
    <a:majorFont>
      <a:latin typeface="Times New Roman"/>
      <a:ea typeface=""/>
      <a:cs typeface=""/>
    </a:majorFont>
    <a:minorFont>
      <a:latin typeface="Arial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tint val="100000"/>
              <a:shade val="100000"/>
              <a:satMod val="130000"/>
            </a:schemeClr>
          </a:gs>
          <a:gs pos="100000">
            <a:schemeClr val="phClr">
              <a:tint val="50000"/>
              <a:shade val="100000"/>
              <a:satMod val="350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AEOtemplatenew2020</Template>
  <TotalTime>2700</TotalTime>
  <Words>734</Words>
  <Application>Microsoft Office PowerPoint</Application>
  <PresentationFormat>On-screen Show (16:9)</PresentationFormat>
  <Paragraphs>299</Paragraphs>
  <Slides>13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Arial</vt:lpstr>
      <vt:lpstr>Calibri</vt:lpstr>
      <vt:lpstr>Times New Roman</vt:lpstr>
      <vt:lpstr>eia_template_16x9</vt:lpstr>
      <vt:lpstr>PowerPoint Presentation</vt:lpstr>
      <vt:lpstr>Energy production and consumption</vt:lpstr>
      <vt:lpstr>Energy intensity and consumption</vt:lpstr>
      <vt:lpstr>Petroleum consumption by sector and fuel type</vt:lpstr>
      <vt:lpstr>Energy imports and exports</vt:lpstr>
      <vt:lpstr>Energy-related carbon dioxide emissions by sector and fuel source</vt:lpstr>
      <vt:lpstr>PowerPoint Presentation</vt:lpstr>
      <vt:lpstr>Crude oil price assumptions and natural gas price projections</vt:lpstr>
      <vt:lpstr>Gross domestic product and population growth assumptions</vt:lpstr>
      <vt:lpstr>Installation cost for solar photovoltaic (PV), wind, and natural gas capacity in renewable cost cases</vt:lpstr>
      <vt:lpstr>Delivered energy</vt:lpstr>
      <vt:lpstr>Delivered energy by end-use sector</vt:lpstr>
      <vt:lpstr>Delivered energy intensity by sector</vt:lpstr>
    </vt:vector>
  </TitlesOfParts>
  <Company>EIA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Nakolan, Kevin</dc:creator>
  <cp:lastModifiedBy>Sourmehi, Courtney</cp:lastModifiedBy>
  <cp:revision>174</cp:revision>
  <cp:lastPrinted>2021-01-28T18:43:16Z</cp:lastPrinted>
  <dcterms:created xsi:type="dcterms:W3CDTF">2020-01-30T17:25:42Z</dcterms:created>
  <dcterms:modified xsi:type="dcterms:W3CDTF">2021-02-01T18:50:00Z</dcterms:modified>
</cp:coreProperties>
</file>